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64"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65" r:id="rId19"/>
    <p:sldId id="257" r:id="rId20"/>
    <p:sldId id="258" r:id="rId21"/>
    <p:sldId id="262" r:id="rId22"/>
    <p:sldId id="263" r:id="rId23"/>
    <p:sldId id="281" r:id="rId24"/>
    <p:sldId id="282" r:id="rId25"/>
    <p:sldId id="283" r:id="rId26"/>
    <p:sldId id="284" r:id="rId27"/>
    <p:sldId id="285" r:id="rId28"/>
    <p:sldId id="259" r:id="rId29"/>
    <p:sldId id="260"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varScale="1">
        <p:scale>
          <a:sx n="86" d="100"/>
          <a:sy n="86" d="100"/>
        </p:scale>
        <p:origin x="6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Attention</a:t>
            </a:r>
          </a:p>
          <a:p>
            <a:pPr>
              <a:defRPr/>
            </a:pPr>
            <a:r>
              <a:rPr lang="en-US"/>
              <a:t>US Fiscal Policy</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Inflation!$E$4</c:f>
              <c:strCache>
                <c:ptCount val="1"/>
                <c:pt idx="0">
                  <c:v>Attention</c:v>
                </c:pt>
              </c:strCache>
            </c:strRef>
          </c:tx>
          <c:spPr>
            <a:ln w="28575" cap="rnd">
              <a:solidFill>
                <a:schemeClr val="accent6"/>
              </a:solidFill>
              <a:round/>
            </a:ln>
            <a:effectLst/>
          </c:spPr>
          <c:marker>
            <c:symbol val="none"/>
          </c:marker>
          <c:cat>
            <c:numRef>
              <c:f>Inflation!$A$18:$A$28</c:f>
              <c:numCache>
                <c:formatCode>mmm\-yy</c:formatCode>
                <c:ptCount val="11"/>
                <c:pt idx="0">
                  <c:v>43101</c:v>
                </c:pt>
                <c:pt idx="1">
                  <c:v>43159</c:v>
                </c:pt>
                <c:pt idx="2">
                  <c:v>43190</c:v>
                </c:pt>
                <c:pt idx="3">
                  <c:v>43220</c:v>
                </c:pt>
                <c:pt idx="4">
                  <c:v>43251</c:v>
                </c:pt>
                <c:pt idx="5">
                  <c:v>43281</c:v>
                </c:pt>
                <c:pt idx="6">
                  <c:v>43312</c:v>
                </c:pt>
                <c:pt idx="7">
                  <c:v>43343</c:v>
                </c:pt>
                <c:pt idx="8">
                  <c:v>43373</c:v>
                </c:pt>
                <c:pt idx="9">
                  <c:v>43404</c:v>
                </c:pt>
                <c:pt idx="10">
                  <c:v>43434</c:v>
                </c:pt>
              </c:numCache>
            </c:numRef>
          </c:cat>
          <c:val>
            <c:numRef>
              <c:f>Inflation!$E$18:$E$28</c:f>
              <c:numCache>
                <c:formatCode>0.00</c:formatCode>
                <c:ptCount val="11"/>
                <c:pt idx="0">
                  <c:v>2.3566666666666666E-2</c:v>
                </c:pt>
                <c:pt idx="1">
                  <c:v>1.9799999999999998E-2</c:v>
                </c:pt>
                <c:pt idx="2">
                  <c:v>4.6399999999999997E-2</c:v>
                </c:pt>
                <c:pt idx="3">
                  <c:v>3.7899999999999996E-2</c:v>
                </c:pt>
                <c:pt idx="4">
                  <c:v>3.6833333333333336E-2</c:v>
                </c:pt>
                <c:pt idx="5">
                  <c:v>3.5966666666666668E-2</c:v>
                </c:pt>
                <c:pt idx="6">
                  <c:v>0.14016666666666666</c:v>
                </c:pt>
                <c:pt idx="7">
                  <c:v>0.26530000000000004</c:v>
                </c:pt>
                <c:pt idx="8">
                  <c:v>0.45039999999999997</c:v>
                </c:pt>
                <c:pt idx="9">
                  <c:v>0.34116666666666667</c:v>
                </c:pt>
                <c:pt idx="10">
                  <c:v>0.21656666666666669</c:v>
                </c:pt>
              </c:numCache>
            </c:numRef>
          </c:val>
          <c:smooth val="0"/>
          <c:extLst>
            <c:ext xmlns:c16="http://schemas.microsoft.com/office/drawing/2014/chart" uri="{C3380CC4-5D6E-409C-BE32-E72D297353CC}">
              <c16:uniqueId val="{00000000-CCF1-4E10-A167-0FE0298DF255}"/>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Attention Score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Futura Medium"/>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US Fiscal Policy</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Inflation!$I$4</c:f>
              <c:strCache>
                <c:ptCount val="1"/>
                <c:pt idx="0">
                  <c:v>Fiat News Terms</c:v>
                </c:pt>
              </c:strCache>
            </c:strRef>
          </c:tx>
          <c:spPr>
            <a:ln w="28575" cap="rnd">
              <a:solidFill>
                <a:schemeClr val="accent6"/>
              </a:solidFill>
              <a:round/>
            </a:ln>
            <a:effectLst/>
          </c:spPr>
          <c:marker>
            <c:symbol val="none"/>
          </c:marker>
          <c:cat>
            <c:numRef>
              <c:f>Inflation!$A$18:$A$28</c:f>
              <c:numCache>
                <c:formatCode>mmm\-yy</c:formatCode>
                <c:ptCount val="11"/>
                <c:pt idx="0">
                  <c:v>43101</c:v>
                </c:pt>
                <c:pt idx="1">
                  <c:v>43159</c:v>
                </c:pt>
                <c:pt idx="2">
                  <c:v>43190</c:v>
                </c:pt>
                <c:pt idx="3">
                  <c:v>43220</c:v>
                </c:pt>
                <c:pt idx="4">
                  <c:v>43251</c:v>
                </c:pt>
                <c:pt idx="5">
                  <c:v>43281</c:v>
                </c:pt>
                <c:pt idx="6">
                  <c:v>43312</c:v>
                </c:pt>
                <c:pt idx="7">
                  <c:v>43343</c:v>
                </c:pt>
                <c:pt idx="8">
                  <c:v>43373</c:v>
                </c:pt>
                <c:pt idx="9">
                  <c:v>43404</c:v>
                </c:pt>
                <c:pt idx="10">
                  <c:v>43434</c:v>
                </c:pt>
              </c:numCache>
            </c:numRef>
          </c:cat>
          <c:val>
            <c:numRef>
              <c:f>Inflation!$I$18:$I$28</c:f>
              <c:numCache>
                <c:formatCode>0.00%</c:formatCode>
                <c:ptCount val="11"/>
                <c:pt idx="0">
                  <c:v>0.57447774750227065</c:v>
                </c:pt>
                <c:pt idx="1">
                  <c:v>0.60475825019186491</c:v>
                </c:pt>
                <c:pt idx="2">
                  <c:v>0.61776937618147443</c:v>
                </c:pt>
                <c:pt idx="3">
                  <c:v>0.60458129928651894</c:v>
                </c:pt>
                <c:pt idx="4">
                  <c:v>0.61430575035063117</c:v>
                </c:pt>
                <c:pt idx="5">
                  <c:v>0.60769980506822607</c:v>
                </c:pt>
                <c:pt idx="6">
                  <c:v>0.6118047673098751</c:v>
                </c:pt>
                <c:pt idx="7">
                  <c:v>0.60085574572127143</c:v>
                </c:pt>
                <c:pt idx="8">
                  <c:v>0.60705741626794263</c:v>
                </c:pt>
                <c:pt idx="9">
                  <c:v>0.59743824336688012</c:v>
                </c:pt>
                <c:pt idx="10">
                  <c:v>0.59181858603823922</c:v>
                </c:pt>
              </c:numCache>
            </c:numRef>
          </c:val>
          <c:smooth val="0"/>
          <c:extLst>
            <c:ext xmlns:c16="http://schemas.microsoft.com/office/drawing/2014/chart" uri="{C3380CC4-5D6E-409C-BE32-E72D297353CC}">
              <c16:uniqueId val="{00000000-646E-490A-9F94-99126FB063A5}"/>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Futura Medium"/>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US Fiscal Policy</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Inflation!$D$4</c:f>
              <c:strCache>
                <c:ptCount val="1"/>
                <c:pt idx="0">
                  <c:v>Sentiment</c:v>
                </c:pt>
              </c:strCache>
            </c:strRef>
          </c:tx>
          <c:spPr>
            <a:ln w="28575" cap="rnd">
              <a:solidFill>
                <a:schemeClr val="accent6"/>
              </a:solidFill>
              <a:round/>
            </a:ln>
            <a:effectLst/>
          </c:spPr>
          <c:marker>
            <c:symbol val="none"/>
          </c:marker>
          <c:cat>
            <c:numRef>
              <c:f>Inflation!$A$18:$A$28</c:f>
              <c:numCache>
                <c:formatCode>mmm\-yy</c:formatCode>
                <c:ptCount val="11"/>
                <c:pt idx="0">
                  <c:v>43101</c:v>
                </c:pt>
                <c:pt idx="1">
                  <c:v>43159</c:v>
                </c:pt>
                <c:pt idx="2">
                  <c:v>43190</c:v>
                </c:pt>
                <c:pt idx="3">
                  <c:v>43220</c:v>
                </c:pt>
                <c:pt idx="4">
                  <c:v>43251</c:v>
                </c:pt>
                <c:pt idx="5">
                  <c:v>43281</c:v>
                </c:pt>
                <c:pt idx="6">
                  <c:v>43312</c:v>
                </c:pt>
                <c:pt idx="7">
                  <c:v>43343</c:v>
                </c:pt>
                <c:pt idx="8">
                  <c:v>43373</c:v>
                </c:pt>
                <c:pt idx="9">
                  <c:v>43404</c:v>
                </c:pt>
                <c:pt idx="10">
                  <c:v>43434</c:v>
                </c:pt>
              </c:numCache>
            </c:numRef>
          </c:cat>
          <c:val>
            <c:numRef>
              <c:f>Inflation!$D$18:$D$28</c:f>
              <c:numCache>
                <c:formatCode>0.00%</c:formatCode>
                <c:ptCount val="11"/>
                <c:pt idx="0">
                  <c:v>0.10000000000000002</c:v>
                </c:pt>
                <c:pt idx="1">
                  <c:v>0.12820512820512817</c:v>
                </c:pt>
                <c:pt idx="2">
                  <c:v>-2.5641025641025664E-2</c:v>
                </c:pt>
                <c:pt idx="3">
                  <c:v>-2.5641025641025664E-2</c:v>
                </c:pt>
                <c:pt idx="4">
                  <c:v>0</c:v>
                </c:pt>
                <c:pt idx="5">
                  <c:v>-4.5454545454545497E-2</c:v>
                </c:pt>
                <c:pt idx="6">
                  <c:v>0.14285714285714285</c:v>
                </c:pt>
                <c:pt idx="7">
                  <c:v>-6.6666666666666666E-2</c:v>
                </c:pt>
                <c:pt idx="8">
                  <c:v>-8.6956521739130446E-2</c:v>
                </c:pt>
                <c:pt idx="9">
                  <c:v>-0.26530612244897961</c:v>
                </c:pt>
                <c:pt idx="10">
                  <c:v>-9.5238095238095261E-2</c:v>
                </c:pt>
              </c:numCache>
            </c:numRef>
          </c:val>
          <c:smooth val="0"/>
          <c:extLst>
            <c:ext xmlns:c16="http://schemas.microsoft.com/office/drawing/2014/chart" uri="{C3380CC4-5D6E-409C-BE32-E72D297353CC}">
              <c16:uniqueId val="{00000000-02A4-41EF-A6A5-1440CBEE81C7}"/>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Score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Futura Medium"/>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12/10/2018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12/10/2018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kern="1200" dirty="0">
                <a:solidFill>
                  <a:srgbClr val="000000"/>
                </a:solidFill>
                <a:latin typeface="Futura Medium"/>
                <a:ea typeface="+mj-ea"/>
                <a:cs typeface="+mj-cs"/>
              </a:rPr>
              <a:t>November 2018</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Attention Monitor – November 2018</a:t>
            </a:r>
          </a:p>
        </p:txBody>
      </p:sp>
      <p:pic>
        <p:nvPicPr>
          <p:cNvPr id="18434" name="Picture 2" descr="https://www.epsilontheory.com/wp-content/uploads/CBO-Attention-1130.png">
            <a:extLst>
              <a:ext uri="{FF2B5EF4-FFF2-40B4-BE49-F238E27FC236}">
                <a16:creationId xmlns:a16="http://schemas.microsoft.com/office/drawing/2014/main" id="{44569FEA-4179-4192-A960-DE4289B8D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7" y="1053460"/>
            <a:ext cx="8371002" cy="495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9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November 2018</a:t>
            </a:r>
          </a:p>
        </p:txBody>
      </p:sp>
      <p:pic>
        <p:nvPicPr>
          <p:cNvPr id="17410" name="Picture 2" descr="https://www.epsilontheory.com/wp-content/uploads/CBO-FNI-1130.png">
            <a:extLst>
              <a:ext uri="{FF2B5EF4-FFF2-40B4-BE49-F238E27FC236}">
                <a16:creationId xmlns:a16="http://schemas.microsoft.com/office/drawing/2014/main" id="{6167CC0B-5AC1-45C2-9C30-4E70BB8E0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22" y="1052251"/>
            <a:ext cx="8337550" cy="493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5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November 2018</a:t>
            </a:r>
          </a:p>
        </p:txBody>
      </p:sp>
      <p:pic>
        <p:nvPicPr>
          <p:cNvPr id="16386" name="Picture 2" descr="https://www.epsilontheory.com/wp-content/uploads/CBO-Sentiment-1130.png">
            <a:extLst>
              <a:ext uri="{FF2B5EF4-FFF2-40B4-BE49-F238E27FC236}">
                <a16:creationId xmlns:a16="http://schemas.microsoft.com/office/drawing/2014/main" id="{FA55E997-11CC-4037-8D0D-6E53AD2F9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43" y="961027"/>
            <a:ext cx="8337550" cy="493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7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801314"/>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Thanks to a remarkably concentrated November point-in-time measure, our attention measure rose sharply.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There is now an emerging narrative around tariffs and trade: they are a national security issue. This has the potential to be a powerful switch in rhetoric, leveraging a meme with strong emotional content to attach tariffs to territorial conflicts, intellectual property disputes and cybersecurity concerns.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We would be very mindful of the ability for this pivot to sustain trade policy that might otherwise be unsustainable and unpopular.</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While Brexit has obvious trade implications, it has been surprisingly </a:t>
            </a:r>
            <a:r>
              <a:rPr lang="en-US" dirty="0" err="1">
                <a:solidFill>
                  <a:srgbClr val="000000"/>
                </a:solidFill>
                <a:latin typeface="Futura Medium"/>
              </a:rPr>
              <a:t>undercovered</a:t>
            </a:r>
            <a:r>
              <a:rPr lang="en-US" dirty="0">
                <a:solidFill>
                  <a:srgbClr val="000000"/>
                </a:solidFill>
                <a:latin typeface="Futura Medium"/>
              </a:rPr>
              <a:t> as a trade issue. Outside of its impact on bank sustainability, it is currently almost completely divorced from any trade narratives and is not something we would expect to exert significant influence on ex-UK financial markets unless there is a material and surprising event.</a:t>
            </a: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Trade and Tariffs Network Map – November 2018</a:t>
            </a:r>
          </a:p>
        </p:txBody>
      </p:sp>
      <p:pic>
        <p:nvPicPr>
          <p:cNvPr id="24578" name="Picture 2" descr="https://www.epsilontheory.com/wp-content/uploads/TT-Narrative-Map-1130.png">
            <a:extLst>
              <a:ext uri="{FF2B5EF4-FFF2-40B4-BE49-F238E27FC236}">
                <a16:creationId xmlns:a16="http://schemas.microsoft.com/office/drawing/2014/main" id="{810A2BB5-CE18-4023-BCB2-FBA59C43F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185" y="857839"/>
            <a:ext cx="7012659" cy="535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3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Attention Monitor – November 2018</a:t>
            </a:r>
          </a:p>
        </p:txBody>
      </p:sp>
      <p:pic>
        <p:nvPicPr>
          <p:cNvPr id="23554" name="Picture 2" descr="https://www.epsilontheory.com/wp-content/uploads/TT-Attention-1130.png">
            <a:extLst>
              <a:ext uri="{FF2B5EF4-FFF2-40B4-BE49-F238E27FC236}">
                <a16:creationId xmlns:a16="http://schemas.microsoft.com/office/drawing/2014/main" id="{2FD01F8F-3634-4C85-B23C-871D4251B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6" y="949766"/>
            <a:ext cx="8578392" cy="507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1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Trade and Tariffs Fiat News Monitor – November 2018</a:t>
            </a:r>
          </a:p>
        </p:txBody>
      </p:sp>
      <p:pic>
        <p:nvPicPr>
          <p:cNvPr id="22530" name="Picture 2" descr="https://www.epsilontheory.com/wp-content/uploads/TT-FNI-1130.png">
            <a:extLst>
              <a:ext uri="{FF2B5EF4-FFF2-40B4-BE49-F238E27FC236}">
                <a16:creationId xmlns:a16="http://schemas.microsoft.com/office/drawing/2014/main" id="{252CBEA4-E012-4A83-BD74-50F922C30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9" y="1033399"/>
            <a:ext cx="8616099" cy="51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9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Trade and Tariffs Sentiment Monitor – November 2018</a:t>
            </a:r>
          </a:p>
        </p:txBody>
      </p:sp>
      <p:pic>
        <p:nvPicPr>
          <p:cNvPr id="21506" name="Picture 2" descr="https://www.epsilontheory.com/wp-content/uploads/TT-Sentiment-1130.png">
            <a:extLst>
              <a:ext uri="{FF2B5EF4-FFF2-40B4-BE49-F238E27FC236}">
                <a16:creationId xmlns:a16="http://schemas.microsoft.com/office/drawing/2014/main" id="{FA4C13B3-D328-46BC-9681-B9932BEBC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9" y="949766"/>
            <a:ext cx="8613251" cy="509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3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801314"/>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After the usual mid-term election narrative chatter, the importance placed on fiscal policy in the U.S. across media outlets continued to plummet in November.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Along with the drop in attention to any one narrative, advocacy journalism and fiat news measures continued to decline. Our general interpretation is that the topics have generally returned to ‘policy wonk’ status.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Sentiment on these topics has quickly returned to neutral levels, too as the wonks take back the baton from the more pointed advocates across news and ‘analysis’ journalism.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We still see and hear investment theses built around the notion of major fiscal policy shifts in the US. Those things may come to pass, but until the narrative becomes more widely accepted and promoted, we don’t think that these theses have legs. </a:t>
            </a: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Fiscal Policy </a:t>
            </a:r>
            <a:r>
              <a:rPr dirty="0"/>
              <a:t>Network Map</a:t>
            </a:r>
            <a:r>
              <a:rPr lang="en-US" dirty="0"/>
              <a:t> – November 2018</a:t>
            </a:r>
            <a:endParaRPr dirty="0"/>
          </a:p>
        </p:txBody>
      </p:sp>
      <p:pic>
        <p:nvPicPr>
          <p:cNvPr id="47" name="Picture 46">
            <a:extLst>
              <a:ext uri="{FF2B5EF4-FFF2-40B4-BE49-F238E27FC236}">
                <a16:creationId xmlns:a16="http://schemas.microsoft.com/office/drawing/2014/main" id="{BCD28894-215B-4364-A331-3AF14C154F00}"/>
              </a:ext>
            </a:extLst>
          </p:cNvPr>
          <p:cNvPicPr>
            <a:picLocks noChangeAspect="1"/>
          </p:cNvPicPr>
          <p:nvPr/>
        </p:nvPicPr>
        <p:blipFill>
          <a:blip r:embed="rId2"/>
          <a:stretch>
            <a:fillRect/>
          </a:stretch>
        </p:blipFill>
        <p:spPr>
          <a:xfrm>
            <a:off x="923022" y="1091809"/>
            <a:ext cx="6942356" cy="49716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2837272509"/>
              </p:ext>
            </p:extLst>
          </p:nvPr>
        </p:nvGraphicFramePr>
        <p:xfrm>
          <a:off x="450850" y="1074260"/>
          <a:ext cx="8417942" cy="4616325"/>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a:t>
                      </a:r>
                      <a:r>
                        <a:rPr lang="en-US" dirty="0" err="1">
                          <a:latin typeface="Futura Medium"/>
                        </a:rPr>
                        <a:t>Tarifs</a:t>
                      </a:r>
                      <a:endParaRPr lang="en-US" dirty="0">
                        <a:latin typeface="Futura Medium"/>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Credit Cycle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8460834"/>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1266660418"/>
              </p:ext>
            </p:extLst>
          </p:nvPr>
        </p:nvGraphicFramePr>
        <p:xfrm>
          <a:off x="319263" y="1101867"/>
          <a:ext cx="8522896" cy="4668618"/>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Attention Monitor – November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2477766001"/>
              </p:ext>
            </p:extLst>
          </p:nvPr>
        </p:nvGraphicFramePr>
        <p:xfrm>
          <a:off x="450850" y="1030845"/>
          <a:ext cx="8382432" cy="4739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November 2018</a:t>
            </a:r>
          </a:p>
        </p:txBody>
      </p:sp>
    </p:spTree>
    <p:extLst>
      <p:ext uri="{BB962C8B-B14F-4D97-AF65-F5344CB8AC3E}">
        <p14:creationId xmlns:p14="http://schemas.microsoft.com/office/powerpoint/2010/main" val="18776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5092227-C0ED-4227-8E42-F244464EE7A6}"/>
              </a:ext>
            </a:extLst>
          </p:cNvPr>
          <p:cNvGraphicFramePr>
            <a:graphicFrameLocks/>
          </p:cNvGraphicFramePr>
          <p:nvPr>
            <p:extLst>
              <p:ext uri="{D42A27DB-BD31-4B8C-83A1-F6EECF244321}">
                <p14:modId xmlns:p14="http://schemas.microsoft.com/office/powerpoint/2010/main" val="1475504431"/>
              </p:ext>
            </p:extLst>
          </p:nvPr>
        </p:nvGraphicFramePr>
        <p:xfrm>
          <a:off x="450849" y="1155132"/>
          <a:ext cx="8391309" cy="474851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November 2018</a:t>
            </a:r>
          </a:p>
        </p:txBody>
      </p:sp>
    </p:spTree>
    <p:extLst>
      <p:ext uri="{BB962C8B-B14F-4D97-AF65-F5344CB8AC3E}">
        <p14:creationId xmlns:p14="http://schemas.microsoft.com/office/powerpoint/2010/main" val="125226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Credit Cycle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078313"/>
          </a:xfrm>
          <a:prstGeom prst="rect">
            <a:avLst/>
          </a:prstGeom>
        </p:spPr>
        <p:txBody>
          <a:bodyPr wrap="square">
            <a:spAutoFit/>
          </a:bodyPr>
          <a:lstStyle/>
          <a:p>
            <a:pPr>
              <a:buFont typeface="Arial" panose="020B0604020202020204" pitchFamily="34" charset="0"/>
              <a:buChar char="•"/>
            </a:pPr>
            <a:r>
              <a:rPr lang="en-US" sz="1750" dirty="0">
                <a:solidFill>
                  <a:srgbClr val="000000"/>
                </a:solidFill>
                <a:latin typeface="Futura Medium"/>
              </a:rPr>
              <a:t>Our single point attention measure rose from floor levels in November, although our smoothed rolling measures have only moved slightly. The main cause appears to be significantly tighter and shared language across articles about fed activity and inflation, about bond funds and about leveraged loans and CLOs.</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We’ve also seen “junk bond” take over from “high yield” as the top n-gram for some topics.</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Sentiment, however, has rebounded back to normal levels for the topic. We don’t have a ready explanation for this, although many of our monitors took a downward turn during the election cycle.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We have also observed fiat news measures rising to unusual levels, even for a topic that is very often “explained” to readers. While on its own we don’t think this has much explanatory power, we do think it tends to be indicative of newly established or changing narratives, something we will be able to evaluate over the coming months.</a:t>
            </a:r>
            <a:endParaRPr lang="en-US" sz="1750" b="0" i="0" dirty="0">
              <a:solidFill>
                <a:srgbClr val="000000"/>
              </a:solidFill>
              <a:effectLst/>
              <a:latin typeface="Futura Medium"/>
            </a:endParaRPr>
          </a:p>
        </p:txBody>
      </p:sp>
    </p:spTree>
    <p:extLst>
      <p:ext uri="{BB962C8B-B14F-4D97-AF65-F5344CB8AC3E}">
        <p14:creationId xmlns:p14="http://schemas.microsoft.com/office/powerpoint/2010/main" val="191318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Credit Cycle Network Map – November 2018</a:t>
            </a:r>
          </a:p>
        </p:txBody>
      </p:sp>
      <p:pic>
        <p:nvPicPr>
          <p:cNvPr id="29698" name="Picture 2" descr="https://www.epsilontheory.com/wp-content/uploads/CC-Narrative-Map-1130-1.png">
            <a:extLst>
              <a:ext uri="{FF2B5EF4-FFF2-40B4-BE49-F238E27FC236}">
                <a16:creationId xmlns:a16="http://schemas.microsoft.com/office/drawing/2014/main" id="{3BA1512C-4105-4D3A-94BC-869772B75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04" y="958644"/>
            <a:ext cx="6887192" cy="531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1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Attention Monitor – November 2018</a:t>
            </a:r>
          </a:p>
        </p:txBody>
      </p:sp>
      <p:pic>
        <p:nvPicPr>
          <p:cNvPr id="28674" name="Picture 2" descr="https://www.epsilontheory.com/wp-content/uploads/CC-Narrative-Attention-1130.png">
            <a:extLst>
              <a:ext uri="{FF2B5EF4-FFF2-40B4-BE49-F238E27FC236}">
                <a16:creationId xmlns:a16="http://schemas.microsoft.com/office/drawing/2014/main" id="{03362359-7AA5-4E8D-83F4-721A00E52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8" y="961027"/>
            <a:ext cx="8472043" cy="501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8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Fiat News Monitor – November 2018</a:t>
            </a:r>
          </a:p>
        </p:txBody>
      </p:sp>
      <p:pic>
        <p:nvPicPr>
          <p:cNvPr id="27650" name="Picture 2" descr="https://www.epsilontheory.com/wp-content/uploads/CC-FNI-1130.png">
            <a:extLst>
              <a:ext uri="{FF2B5EF4-FFF2-40B4-BE49-F238E27FC236}">
                <a16:creationId xmlns:a16="http://schemas.microsoft.com/office/drawing/2014/main" id="{133FCCA3-097A-45D9-B211-8CD489683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89" y="1061678"/>
            <a:ext cx="8337550" cy="493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Sentiment Monitor – November 2018</a:t>
            </a:r>
          </a:p>
        </p:txBody>
      </p:sp>
      <p:pic>
        <p:nvPicPr>
          <p:cNvPr id="26626" name="Picture 2" descr="https://www.epsilontheory.com/wp-content/uploads/CC-Sentiment-1130.png">
            <a:extLst>
              <a:ext uri="{FF2B5EF4-FFF2-40B4-BE49-F238E27FC236}">
                <a16:creationId xmlns:a16="http://schemas.microsoft.com/office/drawing/2014/main" id="{13F7E2A9-685C-4799-ADC4-04D127B48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8" y="976256"/>
            <a:ext cx="8286103" cy="490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4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539704"/>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Attention to inflation narratives continued to wane in November as drumbeats for a slowing in the pace of Federal Reserve hikes became louder than discussion of continued wage inflation and price movements in emerging markets.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In our view, the core inflation narrative has effectively shifted to, “Input prices may be rising, but Fed won’t let asset prices fall like this.”</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Of some interest, the largest single cluster – and a new one – is now a cluster focused on protests and shortages. These may not be familiar to all US readers, but are increasingly an issue in other regions.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This cluster and others seem to be telling stories of non-monetary causes for local inflation, especially issues like Brexit, tariffs, taxes and trade rules.</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We observed no major changes in the usually negative sentiment around inflation, or in the fiat news / advocacy journalism language present in articles. </a:t>
            </a: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247317"/>
          </a:xfrm>
          <a:prstGeom prst="rect">
            <a:avLst/>
          </a:prstGeom>
        </p:spPr>
        <p:txBody>
          <a:bodyPr wrap="square">
            <a:spAutoFit/>
          </a:bodyPr>
          <a:lstStyle/>
          <a:p>
            <a:r>
              <a:rPr lang="en-US" sz="1500" b="1" dirty="0">
                <a:solidFill>
                  <a:srgbClr val="000000"/>
                </a:solidFill>
                <a:latin typeface="Futura Medium"/>
              </a:rPr>
              <a:t>Attention </a:t>
            </a:r>
            <a:r>
              <a:rPr lang="en-US" sz="1500" dirty="0">
                <a:solidFill>
                  <a:srgbClr val="000000"/>
                </a:solidFill>
                <a:latin typeface="Futura Medium"/>
              </a:rPr>
              <a:t>is an Epsilon Theory-only measure which uses a </a:t>
            </a:r>
            <a:r>
              <a:rPr lang="en-US" sz="1500" dirty="0" err="1">
                <a:solidFill>
                  <a:srgbClr val="000000"/>
                </a:solidFill>
                <a:latin typeface="Futura Medium"/>
              </a:rPr>
              <a:t>Djikstra</a:t>
            </a:r>
            <a:r>
              <a:rPr lang="en-US" sz="15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500" i="1" dirty="0">
                <a:solidFill>
                  <a:srgbClr val="000000"/>
                </a:solidFill>
                <a:latin typeface="Futura Medium"/>
              </a:rPr>
              <a:t>not</a:t>
            </a:r>
            <a:r>
              <a:rPr lang="en-US" sz="1500" dirty="0">
                <a:solidFill>
                  <a:srgbClr val="000000"/>
                </a:solidFill>
                <a:latin typeface="Futura Medium"/>
              </a:rPr>
              <a:t> be compared between topics, which may be naturally more or less similar because of the nature of the topic as defined. </a:t>
            </a:r>
          </a:p>
          <a:p>
            <a:endParaRPr lang="en-US" sz="1500" b="1" i="0" dirty="0">
              <a:solidFill>
                <a:srgbClr val="000000"/>
              </a:solidFill>
              <a:effectLst/>
              <a:latin typeface="Futura Medium"/>
            </a:endParaRPr>
          </a:p>
          <a:p>
            <a:r>
              <a:rPr lang="en-US" sz="1500" b="1" i="0" dirty="0">
                <a:solidFill>
                  <a:srgbClr val="000000"/>
                </a:solidFill>
                <a:effectLst/>
                <a:latin typeface="Futura Medium"/>
              </a:rPr>
              <a:t>Sentiment </a:t>
            </a:r>
            <a:r>
              <a:rPr lang="en-US" sz="1500" i="0" dirty="0">
                <a:solidFill>
                  <a:srgbClr val="000000"/>
                </a:solidFill>
                <a:effectLst/>
                <a:latin typeface="Futura Medium"/>
              </a:rPr>
              <a:t>is a Quid-based measure based on scores of the positive or negative characteristics of each n-gram (phrases, words, etc.). </a:t>
            </a:r>
            <a:r>
              <a:rPr lang="en-US" sz="1500" dirty="0">
                <a:solidFill>
                  <a:srgbClr val="000000"/>
                </a:solidFill>
                <a:latin typeface="Futura Medium"/>
              </a:rPr>
              <a:t>Our measure is calculating as (% net positive – % net negative) / (% either positive or negative). </a:t>
            </a:r>
          </a:p>
          <a:p>
            <a:endParaRPr lang="en-US" sz="1500" b="1" i="0" dirty="0">
              <a:solidFill>
                <a:srgbClr val="000000"/>
              </a:solidFill>
              <a:effectLst/>
              <a:latin typeface="Futura Medium"/>
            </a:endParaRPr>
          </a:p>
          <a:p>
            <a:r>
              <a:rPr lang="en-US" sz="1500" b="1" i="0" dirty="0">
                <a:solidFill>
                  <a:srgbClr val="000000"/>
                </a:solidFill>
                <a:effectLst/>
                <a:latin typeface="Futura Medium"/>
              </a:rPr>
              <a:t>Fiat News</a:t>
            </a:r>
            <a:r>
              <a:rPr lang="en-US" sz="1500" i="0" dirty="0">
                <a:solidFill>
                  <a:srgbClr val="000000"/>
                </a:solidFill>
                <a:effectLst/>
                <a:latin typeface="Futura Medium"/>
              </a:rPr>
              <a:t> is a</a:t>
            </a:r>
            <a:r>
              <a:rPr lang="en-US" sz="1500" dirty="0">
                <a:solidFill>
                  <a:srgbClr val="000000"/>
                </a:solidFill>
                <a:latin typeface="Futura Medium"/>
              </a:rPr>
              <a:t>n Epsilon Theory-only measure of the use of words or phrases which communicate assertions of </a:t>
            </a:r>
            <a:r>
              <a:rPr lang="en-US" sz="1500" dirty="0" err="1">
                <a:solidFill>
                  <a:srgbClr val="000000"/>
                </a:solidFill>
                <a:latin typeface="Futura Medium"/>
              </a:rPr>
              <a:t>casuality</a:t>
            </a:r>
            <a:r>
              <a:rPr lang="en-US" sz="1500" dirty="0">
                <a:solidFill>
                  <a:srgbClr val="000000"/>
                </a:solidFill>
                <a:latin typeface="Futura Medium"/>
              </a:rPr>
              <a:t>, value judgments or self-evidence (e.g. “obviously”). We use it to measure the aggregate tendency of articles to </a:t>
            </a:r>
            <a:r>
              <a:rPr lang="en-US" sz="1500" i="1" dirty="0">
                <a:solidFill>
                  <a:srgbClr val="000000"/>
                </a:solidFill>
                <a:latin typeface="Futura Medium"/>
              </a:rPr>
              <a:t>explain</a:t>
            </a:r>
            <a:r>
              <a:rPr lang="en-US" sz="1500" dirty="0">
                <a:solidFill>
                  <a:srgbClr val="000000"/>
                </a:solidFill>
                <a:latin typeface="Futura Medium"/>
              </a:rPr>
              <a:t> content, which can sometimes be related to periods of heightened narrative promotion. </a:t>
            </a:r>
          </a:p>
          <a:p>
            <a:endParaRPr lang="en-US" sz="1500" b="1" i="0" dirty="0">
              <a:solidFill>
                <a:srgbClr val="000000"/>
              </a:solidFill>
              <a:effectLst/>
              <a:latin typeface="Futura Medium"/>
            </a:endParaRPr>
          </a:p>
          <a:p>
            <a:r>
              <a:rPr lang="en-US" sz="1500" b="1" i="0" dirty="0">
                <a:solidFill>
                  <a:srgbClr val="000000"/>
                </a:solidFill>
                <a:effectLst/>
                <a:latin typeface="Futura Medium"/>
              </a:rPr>
              <a:t>Narrative Maps</a:t>
            </a:r>
            <a:r>
              <a:rPr lang="en-US" sz="1500" i="0" dirty="0">
                <a:solidFill>
                  <a:srgbClr val="000000"/>
                </a:solidFill>
                <a:effectLst/>
                <a:latin typeface="Futura Medium"/>
              </a:rPr>
              <a:t> are Quid</a:t>
            </a:r>
            <a:r>
              <a:rPr lang="en-US" sz="1500" dirty="0">
                <a:solidFill>
                  <a:srgbClr val="000000"/>
                </a:solidFill>
                <a:latin typeface="Futura Medium"/>
              </a:rPr>
              <a:t>-driven content, but the categories and cluster titles are based on Epsilon Theory analysis of the underlying articles’ content and Quid-identified n-grams.</a:t>
            </a:r>
            <a:endParaRPr lang="en-US" sz="15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Network Map – November 2018</a:t>
            </a:r>
          </a:p>
        </p:txBody>
      </p:sp>
      <p:pic>
        <p:nvPicPr>
          <p:cNvPr id="3074" name="Picture 2" descr="https://www.epsilontheory.com/wp-content/uploads/Inflation-Narrative-Map-1130.png">
            <a:extLst>
              <a:ext uri="{FF2B5EF4-FFF2-40B4-BE49-F238E27FC236}">
                <a16:creationId xmlns:a16="http://schemas.microsoft.com/office/drawing/2014/main" id="{FD1990EB-5C4B-4B3E-9BDD-B111D08BE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28" y="1024632"/>
            <a:ext cx="7354544" cy="499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Attention Monitor – November 2018</a:t>
            </a:r>
          </a:p>
        </p:txBody>
      </p:sp>
      <p:pic>
        <p:nvPicPr>
          <p:cNvPr id="13314" name="Picture 2" descr="https://www.epsilontheory.com/wp-content/uploads/Inflation-Attention-1130.png">
            <a:extLst>
              <a:ext uri="{FF2B5EF4-FFF2-40B4-BE49-F238E27FC236}">
                <a16:creationId xmlns:a16="http://schemas.microsoft.com/office/drawing/2014/main" id="{6F5EAFD6-28EE-43E8-A83D-62D21605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38" y="976255"/>
            <a:ext cx="8286105" cy="490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4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November 2018</a:t>
            </a:r>
          </a:p>
        </p:txBody>
      </p:sp>
      <p:pic>
        <p:nvPicPr>
          <p:cNvPr id="14338" name="Picture 2" descr="https://www.epsilontheory.com/wp-content/uploads/Inflation-FNI-1130.png">
            <a:extLst>
              <a:ext uri="{FF2B5EF4-FFF2-40B4-BE49-F238E27FC236}">
                <a16:creationId xmlns:a16="http://schemas.microsoft.com/office/drawing/2014/main" id="{3B0C0BEA-0156-4127-A7A2-B90A3E957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4" y="975690"/>
            <a:ext cx="8550111" cy="506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3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November 2018</a:t>
            </a:r>
          </a:p>
        </p:txBody>
      </p:sp>
      <p:pic>
        <p:nvPicPr>
          <p:cNvPr id="15362" name="Picture 2" descr="https://www.epsilontheory.com/wp-content/uploads/Inflation-Sentiment-1130.png">
            <a:extLst>
              <a:ext uri="{FF2B5EF4-FFF2-40B4-BE49-F238E27FC236}">
                <a16:creationId xmlns:a16="http://schemas.microsoft.com/office/drawing/2014/main" id="{B3343A3E-9B3D-4934-BDB5-FD4BA436C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22" y="1047347"/>
            <a:ext cx="8363212" cy="495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8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3754874"/>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While our slower smoothed measure has moved only slightly, our November point estimate for the attention around central bank omnipotence has spiked to the highest point in 2018.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Like the inflation narrative structure, we have observed a new center forming around the poor performance of financial markets and the expectation that central banks will adjust their policy to protect these markets. It’s early, but it is possible that we are seeing a resurgence of a central bank omnipotence narrative that has been dormant for some time.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We still note that inflation and the various risks to the European financial system remain very central to these articles as well. We have not, however, seen as prominent a “maybe ending QE in Europe isn’t such a good idea” narrative emerging there.</a:t>
            </a: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November 2018</a:t>
            </a:r>
          </a:p>
        </p:txBody>
      </p:sp>
      <p:pic>
        <p:nvPicPr>
          <p:cNvPr id="19458" name="Picture 2" descr="https://www.epsilontheory.com/wp-content/uploads/CBO-Narrative-Map-1130.png">
            <a:extLst>
              <a:ext uri="{FF2B5EF4-FFF2-40B4-BE49-F238E27FC236}">
                <a16:creationId xmlns:a16="http://schemas.microsoft.com/office/drawing/2014/main" id="{F8C52F92-F928-42CE-A24F-441A5B537C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413"/>
          <a:stretch/>
        </p:blipFill>
        <p:spPr bwMode="auto">
          <a:xfrm>
            <a:off x="1225484" y="1048241"/>
            <a:ext cx="5721865" cy="510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45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On-screen Show (4:3)</PresentationFormat>
  <Paragraphs>106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Baskerville</vt:lpstr>
      <vt:lpstr>Calibri</vt:lpstr>
      <vt:lpstr>Calibri Light</vt:lpstr>
      <vt:lpstr>Futura Medium</vt:lpstr>
      <vt:lpstr>Helvetica Neue Medium</vt:lpstr>
      <vt:lpstr>Office Theme</vt:lpstr>
      <vt:lpstr>November 2018</vt:lpstr>
      <vt:lpstr>Contents</vt:lpstr>
      <vt:lpstr>PowerPoint Presentation</vt:lpstr>
      <vt:lpstr>Inflation Network Map – November 2018</vt:lpstr>
      <vt:lpstr>PowerPoint Presentation</vt:lpstr>
      <vt:lpstr>PowerPoint Presentation</vt:lpstr>
      <vt:lpstr>PowerPoint Presentation</vt:lpstr>
      <vt:lpstr>PowerPoint Presentation</vt:lpstr>
      <vt:lpstr>Central Bank Omnipotence Network Map – November 2018</vt:lpstr>
      <vt:lpstr>PowerPoint Presentation</vt:lpstr>
      <vt:lpstr>PowerPoint Presentation</vt:lpstr>
      <vt:lpstr>PowerPoint Presentation</vt:lpstr>
      <vt:lpstr>PowerPoint Presentation</vt:lpstr>
      <vt:lpstr>Trade and Tariffs Network Map – November 2018</vt:lpstr>
      <vt:lpstr>PowerPoint Presentation</vt:lpstr>
      <vt:lpstr>PowerPoint Presentation</vt:lpstr>
      <vt:lpstr>PowerPoint Presentation</vt:lpstr>
      <vt:lpstr>PowerPoint Presentation</vt:lpstr>
      <vt:lpstr>US Fiscal Policy Network Map – November 2018</vt:lpstr>
      <vt:lpstr>PowerPoint Presentation</vt:lpstr>
      <vt:lpstr>PowerPoint Presentation</vt:lpstr>
      <vt:lpstr>PowerPoint Presentation</vt:lpstr>
      <vt:lpstr>PowerPoint Presentation</vt:lpstr>
      <vt:lpstr>Credit Cycle Network Map – November 2018</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2018</dc:title>
  <dc:creator>William Guinn</dc:creator>
  <cp:lastModifiedBy>William Guinn</cp:lastModifiedBy>
  <cp:revision>16</cp:revision>
  <dcterms:created xsi:type="dcterms:W3CDTF">2018-12-10T12:23:45Z</dcterms:created>
  <dcterms:modified xsi:type="dcterms:W3CDTF">2018-12-10T13:30:14Z</dcterms:modified>
</cp:coreProperties>
</file>