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56" r:id="rId2"/>
    <p:sldId id="264" r:id="rId3"/>
    <p:sldId id="266" r:id="rId4"/>
    <p:sldId id="267" r:id="rId5"/>
    <p:sldId id="288" r:id="rId6"/>
    <p:sldId id="293" r:id="rId7"/>
    <p:sldId id="268" r:id="rId8"/>
    <p:sldId id="269" r:id="rId9"/>
    <p:sldId id="270" r:id="rId10"/>
    <p:sldId id="271" r:id="rId11"/>
    <p:sldId id="272" r:id="rId12"/>
    <p:sldId id="289" r:id="rId13"/>
    <p:sldId id="294" r:id="rId14"/>
    <p:sldId id="273" r:id="rId15"/>
    <p:sldId id="274" r:id="rId16"/>
    <p:sldId id="275" r:id="rId17"/>
    <p:sldId id="276" r:id="rId18"/>
    <p:sldId id="277" r:id="rId19"/>
    <p:sldId id="290" r:id="rId20"/>
    <p:sldId id="295" r:id="rId21"/>
    <p:sldId id="278" r:id="rId22"/>
    <p:sldId id="279" r:id="rId23"/>
    <p:sldId id="280" r:id="rId24"/>
    <p:sldId id="265" r:id="rId25"/>
    <p:sldId id="257" r:id="rId26"/>
    <p:sldId id="291" r:id="rId27"/>
    <p:sldId id="258" r:id="rId28"/>
    <p:sldId id="262" r:id="rId29"/>
    <p:sldId id="263" r:id="rId30"/>
    <p:sldId id="281" r:id="rId31"/>
    <p:sldId id="282" r:id="rId32"/>
    <p:sldId id="292" r:id="rId33"/>
    <p:sldId id="283" r:id="rId34"/>
    <p:sldId id="284" r:id="rId35"/>
    <p:sldId id="285" r:id="rId36"/>
    <p:sldId id="259" r:id="rId37"/>
    <p:sldId id="260" r:id="rId38"/>
    <p:sldId id="286" r:id="rId39"/>
    <p:sldId id="28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90C0D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3"/>
    <p:restoredTop sz="94653"/>
  </p:normalViewPr>
  <p:slideViewPr>
    <p:cSldViewPr snapToGrid="0" snapToObjects="1">
      <p:cViewPr>
        <p:scale>
          <a:sx n="110" d="100"/>
          <a:sy n="110" d="100"/>
        </p:scale>
        <p:origin x="165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6A13A-0060-4FC9-9E24-87637F689A65}" type="datetimeFigureOut">
              <a:rPr lang="en-US" smtClean="0"/>
              <a:t>6/5/2019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58C2C-929D-4D08-B385-BAC4D3FF173D}" type="slidenum">
              <a:rPr lang="en-US" smtClean="0"/>
              <a:t>‹#›</a:t>
            </a:fld>
            <a:endParaRPr lang="en-US"/>
          </a:p>
        </p:txBody>
      </p:sp>
    </p:spTree>
    <p:extLst>
      <p:ext uri="{BB962C8B-B14F-4D97-AF65-F5344CB8AC3E}">
        <p14:creationId xmlns:p14="http://schemas.microsoft.com/office/powerpoint/2010/main" val="42677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Quid.com"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6285"/>
            <a:ext cx="7772400" cy="1533679"/>
          </a:xfrm>
        </p:spPr>
        <p:txBody>
          <a:bodyPr anchor="b">
            <a:normAutofit/>
          </a:bodyPr>
          <a:lstStyle>
            <a:lvl1pPr algn="l">
              <a:defRPr sz="3600">
                <a:latin typeface="Futura Medium" charset="0"/>
                <a:ea typeface="Futura Medium" charset="0"/>
                <a:cs typeface="Futura Medium" charset="0"/>
              </a:defRPr>
            </a:lvl1pPr>
          </a:lstStyle>
          <a:p>
            <a:r>
              <a:rPr lang="en-US" dirty="0"/>
              <a:t>Click to edit Master title style</a:t>
            </a:r>
          </a:p>
        </p:txBody>
      </p:sp>
      <p:sp>
        <p:nvSpPr>
          <p:cNvPr id="3" name="Subtitle 2"/>
          <p:cNvSpPr>
            <a:spLocks noGrp="1"/>
          </p:cNvSpPr>
          <p:nvPr>
            <p:ph type="subTitle" idx="1"/>
          </p:nvPr>
        </p:nvSpPr>
        <p:spPr>
          <a:xfrm>
            <a:off x="685800" y="3867509"/>
            <a:ext cx="6858000" cy="298091"/>
          </a:xfrm>
        </p:spPr>
        <p:txBody>
          <a:bodyPr/>
          <a:lstStyle>
            <a:lvl1pPr marL="0" indent="0" algn="l">
              <a:buNone/>
              <a:defRPr sz="1400">
                <a:latin typeface="Baskerville" charset="0"/>
                <a:ea typeface="Baskerville" charset="0"/>
                <a:cs typeface="Baskerv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a:stretch>
            <a:fillRect/>
          </a:stretch>
        </p:blipFill>
        <p:spPr>
          <a:xfrm>
            <a:off x="8174110" y="6325269"/>
            <a:ext cx="726941" cy="374344"/>
          </a:xfrm>
          <a:prstGeom prst="rect">
            <a:avLst/>
          </a:prstGeom>
        </p:spPr>
      </p:pic>
      <p:sp>
        <p:nvSpPr>
          <p:cNvPr id="9" name="Rectangle 8"/>
          <p:cNvSpPr/>
          <p:nvPr userDrawn="1"/>
        </p:nvSpPr>
        <p:spPr>
          <a:xfrm>
            <a:off x="7401114" y="6356560"/>
            <a:ext cx="776624" cy="276999"/>
          </a:xfrm>
          <a:prstGeom prst="rect">
            <a:avLst/>
          </a:prstGeom>
        </p:spPr>
        <p:txBody>
          <a:bodyPr wrap="none">
            <a:spAutoFit/>
          </a:bodyPr>
          <a:lstStyle/>
          <a:p>
            <a:pPr algn="r"/>
            <a:r>
              <a:rPr lang="en-US" sz="1200" i="1" dirty="0">
                <a:solidFill>
                  <a:schemeClr val="tx1">
                    <a:lumMod val="50000"/>
                    <a:lumOff val="50000"/>
                  </a:schemeClr>
                </a:solidFill>
                <a:latin typeface="Baskerville"/>
                <a:cs typeface="Baskerville"/>
              </a:rPr>
              <a:t>Powered by</a:t>
            </a:r>
          </a:p>
        </p:txBody>
      </p:sp>
      <p:sp>
        <p:nvSpPr>
          <p:cNvPr id="7" name="Text Placeholder 6"/>
          <p:cNvSpPr>
            <a:spLocks noGrp="1"/>
          </p:cNvSpPr>
          <p:nvPr>
            <p:ph type="body" sz="quarter" idx="11"/>
          </p:nvPr>
        </p:nvSpPr>
        <p:spPr>
          <a:xfrm>
            <a:off x="685800" y="4197352"/>
            <a:ext cx="6858000" cy="325797"/>
          </a:xfrm>
        </p:spPr>
        <p:txBody>
          <a:bodyPr>
            <a:normAutofit/>
          </a:bodyPr>
          <a:lstStyle>
            <a:lvl1pPr marL="0" indent="0">
              <a:buFontTx/>
              <a:buNone/>
              <a:defRPr sz="1400">
                <a:solidFill>
                  <a:schemeClr val="tx1">
                    <a:lumMod val="50000"/>
                    <a:lumOff val="50000"/>
                  </a:schemeClr>
                </a:solidFill>
                <a:latin typeface="Baskerville" charset="0"/>
                <a:ea typeface="Baskerville" charset="0"/>
                <a:cs typeface="Baskerville"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endParaRPr lang="en-US" dirty="0"/>
          </a:p>
        </p:txBody>
      </p:sp>
      <p:pic>
        <p:nvPicPr>
          <p:cNvPr id="10" name="Picture 2" descr="New ET Pro Logo">
            <a:extLst>
              <a:ext uri="{FF2B5EF4-FFF2-40B4-BE49-F238E27FC236}">
                <a16:creationId xmlns:a16="http://schemas.microsoft.com/office/drawing/2014/main" id="{BC2C09C4-8EB4-4A64-9B77-9B63CF57FC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8021" y="5998874"/>
            <a:ext cx="745686" cy="7328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Box 10">
            <a:extLst>
              <a:ext uri="{FF2B5EF4-FFF2-40B4-BE49-F238E27FC236}">
                <a16:creationId xmlns:a16="http://schemas.microsoft.com/office/drawing/2014/main" id="{50F9B20F-FF73-417A-9F3B-1A86C22209D9}"/>
              </a:ext>
            </a:extLst>
          </p:cNvPr>
          <p:cNvSpPr txBox="1"/>
          <p:nvPr userDrawn="1"/>
        </p:nvSpPr>
        <p:spPr>
          <a:xfrm>
            <a:off x="4464748" y="6432503"/>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149302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sp>
        <p:nvSpPr>
          <p:cNvPr id="3" name="Content Placeholder 2"/>
          <p:cNvSpPr>
            <a:spLocks noGrp="1"/>
          </p:cNvSpPr>
          <p:nvPr>
            <p:ph idx="1"/>
          </p:nvPr>
        </p:nvSpPr>
        <p:spPr>
          <a:xfrm>
            <a:off x="450850" y="958644"/>
            <a:ext cx="7886700" cy="285955"/>
          </a:xfrm>
        </p:spPr>
        <p:txBody>
          <a:bodyPr>
            <a:normAutofit/>
          </a:bodyPr>
          <a:lstStyle>
            <a:lvl1pPr marL="0" indent="0">
              <a:buNone/>
              <a:defRPr sz="1000">
                <a:solidFill>
                  <a:schemeClr val="tx1">
                    <a:lumMod val="50000"/>
                    <a:lumOff val="50000"/>
                  </a:schemeClr>
                </a:solidFill>
                <a:latin typeface="Baskerville" charset="0"/>
                <a:ea typeface="Baskerville" charset="0"/>
                <a:cs typeface="Baskerville" charset="0"/>
              </a:defRPr>
            </a:lvl1pPr>
          </a:lstStyle>
          <a:p>
            <a:pPr lvl="0"/>
            <a:endParaRPr lang="en-US" dirty="0"/>
          </a:p>
        </p:txBody>
      </p:sp>
      <p:sp>
        <p:nvSpPr>
          <p:cNvPr id="7" name="Content Placeholder 2"/>
          <p:cNvSpPr>
            <a:spLocks noGrp="1"/>
          </p:cNvSpPr>
          <p:nvPr>
            <p:ph idx="11"/>
          </p:nvPr>
        </p:nvSpPr>
        <p:spPr>
          <a:xfrm>
            <a:off x="450850" y="6241844"/>
            <a:ext cx="7886700" cy="285955"/>
          </a:xfrm>
        </p:spPr>
        <p:txBody>
          <a:bodyPr>
            <a:normAutofit/>
          </a:bodyPr>
          <a:lstStyle>
            <a:lvl1pPr marL="0" indent="0">
              <a:buNone/>
              <a:defRPr sz="1400">
                <a:solidFill>
                  <a:schemeClr val="tx1">
                    <a:lumMod val="50000"/>
                    <a:lumOff val="50000"/>
                  </a:schemeClr>
                </a:solidFill>
                <a:latin typeface="Baskerville" charset="0"/>
                <a:ea typeface="Baskerville" charset="0"/>
                <a:cs typeface="Baskerville" charset="0"/>
              </a:defRPr>
            </a:lvl1pPr>
          </a:lstStyle>
          <a:p>
            <a:pPr lvl="0"/>
            <a:endParaRPr lang="en-US" dirty="0"/>
          </a:p>
        </p:txBody>
      </p:sp>
      <p:pic>
        <p:nvPicPr>
          <p:cNvPr id="5" name="Picture 2" descr="New ET Pro Logo">
            <a:extLst>
              <a:ext uri="{FF2B5EF4-FFF2-40B4-BE49-F238E27FC236}">
                <a16:creationId xmlns:a16="http://schemas.microsoft.com/office/drawing/2014/main" id="{08CD94AE-3187-41BC-9C12-CC940337E8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021" y="5998874"/>
            <a:ext cx="745686" cy="7328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a:extLst>
              <a:ext uri="{FF2B5EF4-FFF2-40B4-BE49-F238E27FC236}">
                <a16:creationId xmlns:a16="http://schemas.microsoft.com/office/drawing/2014/main" id="{460A5ACE-56B8-4EDC-9B7E-2AB963EB95AD}"/>
              </a:ext>
            </a:extLst>
          </p:cNvPr>
          <p:cNvPicPr>
            <a:picLocks noChangeAspect="1"/>
          </p:cNvPicPr>
          <p:nvPr userDrawn="1"/>
        </p:nvPicPr>
        <p:blipFill>
          <a:blip r:embed="rId3"/>
          <a:stretch>
            <a:fillRect/>
          </a:stretch>
        </p:blipFill>
        <p:spPr>
          <a:xfrm>
            <a:off x="8174110" y="6325269"/>
            <a:ext cx="726941" cy="374344"/>
          </a:xfrm>
          <a:prstGeom prst="rect">
            <a:avLst/>
          </a:prstGeom>
        </p:spPr>
      </p:pic>
      <p:sp>
        <p:nvSpPr>
          <p:cNvPr id="8" name="Rectangle 7">
            <a:extLst>
              <a:ext uri="{FF2B5EF4-FFF2-40B4-BE49-F238E27FC236}">
                <a16:creationId xmlns:a16="http://schemas.microsoft.com/office/drawing/2014/main" id="{9DA8A164-4183-4171-8AE8-61E7F29E8FC4}"/>
              </a:ext>
            </a:extLst>
          </p:cNvPr>
          <p:cNvSpPr/>
          <p:nvPr userDrawn="1"/>
        </p:nvSpPr>
        <p:spPr>
          <a:xfrm>
            <a:off x="7401114" y="6356560"/>
            <a:ext cx="776624" cy="276999"/>
          </a:xfrm>
          <a:prstGeom prst="rect">
            <a:avLst/>
          </a:prstGeom>
        </p:spPr>
        <p:txBody>
          <a:bodyPr wrap="none">
            <a:spAutoFit/>
          </a:bodyPr>
          <a:lstStyle/>
          <a:p>
            <a:pPr algn="r"/>
            <a:r>
              <a:rPr lang="en-US" sz="1200" i="1" dirty="0">
                <a:solidFill>
                  <a:schemeClr val="tx1">
                    <a:lumMod val="50000"/>
                    <a:lumOff val="50000"/>
                  </a:schemeClr>
                </a:solidFill>
                <a:latin typeface="Baskerville"/>
                <a:cs typeface="Baskerville"/>
              </a:rPr>
              <a:t>Powered by</a:t>
            </a:r>
          </a:p>
        </p:txBody>
      </p:sp>
      <p:sp>
        <p:nvSpPr>
          <p:cNvPr id="10" name="TextBox 9">
            <a:extLst>
              <a:ext uri="{FF2B5EF4-FFF2-40B4-BE49-F238E27FC236}">
                <a16:creationId xmlns:a16="http://schemas.microsoft.com/office/drawing/2014/main" id="{A3708A11-DE75-4209-873D-875F05E54277}"/>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207562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2.-Text-Analytics-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00050" y="365128"/>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pic>
        <p:nvPicPr>
          <p:cNvPr id="5" name="Picture 4"/>
          <p:cNvPicPr>
            <a:picLocks noChangeAspect="1"/>
          </p:cNvPicPr>
          <p:nvPr userDrawn="1"/>
        </p:nvPicPr>
        <p:blipFill>
          <a:blip r:embed="rId3"/>
          <a:stretch>
            <a:fillRect/>
          </a:stretch>
        </p:blipFill>
        <p:spPr>
          <a:xfrm>
            <a:off x="8075138" y="421239"/>
            <a:ext cx="726941" cy="374344"/>
          </a:xfrm>
          <a:prstGeom prst="rect">
            <a:avLst/>
          </a:prstGeom>
        </p:spPr>
      </p:pic>
      <p:sp>
        <p:nvSpPr>
          <p:cNvPr id="7" name="TextBox 6">
            <a:extLst>
              <a:ext uri="{FF2B5EF4-FFF2-40B4-BE49-F238E27FC236}">
                <a16:creationId xmlns:a16="http://schemas.microsoft.com/office/drawing/2014/main" id="{5F467A36-E5AA-45DE-A58C-8C532C05A62F}"/>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135322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EBEBEB"/>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0850" y="365128"/>
            <a:ext cx="7886700" cy="593519"/>
          </a:xfrm>
        </p:spPr>
        <p:txBody>
          <a:bodyPr>
            <a:normAutofit/>
          </a:bodyPr>
          <a:lstStyle>
            <a:lvl1pPr>
              <a:defRPr sz="2400">
                <a:latin typeface="Futura Medium" charset="0"/>
                <a:ea typeface="Futura Medium" charset="0"/>
                <a:cs typeface="Futura Medium" charset="0"/>
              </a:defRPr>
            </a:lvl1pPr>
          </a:lstStyle>
          <a:p>
            <a:r>
              <a:rPr lang="en-US" dirty="0"/>
              <a:t>Click to edit Master title style</a:t>
            </a:r>
          </a:p>
        </p:txBody>
      </p:sp>
      <p:sp>
        <p:nvSpPr>
          <p:cNvPr id="3" name="Content Placeholder 2"/>
          <p:cNvSpPr>
            <a:spLocks noGrp="1"/>
          </p:cNvSpPr>
          <p:nvPr>
            <p:ph idx="1"/>
          </p:nvPr>
        </p:nvSpPr>
        <p:spPr>
          <a:xfrm>
            <a:off x="450850" y="958645"/>
            <a:ext cx="7886700" cy="268646"/>
          </a:xfrm>
        </p:spPr>
        <p:txBody>
          <a:bodyPr>
            <a:normAutofit/>
          </a:bodyPr>
          <a:lstStyle>
            <a:lvl1pPr marL="0" indent="0">
              <a:buNone/>
              <a:defRPr sz="1000">
                <a:solidFill>
                  <a:schemeClr val="tx1">
                    <a:lumMod val="50000"/>
                    <a:lumOff val="50000"/>
                  </a:schemeClr>
                </a:solidFill>
                <a:latin typeface="Baskerville" charset="0"/>
                <a:ea typeface="Baskerville" charset="0"/>
                <a:cs typeface="Baskerville" charset="0"/>
              </a:defRPr>
            </a:lvl1pPr>
          </a:lstStyle>
          <a:p>
            <a:pPr lvl="0"/>
            <a:endParaRPr lang="en-US" dirty="0"/>
          </a:p>
        </p:txBody>
      </p:sp>
      <p:pic>
        <p:nvPicPr>
          <p:cNvPr id="5" name="Picture 4"/>
          <p:cNvPicPr>
            <a:picLocks noChangeAspect="1"/>
          </p:cNvPicPr>
          <p:nvPr userDrawn="1"/>
        </p:nvPicPr>
        <p:blipFill>
          <a:blip r:embed="rId3"/>
          <a:stretch>
            <a:fillRect/>
          </a:stretch>
        </p:blipFill>
        <p:spPr>
          <a:xfrm>
            <a:off x="8075138" y="421239"/>
            <a:ext cx="726941" cy="374344"/>
          </a:xfrm>
          <a:prstGeom prst="rect">
            <a:avLst/>
          </a:prstGeom>
        </p:spPr>
      </p:pic>
      <p:sp>
        <p:nvSpPr>
          <p:cNvPr id="7" name="TextBox 6">
            <a:extLst>
              <a:ext uri="{FF2B5EF4-FFF2-40B4-BE49-F238E27FC236}">
                <a16:creationId xmlns:a16="http://schemas.microsoft.com/office/drawing/2014/main" id="{C3BFDF06-92AC-486C-83AB-7911D14E9E99}"/>
              </a:ext>
            </a:extLst>
          </p:cNvPr>
          <p:cNvSpPr txBox="1"/>
          <p:nvPr userDrawn="1"/>
        </p:nvSpPr>
        <p:spPr>
          <a:xfrm>
            <a:off x="4464748" y="6281578"/>
            <a:ext cx="372218" cy="276999"/>
          </a:xfrm>
          <a:prstGeom prst="rect">
            <a:avLst/>
          </a:prstGeom>
          <a:noFill/>
        </p:spPr>
        <p:txBody>
          <a:bodyPr wrap="none" rtlCol="0">
            <a:spAutoFit/>
          </a:bodyPr>
          <a:lstStyle/>
          <a:p>
            <a:fld id="{99CC2F01-9C99-4A38-A286-69FBEDD5F896}" type="slidenum">
              <a:rPr lang="en-US" sz="1200" smtClean="0">
                <a:latin typeface="Futura Medium"/>
              </a:rPr>
              <a:t>‹#›</a:t>
            </a:fld>
            <a:endParaRPr lang="en-US" sz="1200" dirty="0">
              <a:latin typeface="Futura Medium"/>
            </a:endParaRPr>
          </a:p>
        </p:txBody>
      </p:sp>
    </p:spTree>
    <p:extLst>
      <p:ext uri="{BB962C8B-B14F-4D97-AF65-F5344CB8AC3E}">
        <p14:creationId xmlns:p14="http://schemas.microsoft.com/office/powerpoint/2010/main" val="88961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Q.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227" y="-1152310"/>
            <a:ext cx="7968755" cy="6858000"/>
          </a:xfrm>
          <a:prstGeom prst="rect">
            <a:avLst/>
          </a:prstGeom>
        </p:spPr>
      </p:pic>
      <p:sp>
        <p:nvSpPr>
          <p:cNvPr id="4" name="TextBox 3"/>
          <p:cNvSpPr txBox="1"/>
          <p:nvPr userDrawn="1"/>
        </p:nvSpPr>
        <p:spPr>
          <a:xfrm>
            <a:off x="7188201" y="4559300"/>
            <a:ext cx="184731" cy="369332"/>
          </a:xfrm>
          <a:prstGeom prst="rect">
            <a:avLst/>
          </a:prstGeom>
          <a:noFill/>
        </p:spPr>
        <p:txBody>
          <a:bodyPr wrap="none" rtlCol="0">
            <a:spAutoFit/>
          </a:bodyPr>
          <a:lstStyle/>
          <a:p>
            <a:endParaRPr lang="en-US" sz="1800" dirty="0"/>
          </a:p>
        </p:txBody>
      </p:sp>
      <p:sp>
        <p:nvSpPr>
          <p:cNvPr id="11" name="Subtitle 3"/>
          <p:cNvSpPr txBox="1">
            <a:spLocks/>
          </p:cNvSpPr>
          <p:nvPr userDrawn="1"/>
        </p:nvSpPr>
        <p:spPr>
          <a:xfrm>
            <a:off x="1663701" y="5283346"/>
            <a:ext cx="823846" cy="29260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b="1" i="1" kern="1200">
                <a:solidFill>
                  <a:schemeClr val="tx1">
                    <a:tint val="75000"/>
                  </a:schemeClr>
                </a:solidFill>
                <a:latin typeface="Helvetica Light"/>
                <a:ea typeface="+mn-ea"/>
                <a:cs typeface="Helvetica Light"/>
              </a:defRPr>
            </a:lvl1pPr>
            <a:lvl2pPr marL="4572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2pPr>
            <a:lvl3pPr marL="9144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3pPr>
            <a:lvl4pPr marL="13716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4pPr>
            <a:lvl5pPr marL="1828800" marR="0" indent="0" algn="ctr" defTabSz="457200" rtl="0" eaLnBrk="1" fontAlgn="auto" latinLnBrk="0" hangingPunct="1">
              <a:lnSpc>
                <a:spcPct val="100000"/>
              </a:lnSpc>
              <a:spcBef>
                <a:spcPct val="20000"/>
              </a:spcBef>
              <a:spcAft>
                <a:spcPts val="0"/>
              </a:spcAft>
              <a:buClrTx/>
              <a:buSzTx/>
              <a:buFont typeface="Arial"/>
              <a:buNone/>
              <a:tabLst/>
              <a:defRPr sz="1600" b="1" i="1" kern="1200">
                <a:solidFill>
                  <a:schemeClr val="tx1">
                    <a:tint val="75000"/>
                  </a:schemeClr>
                </a:solidFill>
                <a:latin typeface="Helvetica Light"/>
                <a:ea typeface="+mn-ea"/>
                <a:cs typeface="Helvetica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b="0" i="0" dirty="0">
                <a:solidFill>
                  <a:srgbClr val="2FAEBF"/>
                </a:solidFill>
                <a:latin typeface="Baskerville" charset="0"/>
                <a:ea typeface="Baskerville" charset="0"/>
                <a:cs typeface="Baskerville" charset="0"/>
                <a:hlinkClick r:id="rId3" action="ppaction://hlinkfile"/>
              </a:rPr>
              <a:t>Quid.com</a:t>
            </a:r>
            <a:endParaRPr lang="en-US" sz="1200" b="0" i="0" dirty="0">
              <a:solidFill>
                <a:srgbClr val="2FAEBF"/>
              </a:solidFill>
              <a:latin typeface="Baskerville" charset="0"/>
              <a:ea typeface="Baskerville" charset="0"/>
              <a:cs typeface="Baskerville" charset="0"/>
            </a:endParaRPr>
          </a:p>
        </p:txBody>
      </p:sp>
      <p:sp>
        <p:nvSpPr>
          <p:cNvPr id="12" name="Subtitle 2"/>
          <p:cNvSpPr txBox="1">
            <a:spLocks/>
          </p:cNvSpPr>
          <p:nvPr userDrawn="1"/>
        </p:nvSpPr>
        <p:spPr>
          <a:xfrm>
            <a:off x="1663700" y="4385183"/>
            <a:ext cx="6858000" cy="7684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Helvetica Neue" charset="0"/>
                <a:ea typeface="Helvetica Neue" charset="0"/>
                <a:cs typeface="Helvetica Neue"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latin typeface="Helvetica Neue Medium"/>
                <a:ea typeface="Baskerville" charset="0"/>
                <a:cs typeface="Helvetica Neue Medium"/>
              </a:rPr>
              <a:t>Quid expands your ability to comprehend massive amounts of information on any given topic. It combines search and high-performance algorithms to find patterns in data. Ultimately, it helps you understand complexity and see connections previously hidden.</a:t>
            </a:r>
          </a:p>
        </p:txBody>
      </p:sp>
      <p:sp>
        <p:nvSpPr>
          <p:cNvPr id="14" name="Rectangle 13"/>
          <p:cNvSpPr/>
          <p:nvPr userDrawn="1"/>
        </p:nvSpPr>
        <p:spPr>
          <a:xfrm>
            <a:off x="1663701" y="3232176"/>
            <a:ext cx="3413883" cy="646331"/>
          </a:xfrm>
          <a:prstGeom prst="rect">
            <a:avLst/>
          </a:prstGeom>
        </p:spPr>
        <p:txBody>
          <a:bodyPr wrap="none">
            <a:spAutoFit/>
          </a:bodyPr>
          <a:lstStyle/>
          <a:p>
            <a:r>
              <a:rPr lang="en-US" sz="3600" dirty="0">
                <a:latin typeface="Baskerville" charset="0"/>
                <a:ea typeface="Baskerville" charset="0"/>
                <a:cs typeface="Baskerville" charset="0"/>
              </a:rPr>
              <a:t>Powered by Quid</a:t>
            </a:r>
          </a:p>
        </p:txBody>
      </p:sp>
    </p:spTree>
    <p:extLst>
      <p:ext uri="{BB962C8B-B14F-4D97-AF65-F5344CB8AC3E}">
        <p14:creationId xmlns:p14="http://schemas.microsoft.com/office/powerpoint/2010/main" val="1456521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28BFF-270D-47D2-A2B5-B1AFB74FE08F}" type="datetime1">
              <a:rPr lang="en-US" smtClean="0"/>
              <a:t>6/5/2019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2A601-2113-8F48-8464-07A711B824C6}" type="slidenum">
              <a:rPr lang="en-US" smtClean="0"/>
              <a:t>‹#›</a:t>
            </a:fld>
            <a:endParaRPr lang="en-US"/>
          </a:p>
        </p:txBody>
      </p:sp>
    </p:spTree>
    <p:extLst>
      <p:ext uri="{BB962C8B-B14F-4D97-AF65-F5344CB8AC3E}">
        <p14:creationId xmlns:p14="http://schemas.microsoft.com/office/powerpoint/2010/main" val="1806418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6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Title 1"/>
          <p:cNvSpPr>
            <a:spLocks noGrp="1"/>
          </p:cNvSpPr>
          <p:nvPr>
            <p:ph type="ctrTitle"/>
          </p:nvPr>
        </p:nvSpPr>
        <p:spPr>
          <a:xfrm>
            <a:off x="306801" y="4058125"/>
            <a:ext cx="3604497" cy="972836"/>
          </a:xfrm>
        </p:spPr>
        <p:txBody>
          <a:bodyPr vert="horz" lIns="91440" tIns="45720" rIns="91440" bIns="45720" rtlCol="0" anchor="t">
            <a:normAutofit/>
          </a:bodyPr>
          <a:lstStyle/>
          <a:p>
            <a:r>
              <a:rPr lang="en-US" sz="1800" dirty="0">
                <a:solidFill>
                  <a:srgbClr val="000000"/>
                </a:solidFill>
                <a:latin typeface="Futura Medium"/>
                <a:ea typeface="+mj-ea"/>
                <a:cs typeface="+mj-cs"/>
              </a:rPr>
              <a:t>May</a:t>
            </a:r>
            <a:r>
              <a:rPr lang="en-US" sz="1800" kern="1200" dirty="0">
                <a:solidFill>
                  <a:srgbClr val="000000"/>
                </a:solidFill>
                <a:latin typeface="Futura Medium"/>
                <a:ea typeface="+mj-ea"/>
                <a:cs typeface="+mj-cs"/>
              </a:rPr>
              <a:t> 2019</a:t>
            </a:r>
          </a:p>
        </p:txBody>
      </p:sp>
      <p:sp>
        <p:nvSpPr>
          <p:cNvPr id="3" name="Subtitle 2"/>
          <p:cNvSpPr>
            <a:spLocks noGrp="1"/>
          </p:cNvSpPr>
          <p:nvPr>
            <p:ph type="subTitle" idx="1"/>
          </p:nvPr>
        </p:nvSpPr>
        <p:spPr>
          <a:xfrm>
            <a:off x="307030" y="3429000"/>
            <a:ext cx="3604268" cy="629123"/>
          </a:xfrm>
        </p:spPr>
        <p:txBody>
          <a:bodyPr vert="horz" lIns="91440" tIns="45720" rIns="91440" bIns="45720" rtlCol="0" anchor="b">
            <a:noAutofit/>
          </a:bodyPr>
          <a:lstStyle/>
          <a:p>
            <a:r>
              <a:rPr lang="en-US" sz="2400" dirty="0">
                <a:solidFill>
                  <a:srgbClr val="000000"/>
                </a:solidFill>
                <a:latin typeface="Futura Medium"/>
                <a:ea typeface="+mn-ea"/>
                <a:cs typeface="+mn-cs"/>
              </a:rPr>
              <a:t>ET Professional Monitors</a:t>
            </a:r>
            <a:endParaRPr lang="en-US" sz="2400" kern="1200" dirty="0">
              <a:solidFill>
                <a:srgbClr val="000000"/>
              </a:solidFill>
              <a:latin typeface="+mn-lt"/>
              <a:ea typeface="+mn-ea"/>
              <a:cs typeface="+mn-cs"/>
            </a:endParaRPr>
          </a:p>
        </p:txBody>
      </p:sp>
      <p:sp>
        <p:nvSpPr>
          <p:cNvPr id="17"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6" name="Picture 2" descr="New ET Pro Logo">
            <a:extLst>
              <a:ext uri="{FF2B5EF4-FFF2-40B4-BE49-F238E27FC236}">
                <a16:creationId xmlns:a16="http://schemas.microsoft.com/office/drawing/2014/main" id="{FE5972D4-51EB-4D7F-9E1B-25C912284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829" y="2898138"/>
            <a:ext cx="2887343" cy="28375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Central Bank Omnipotence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56729"/>
            <a:ext cx="8488964" cy="5663089"/>
          </a:xfrm>
          <a:prstGeom prst="rect">
            <a:avLst/>
          </a:prstGeom>
        </p:spPr>
        <p:txBody>
          <a:bodyPr wrap="square">
            <a:spAutoFit/>
          </a:bodyPr>
          <a:lstStyle/>
          <a:p>
            <a:pPr>
              <a:buFont typeface="Arial" panose="020B0604020202020204" pitchFamily="34" charset="0"/>
              <a:buChar char="•"/>
            </a:pPr>
            <a:r>
              <a:rPr lang="en-US" sz="1700" dirty="0">
                <a:solidFill>
                  <a:srgbClr val="000000"/>
                </a:solidFill>
                <a:latin typeface="Futura Medium"/>
              </a:rPr>
              <a:t> </a:t>
            </a:r>
            <a:r>
              <a:rPr lang="en-US" sz="1700" b="1" dirty="0">
                <a:solidFill>
                  <a:srgbClr val="000000"/>
                </a:solidFill>
                <a:latin typeface="Futura Medium"/>
              </a:rPr>
              <a:t> </a:t>
            </a:r>
            <a:r>
              <a:rPr lang="en-US" sz="1700" dirty="0">
                <a:solidFill>
                  <a:srgbClr val="000000"/>
                </a:solidFill>
                <a:latin typeface="Futura Medium"/>
              </a:rPr>
              <a:t>Despite the shocking rise in Trade &amp; Tariffs attention, attention to Central Bank Omnipotence remained constant in May.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Cohesion, on the other hand, fell sharply, as divergent views on appropriate fed policy emerged. The existence of an emerging “we must cut rates” narrative in response to weak May equity markets alone contributed significantly to this shift in cohesion.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While we still think the “Fed put is back” narrative is in place, it is now closely intertwined with the Trade and Tariffs issue – the “China Trade War” cluster of articles is the most central in the network graph!</a:t>
            </a:r>
          </a:p>
          <a:p>
            <a:pPr lvl="1">
              <a:buFont typeface="Arial" panose="020B0604020202020204" pitchFamily="34" charset="0"/>
              <a:buChar char="•"/>
            </a:pPr>
            <a:r>
              <a:rPr lang="en-US" sz="1700" dirty="0">
                <a:solidFill>
                  <a:srgbClr val="000000"/>
                </a:solidFill>
                <a:latin typeface="Futura Medium"/>
              </a:rPr>
              <a:t> </a:t>
            </a:r>
            <a:r>
              <a:rPr lang="en-US" sz="1500" dirty="0">
                <a:solidFill>
                  <a:srgbClr val="000000"/>
                </a:solidFill>
                <a:latin typeface="Futura Medium"/>
              </a:rPr>
              <a:t>We think there is complacency around a narrative that the Fed </a:t>
            </a:r>
            <a:r>
              <a:rPr lang="en-US" sz="1500" i="1" dirty="0">
                <a:solidFill>
                  <a:srgbClr val="000000"/>
                </a:solidFill>
                <a:latin typeface="Futura Medium"/>
              </a:rPr>
              <a:t>will</a:t>
            </a:r>
            <a:r>
              <a:rPr lang="en-US" sz="1500" dirty="0">
                <a:solidFill>
                  <a:srgbClr val="000000"/>
                </a:solidFill>
                <a:latin typeface="Futura Medium"/>
              </a:rPr>
              <a:t> respond to trade/tariff concerns with a rate cut. </a:t>
            </a:r>
          </a:p>
          <a:p>
            <a:pPr lvl="1">
              <a:buFont typeface="Arial" panose="020B0604020202020204" pitchFamily="34" charset="0"/>
              <a:buChar char="•"/>
            </a:pPr>
            <a:r>
              <a:rPr lang="en-US" sz="1500" dirty="0">
                <a:solidFill>
                  <a:srgbClr val="000000"/>
                </a:solidFill>
                <a:latin typeface="Futura Medium"/>
              </a:rPr>
              <a:t> Outside of the narrative but in our conversations with trade desks, we observe growing drumbeats around the conspiratorial view that the Trump administration is intentionally seeking to provoke a rate cut only in order to quickly resolve the trade disputes. </a:t>
            </a:r>
          </a:p>
          <a:p>
            <a:pPr lvl="1">
              <a:buFont typeface="Arial" panose="020B0604020202020204" pitchFamily="34" charset="0"/>
              <a:buChar char="•"/>
            </a:pPr>
            <a:r>
              <a:rPr lang="en-US" sz="1500" dirty="0">
                <a:solidFill>
                  <a:srgbClr val="000000"/>
                </a:solidFill>
                <a:latin typeface="Futura Medium"/>
              </a:rPr>
              <a:t> Both observations indicate to us the continued presence of a Fed Put narrative.</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endParaRPr lang="en-US" sz="1700" b="0" i="0" dirty="0">
              <a:solidFill>
                <a:srgbClr val="000000"/>
              </a:solidFill>
              <a:effectLst/>
              <a:latin typeface="Futura Medium"/>
            </a:endParaRPr>
          </a:p>
        </p:txBody>
      </p:sp>
    </p:spTree>
    <p:extLst>
      <p:ext uri="{BB962C8B-B14F-4D97-AF65-F5344CB8AC3E}">
        <p14:creationId xmlns:p14="http://schemas.microsoft.com/office/powerpoint/2010/main" val="273835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sz="2000" dirty="0"/>
              <a:t>Central Bank Omnipotence Network Map – May 2019</a:t>
            </a:r>
          </a:p>
        </p:txBody>
      </p:sp>
      <p:pic>
        <p:nvPicPr>
          <p:cNvPr id="8" name="Picture 7">
            <a:extLst>
              <a:ext uri="{FF2B5EF4-FFF2-40B4-BE49-F238E27FC236}">
                <a16:creationId xmlns:a16="http://schemas.microsoft.com/office/drawing/2014/main" id="{F4F04A3D-2E5E-4209-8E97-EF7E678E67CF}"/>
              </a:ext>
            </a:extLst>
          </p:cNvPr>
          <p:cNvPicPr>
            <a:picLocks noChangeAspect="1"/>
          </p:cNvPicPr>
          <p:nvPr/>
        </p:nvPicPr>
        <p:blipFill>
          <a:blip r:embed="rId2"/>
          <a:stretch>
            <a:fillRect/>
          </a:stretch>
        </p:blipFill>
        <p:spPr>
          <a:xfrm>
            <a:off x="450850" y="1137859"/>
            <a:ext cx="7372279" cy="4931102"/>
          </a:xfrm>
          <a:prstGeom prst="rect">
            <a:avLst/>
          </a:prstGeom>
        </p:spPr>
      </p:pic>
    </p:spTree>
    <p:extLst>
      <p:ext uri="{BB962C8B-B14F-4D97-AF65-F5344CB8AC3E}">
        <p14:creationId xmlns:p14="http://schemas.microsoft.com/office/powerpoint/2010/main" val="2733645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Central Bank Omnipotence Attention – May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the Fed, ECB, BOJ, BOE and other global central banking policy.</a:t>
            </a:r>
          </a:p>
        </p:txBody>
      </p:sp>
      <p:pic>
        <p:nvPicPr>
          <p:cNvPr id="6" name="Picture 5" descr="image.png">
            <a:extLst>
              <a:ext uri="{FF2B5EF4-FFF2-40B4-BE49-F238E27FC236}">
                <a16:creationId xmlns:a16="http://schemas.microsoft.com/office/drawing/2014/main" id="{C6E311F1-5728-4659-B564-2F17CD79FB31}"/>
              </a:ext>
            </a:extLst>
          </p:cNvPr>
          <p:cNvPicPr>
            <a:picLocks noChangeAspect="1"/>
          </p:cNvPicPr>
          <p:nvPr/>
        </p:nvPicPr>
        <p:blipFill>
          <a:blip r:embed="rId2"/>
          <a:stretch>
            <a:fillRect/>
          </a:stretch>
        </p:blipFill>
        <p:spPr>
          <a:xfrm>
            <a:off x="1092200" y="1651000"/>
            <a:ext cx="6604000" cy="4217755"/>
          </a:xfrm>
          <a:prstGeom prst="rect">
            <a:avLst/>
          </a:prstGeom>
        </p:spPr>
      </p:pic>
    </p:spTree>
    <p:extLst>
      <p:ext uri="{BB962C8B-B14F-4D97-AF65-F5344CB8AC3E}">
        <p14:creationId xmlns:p14="http://schemas.microsoft.com/office/powerpoint/2010/main" val="177601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Attention Monitor  – May 2019</a:t>
            </a:r>
          </a:p>
        </p:txBody>
      </p:sp>
      <p:pic>
        <p:nvPicPr>
          <p:cNvPr id="3" name="Picture 2">
            <a:extLst>
              <a:ext uri="{FF2B5EF4-FFF2-40B4-BE49-F238E27FC236}">
                <a16:creationId xmlns:a16="http://schemas.microsoft.com/office/drawing/2014/main" id="{6238D160-51A1-42E2-9454-CBB90F351147}"/>
              </a:ext>
            </a:extLst>
          </p:cNvPr>
          <p:cNvPicPr>
            <a:picLocks noChangeAspect="1"/>
          </p:cNvPicPr>
          <p:nvPr/>
        </p:nvPicPr>
        <p:blipFill>
          <a:blip r:embed="rId2"/>
          <a:stretch>
            <a:fillRect/>
          </a:stretch>
        </p:blipFill>
        <p:spPr>
          <a:xfrm>
            <a:off x="578999" y="1105647"/>
            <a:ext cx="8118537" cy="5028453"/>
          </a:xfrm>
          <a:prstGeom prst="rect">
            <a:avLst/>
          </a:prstGeom>
        </p:spPr>
      </p:pic>
    </p:spTree>
    <p:extLst>
      <p:ext uri="{BB962C8B-B14F-4D97-AF65-F5344CB8AC3E}">
        <p14:creationId xmlns:p14="http://schemas.microsoft.com/office/powerpoint/2010/main" val="156370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Cohesion Monitor – May 2019</a:t>
            </a:r>
          </a:p>
        </p:txBody>
      </p:sp>
      <p:pic>
        <p:nvPicPr>
          <p:cNvPr id="3" name="Picture 2">
            <a:extLst>
              <a:ext uri="{FF2B5EF4-FFF2-40B4-BE49-F238E27FC236}">
                <a16:creationId xmlns:a16="http://schemas.microsoft.com/office/drawing/2014/main" id="{2AFFA0BF-118D-4636-AFA7-D51AF21E7D9A}"/>
              </a:ext>
            </a:extLst>
          </p:cNvPr>
          <p:cNvPicPr>
            <a:picLocks noChangeAspect="1"/>
          </p:cNvPicPr>
          <p:nvPr/>
        </p:nvPicPr>
        <p:blipFill>
          <a:blip r:embed="rId2"/>
          <a:stretch>
            <a:fillRect/>
          </a:stretch>
        </p:blipFill>
        <p:spPr>
          <a:xfrm>
            <a:off x="562745" y="806000"/>
            <a:ext cx="8217467" cy="5175350"/>
          </a:xfrm>
          <a:prstGeom prst="rect">
            <a:avLst/>
          </a:prstGeom>
        </p:spPr>
      </p:pic>
    </p:spTree>
    <p:extLst>
      <p:ext uri="{BB962C8B-B14F-4D97-AF65-F5344CB8AC3E}">
        <p14:creationId xmlns:p14="http://schemas.microsoft.com/office/powerpoint/2010/main" val="289829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Fiat News Monitor – May 2019</a:t>
            </a:r>
          </a:p>
        </p:txBody>
      </p:sp>
      <p:pic>
        <p:nvPicPr>
          <p:cNvPr id="3" name="Picture 2">
            <a:extLst>
              <a:ext uri="{FF2B5EF4-FFF2-40B4-BE49-F238E27FC236}">
                <a16:creationId xmlns:a16="http://schemas.microsoft.com/office/drawing/2014/main" id="{785A639E-FFD3-4C7B-9EF9-96218E5E7994}"/>
              </a:ext>
            </a:extLst>
          </p:cNvPr>
          <p:cNvPicPr>
            <a:picLocks noChangeAspect="1"/>
          </p:cNvPicPr>
          <p:nvPr/>
        </p:nvPicPr>
        <p:blipFill>
          <a:blip r:embed="rId2"/>
          <a:stretch>
            <a:fillRect/>
          </a:stretch>
        </p:blipFill>
        <p:spPr>
          <a:xfrm>
            <a:off x="450850" y="858256"/>
            <a:ext cx="8242300" cy="5133020"/>
          </a:xfrm>
          <a:prstGeom prst="rect">
            <a:avLst/>
          </a:prstGeom>
        </p:spPr>
      </p:pic>
    </p:spTree>
    <p:extLst>
      <p:ext uri="{BB962C8B-B14F-4D97-AF65-F5344CB8AC3E}">
        <p14:creationId xmlns:p14="http://schemas.microsoft.com/office/powerpoint/2010/main" val="3061351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1800" dirty="0"/>
              <a:t>Central Bank Omnipotence Sentiment Monitor – May 2019</a:t>
            </a:r>
          </a:p>
        </p:txBody>
      </p:sp>
      <p:pic>
        <p:nvPicPr>
          <p:cNvPr id="3" name="Picture 2">
            <a:extLst>
              <a:ext uri="{FF2B5EF4-FFF2-40B4-BE49-F238E27FC236}">
                <a16:creationId xmlns:a16="http://schemas.microsoft.com/office/drawing/2014/main" id="{98F53048-F010-47F8-873C-DCCBECBBFCF3}"/>
              </a:ext>
            </a:extLst>
          </p:cNvPr>
          <p:cNvPicPr>
            <a:picLocks noChangeAspect="1"/>
          </p:cNvPicPr>
          <p:nvPr/>
        </p:nvPicPr>
        <p:blipFill>
          <a:blip r:embed="rId2"/>
          <a:stretch>
            <a:fillRect/>
          </a:stretch>
        </p:blipFill>
        <p:spPr>
          <a:xfrm>
            <a:off x="450850" y="800407"/>
            <a:ext cx="8312150" cy="5259749"/>
          </a:xfrm>
          <a:prstGeom prst="rect">
            <a:avLst/>
          </a:prstGeom>
        </p:spPr>
      </p:pic>
    </p:spTree>
    <p:extLst>
      <p:ext uri="{BB962C8B-B14F-4D97-AF65-F5344CB8AC3E}">
        <p14:creationId xmlns:p14="http://schemas.microsoft.com/office/powerpoint/2010/main" val="1168872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950052"/>
            <a:ext cx="8488964" cy="5293757"/>
          </a:xfrm>
          <a:prstGeom prst="rect">
            <a:avLst/>
          </a:prstGeom>
        </p:spPr>
        <p:txBody>
          <a:bodyPr wrap="square">
            <a:spAutoFit/>
          </a:bodyPr>
          <a:lstStyle/>
          <a:p>
            <a:pPr>
              <a:buFont typeface="Arial" panose="020B0604020202020204" pitchFamily="34" charset="0"/>
              <a:buChar char="•"/>
            </a:pPr>
            <a:r>
              <a:rPr lang="en-US" sz="1600" dirty="0">
                <a:solidFill>
                  <a:srgbClr val="000000"/>
                </a:solidFill>
                <a:latin typeface="Futura Medium"/>
              </a:rPr>
              <a:t> Consistent with our suspicions from our prior monitor report, attention to Trade and Tariffs narratives soared to their highest level since we began tracking the topic – nearly every article written about financial markets had </a:t>
            </a:r>
            <a:r>
              <a:rPr lang="en-US" sz="1600" i="1" dirty="0">
                <a:solidFill>
                  <a:srgbClr val="000000"/>
                </a:solidFill>
                <a:latin typeface="Futura Medium"/>
              </a:rPr>
              <a:t>some</a:t>
            </a:r>
            <a:r>
              <a:rPr lang="en-US" sz="1600" dirty="0">
                <a:solidFill>
                  <a:srgbClr val="000000"/>
                </a:solidFill>
                <a:latin typeface="Futura Medium"/>
              </a:rPr>
              <a:t> attachment to trade war discussions, whether as explanations for May returns or as an explanation of macro drivers.</a:t>
            </a:r>
          </a:p>
          <a:p>
            <a:pPr>
              <a:buFont typeface="Arial" panose="020B0604020202020204" pitchFamily="34" charset="0"/>
              <a:buChar char="•"/>
            </a:pPr>
            <a:endParaRPr lang="en-US" sz="1600" dirty="0">
              <a:solidFill>
                <a:srgbClr val="000000"/>
              </a:solidFill>
              <a:highlight>
                <a:srgbClr val="FFFF00"/>
              </a:highlight>
              <a:latin typeface="Futura Medium"/>
            </a:endParaRPr>
          </a:p>
          <a:p>
            <a:pPr>
              <a:buFont typeface="Arial" panose="020B0604020202020204" pitchFamily="34" charset="0"/>
              <a:buChar char="•"/>
            </a:pPr>
            <a:r>
              <a:rPr lang="en-US" sz="1600" dirty="0">
                <a:solidFill>
                  <a:srgbClr val="000000"/>
                </a:solidFill>
                <a:latin typeface="Futura Medium"/>
              </a:rPr>
              <a:t> The growth in attention, however, exceeded our expectations when President Trump doubled down on his threats with Mexico tariff rhetoric and when administration officials in both the US and China accelerated geopolitical and national security rhetoric. </a:t>
            </a:r>
          </a:p>
          <a:p>
            <a:pPr>
              <a:buFont typeface="Arial" panose="020B0604020202020204" pitchFamily="34" charset="0"/>
              <a:buChar char="•"/>
            </a:pPr>
            <a:endParaRPr lang="en-US" sz="1600" dirty="0">
              <a:solidFill>
                <a:srgbClr val="000000"/>
              </a:solidFill>
              <a:latin typeface="Futura Medium"/>
            </a:endParaRPr>
          </a:p>
          <a:p>
            <a:pPr>
              <a:buFont typeface="Arial" panose="020B0604020202020204" pitchFamily="34" charset="0"/>
              <a:buChar char="•"/>
            </a:pPr>
            <a:r>
              <a:rPr lang="en-US" sz="1600" dirty="0">
                <a:solidFill>
                  <a:srgbClr val="000000"/>
                </a:solidFill>
                <a:latin typeface="Futura Medium"/>
              </a:rPr>
              <a:t> </a:t>
            </a:r>
            <a:r>
              <a:rPr lang="en-US" sz="1600" b="1" dirty="0">
                <a:solidFill>
                  <a:srgbClr val="000000"/>
                </a:solidFill>
                <a:latin typeface="Futura Medium"/>
              </a:rPr>
              <a:t>This is no longer a complacent narrative structure. </a:t>
            </a:r>
          </a:p>
          <a:p>
            <a:pPr>
              <a:buFont typeface="Arial" panose="020B0604020202020204" pitchFamily="34" charset="0"/>
              <a:buChar char="•"/>
            </a:pPr>
            <a:endParaRPr lang="en-US" sz="1600" b="1" dirty="0">
              <a:solidFill>
                <a:srgbClr val="000000"/>
              </a:solidFill>
              <a:latin typeface="Futura Medium"/>
            </a:endParaRPr>
          </a:p>
          <a:p>
            <a:pPr>
              <a:buFont typeface="Arial" panose="020B0604020202020204" pitchFamily="34" charset="0"/>
              <a:buChar char="•"/>
            </a:pPr>
            <a:r>
              <a:rPr lang="en-US" sz="1600" b="1" dirty="0">
                <a:solidFill>
                  <a:srgbClr val="000000"/>
                </a:solidFill>
                <a:latin typeface="Futura Medium"/>
              </a:rPr>
              <a:t> It is also no longer a Game of Chicken. It is a geopolitical game in which the political outcomes may permit a lose/lose choice by both parties on trade.</a:t>
            </a:r>
          </a:p>
          <a:p>
            <a:pPr>
              <a:buFont typeface="Arial" panose="020B0604020202020204" pitchFamily="34" charset="0"/>
              <a:buChar char="•"/>
            </a:pPr>
            <a:endParaRPr lang="en-US" sz="1600" b="1" dirty="0">
              <a:solidFill>
                <a:srgbClr val="000000"/>
              </a:solidFill>
              <a:latin typeface="Futura Medium"/>
            </a:endParaRPr>
          </a:p>
          <a:p>
            <a:pPr>
              <a:buFont typeface="Arial" panose="020B0604020202020204" pitchFamily="34" charset="0"/>
              <a:buChar char="•"/>
            </a:pPr>
            <a:r>
              <a:rPr lang="en-US" sz="1600" b="1" dirty="0">
                <a:solidFill>
                  <a:srgbClr val="000000"/>
                </a:solidFill>
                <a:latin typeface="Futura Medium"/>
              </a:rPr>
              <a:t> Trade and Tariffs and Central Bank Omnipotence narratives are intertwined. This leads us to believe that the “Fed put” narrative structure is specifically complacent about a rate cut response to trade war concerns.</a:t>
            </a:r>
          </a:p>
          <a:p>
            <a:pPr>
              <a:buFont typeface="Arial" panose="020B0604020202020204" pitchFamily="34" charset="0"/>
              <a:buChar char="•"/>
            </a:pPr>
            <a:endParaRPr lang="en-US" sz="1600" b="1" dirty="0">
              <a:solidFill>
                <a:srgbClr val="000000"/>
              </a:solidFill>
              <a:latin typeface="Futura Medium"/>
            </a:endParaRPr>
          </a:p>
          <a:p>
            <a:pPr>
              <a:buFont typeface="Arial" panose="020B0604020202020204" pitchFamily="34" charset="0"/>
              <a:buChar char="•"/>
            </a:pPr>
            <a:endParaRPr lang="en-US" b="0" i="0" dirty="0">
              <a:solidFill>
                <a:srgbClr val="000000"/>
              </a:solidFill>
              <a:effectLst/>
              <a:latin typeface="Futura Medium"/>
            </a:endParaRPr>
          </a:p>
        </p:txBody>
      </p:sp>
    </p:spTree>
    <p:extLst>
      <p:ext uri="{BB962C8B-B14F-4D97-AF65-F5344CB8AC3E}">
        <p14:creationId xmlns:p14="http://schemas.microsoft.com/office/powerpoint/2010/main" val="44294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sz="2200" dirty="0"/>
              <a:t>Trade and Tariffs Network Map – May 2019</a:t>
            </a:r>
          </a:p>
        </p:txBody>
      </p:sp>
      <p:pic>
        <p:nvPicPr>
          <p:cNvPr id="16" name="Picture 15">
            <a:extLst>
              <a:ext uri="{FF2B5EF4-FFF2-40B4-BE49-F238E27FC236}">
                <a16:creationId xmlns:a16="http://schemas.microsoft.com/office/drawing/2014/main" id="{26ECEFA5-C12C-4DED-BCB3-6C90E4FB9F5D}"/>
              </a:ext>
            </a:extLst>
          </p:cNvPr>
          <p:cNvPicPr>
            <a:picLocks noChangeAspect="1"/>
          </p:cNvPicPr>
          <p:nvPr/>
        </p:nvPicPr>
        <p:blipFill>
          <a:blip r:embed="rId2"/>
          <a:stretch>
            <a:fillRect/>
          </a:stretch>
        </p:blipFill>
        <p:spPr>
          <a:xfrm>
            <a:off x="450850" y="1137893"/>
            <a:ext cx="7518400" cy="4935359"/>
          </a:xfrm>
          <a:prstGeom prst="rect">
            <a:avLst/>
          </a:prstGeom>
        </p:spPr>
      </p:pic>
    </p:spTree>
    <p:extLst>
      <p:ext uri="{BB962C8B-B14F-4D97-AF65-F5344CB8AC3E}">
        <p14:creationId xmlns:p14="http://schemas.microsoft.com/office/powerpoint/2010/main" val="1512934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Trade and Tariffs Attention – May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trade, tariffs, duties and associated agreements and negotiations. </a:t>
            </a:r>
          </a:p>
        </p:txBody>
      </p:sp>
      <p:pic>
        <p:nvPicPr>
          <p:cNvPr id="6" name="Picture 5" descr="image.png">
            <a:extLst>
              <a:ext uri="{FF2B5EF4-FFF2-40B4-BE49-F238E27FC236}">
                <a16:creationId xmlns:a16="http://schemas.microsoft.com/office/drawing/2014/main" id="{B1B8C6AF-D5F1-42A0-B398-F28B117746A6}"/>
              </a:ext>
            </a:extLst>
          </p:cNvPr>
          <p:cNvPicPr>
            <a:picLocks noChangeAspect="1"/>
          </p:cNvPicPr>
          <p:nvPr/>
        </p:nvPicPr>
        <p:blipFill>
          <a:blip r:embed="rId2"/>
          <a:stretch>
            <a:fillRect/>
          </a:stretch>
        </p:blipFill>
        <p:spPr>
          <a:xfrm>
            <a:off x="1092200" y="1593850"/>
            <a:ext cx="6604000" cy="4217755"/>
          </a:xfrm>
          <a:prstGeom prst="rect">
            <a:avLst/>
          </a:prstGeom>
        </p:spPr>
      </p:pic>
      <p:sp>
        <p:nvSpPr>
          <p:cNvPr id="7" name="TextBox 6">
            <a:extLst>
              <a:ext uri="{FF2B5EF4-FFF2-40B4-BE49-F238E27FC236}">
                <a16:creationId xmlns:a16="http://schemas.microsoft.com/office/drawing/2014/main" id="{6B3140EB-BB09-4487-9565-9FD9DADC0142}"/>
              </a:ext>
            </a:extLst>
          </p:cNvPr>
          <p:cNvSpPr txBox="1"/>
          <p:nvPr/>
        </p:nvSpPr>
        <p:spPr>
          <a:xfrm>
            <a:off x="1063408" y="5812960"/>
            <a:ext cx="8080592" cy="230832"/>
          </a:xfrm>
          <a:prstGeom prst="rect">
            <a:avLst/>
          </a:prstGeom>
          <a:noFill/>
        </p:spPr>
        <p:txBody>
          <a:bodyPr wrap="square" rtlCol="0">
            <a:spAutoFit/>
          </a:bodyPr>
          <a:lstStyle/>
          <a:p>
            <a:r>
              <a:rPr lang="en-US" sz="900" i="1" dirty="0">
                <a:latin typeface="Futura Medium"/>
              </a:rPr>
              <a:t>(Yes, this is the actual Attention Map for Trade &amp; Tariffs in May, not just the map of all financial markets stories) </a:t>
            </a:r>
          </a:p>
        </p:txBody>
      </p:sp>
    </p:spTree>
    <p:extLst>
      <p:ext uri="{BB962C8B-B14F-4D97-AF65-F5344CB8AC3E}">
        <p14:creationId xmlns:p14="http://schemas.microsoft.com/office/powerpoint/2010/main" val="419248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endParaRPr dirty="0"/>
          </a:p>
        </p:txBody>
      </p:sp>
      <p:graphicFrame>
        <p:nvGraphicFramePr>
          <p:cNvPr id="9" name="Content Placeholder 8">
            <a:extLst>
              <a:ext uri="{FF2B5EF4-FFF2-40B4-BE49-F238E27FC236}">
                <a16:creationId xmlns:a16="http://schemas.microsoft.com/office/drawing/2014/main" id="{A699E9D2-F334-4208-B67E-8FD16C9136D8}"/>
              </a:ext>
            </a:extLst>
          </p:cNvPr>
          <p:cNvGraphicFramePr>
            <a:graphicFrameLocks noGrp="1"/>
          </p:cNvGraphicFramePr>
          <p:nvPr>
            <p:ph idx="1"/>
            <p:extLst>
              <p:ext uri="{D42A27DB-BD31-4B8C-83A1-F6EECF244321}">
                <p14:modId xmlns:p14="http://schemas.microsoft.com/office/powerpoint/2010/main" val="1261389165"/>
              </p:ext>
            </p:extLst>
          </p:nvPr>
        </p:nvGraphicFramePr>
        <p:xfrm>
          <a:off x="450850" y="1074260"/>
          <a:ext cx="8417942" cy="4616325"/>
        </p:xfrm>
        <a:graphic>
          <a:graphicData uri="http://schemas.openxmlformats.org/drawingml/2006/table">
            <a:tbl>
              <a:tblPr>
                <a:tableStyleId>{5C22544A-7EE6-4342-B048-85BDC9FD1C3A}</a:tableStyleId>
              </a:tblPr>
              <a:tblGrid>
                <a:gridCol w="4199759">
                  <a:extLst>
                    <a:ext uri="{9D8B030D-6E8A-4147-A177-3AD203B41FA5}">
                      <a16:colId xmlns:a16="http://schemas.microsoft.com/office/drawing/2014/main" val="3063894632"/>
                    </a:ext>
                  </a:extLst>
                </a:gridCol>
                <a:gridCol w="4218183">
                  <a:extLst>
                    <a:ext uri="{9D8B030D-6E8A-4147-A177-3AD203B41FA5}">
                      <a16:colId xmlns:a16="http://schemas.microsoft.com/office/drawing/2014/main" val="119976256"/>
                    </a:ext>
                  </a:extLst>
                </a:gridCol>
              </a:tblGrid>
              <a:tr h="659475">
                <a:tc>
                  <a:txBody>
                    <a:bodyPr/>
                    <a:lstStyle/>
                    <a:p>
                      <a:r>
                        <a:rPr lang="en-US" dirty="0">
                          <a:latin typeface="Futura Medium"/>
                        </a:rPr>
                        <a:t>Inflation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96825"/>
                  </a:ext>
                </a:extLst>
              </a:tr>
              <a:tr h="659475">
                <a:tc>
                  <a:txBody>
                    <a:bodyPr/>
                    <a:lstStyle/>
                    <a:p>
                      <a:r>
                        <a:rPr lang="en-US" dirty="0">
                          <a:latin typeface="Futura Medium"/>
                        </a:rPr>
                        <a:t>Central Bank Omnipotence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773230"/>
                  </a:ext>
                </a:extLst>
              </a:tr>
              <a:tr h="659475">
                <a:tc>
                  <a:txBody>
                    <a:bodyPr/>
                    <a:lstStyle/>
                    <a:p>
                      <a:r>
                        <a:rPr lang="en-US" dirty="0">
                          <a:latin typeface="Futura Medium"/>
                        </a:rPr>
                        <a:t>Trade and Tariffs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7314088"/>
                  </a:ext>
                </a:extLst>
              </a:tr>
              <a:tr h="659475">
                <a:tc>
                  <a:txBody>
                    <a:bodyPr/>
                    <a:lstStyle/>
                    <a:p>
                      <a:r>
                        <a:rPr lang="en-US" dirty="0">
                          <a:latin typeface="Futura Medium"/>
                        </a:rPr>
                        <a:t>US Fiscal Policy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4712431"/>
                  </a:ext>
                </a:extLst>
              </a:tr>
              <a:tr h="659475">
                <a:tc>
                  <a:txBody>
                    <a:bodyPr/>
                    <a:lstStyle/>
                    <a:p>
                      <a:r>
                        <a:rPr lang="en-US" dirty="0">
                          <a:latin typeface="Futura Medium"/>
                        </a:rPr>
                        <a:t>Credit Cycle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8460834"/>
                  </a:ext>
                </a:extLst>
              </a:tr>
              <a:tr h="659475">
                <a:tc>
                  <a:txBody>
                    <a:bodyPr/>
                    <a:lstStyle/>
                    <a:p>
                      <a:r>
                        <a:rPr lang="en-US" dirty="0">
                          <a:latin typeface="Futura Medium"/>
                        </a:rPr>
                        <a:t>Guide to Use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957945"/>
                  </a:ext>
                </a:extLst>
              </a:tr>
              <a:tr h="659475">
                <a:tc>
                  <a:txBody>
                    <a:bodyPr/>
                    <a:lstStyle/>
                    <a:p>
                      <a:r>
                        <a:rPr lang="en-US" dirty="0">
                          <a:latin typeface="Futura Medium"/>
                        </a:rPr>
                        <a:t>Disclaimers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latin typeface="Futura Medium"/>
                        </a:rPr>
                        <a:t>39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9306519"/>
                  </a:ext>
                </a:extLst>
              </a:tr>
            </a:tbl>
          </a:graphicData>
        </a:graphic>
      </p:graphicFrame>
    </p:spTree>
    <p:extLst>
      <p:ext uri="{BB962C8B-B14F-4D97-AF65-F5344CB8AC3E}">
        <p14:creationId xmlns:p14="http://schemas.microsoft.com/office/powerpoint/2010/main" val="449463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100" dirty="0"/>
              <a:t>Trade and Tariffs Attention Monitor – May 2019</a:t>
            </a:r>
          </a:p>
        </p:txBody>
      </p:sp>
      <p:pic>
        <p:nvPicPr>
          <p:cNvPr id="5" name="Picture 4">
            <a:extLst>
              <a:ext uri="{FF2B5EF4-FFF2-40B4-BE49-F238E27FC236}">
                <a16:creationId xmlns:a16="http://schemas.microsoft.com/office/drawing/2014/main" id="{23A5DD92-8A37-4F4C-A3ED-5FD722B0C572}"/>
              </a:ext>
            </a:extLst>
          </p:cNvPr>
          <p:cNvPicPr>
            <a:picLocks noChangeAspect="1"/>
          </p:cNvPicPr>
          <p:nvPr/>
        </p:nvPicPr>
        <p:blipFill>
          <a:blip r:embed="rId2"/>
          <a:stretch>
            <a:fillRect/>
          </a:stretch>
        </p:blipFill>
        <p:spPr>
          <a:xfrm>
            <a:off x="530924" y="1037379"/>
            <a:ext cx="8209003" cy="5051001"/>
          </a:xfrm>
          <a:prstGeom prst="rect">
            <a:avLst/>
          </a:prstGeom>
        </p:spPr>
      </p:pic>
    </p:spTree>
    <p:extLst>
      <p:ext uri="{BB962C8B-B14F-4D97-AF65-F5344CB8AC3E}">
        <p14:creationId xmlns:p14="http://schemas.microsoft.com/office/powerpoint/2010/main" val="2753091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Cohesion Monitor – May 2019</a:t>
            </a:r>
          </a:p>
        </p:txBody>
      </p:sp>
      <p:pic>
        <p:nvPicPr>
          <p:cNvPr id="3" name="Picture 2">
            <a:extLst>
              <a:ext uri="{FF2B5EF4-FFF2-40B4-BE49-F238E27FC236}">
                <a16:creationId xmlns:a16="http://schemas.microsoft.com/office/drawing/2014/main" id="{FBDD77F8-27E4-4E72-A9DA-30F76B910653}"/>
              </a:ext>
            </a:extLst>
          </p:cNvPr>
          <p:cNvPicPr>
            <a:picLocks noChangeAspect="1"/>
          </p:cNvPicPr>
          <p:nvPr/>
        </p:nvPicPr>
        <p:blipFill>
          <a:blip r:embed="rId2"/>
          <a:stretch>
            <a:fillRect/>
          </a:stretch>
        </p:blipFill>
        <p:spPr>
          <a:xfrm>
            <a:off x="566999" y="841741"/>
            <a:ext cx="8299426" cy="5254259"/>
          </a:xfrm>
          <a:prstGeom prst="rect">
            <a:avLst/>
          </a:prstGeom>
        </p:spPr>
      </p:pic>
    </p:spTree>
    <p:extLst>
      <p:ext uri="{BB962C8B-B14F-4D97-AF65-F5344CB8AC3E}">
        <p14:creationId xmlns:p14="http://schemas.microsoft.com/office/powerpoint/2010/main" val="3671714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Fiat News Monitor – May 2019</a:t>
            </a:r>
          </a:p>
        </p:txBody>
      </p:sp>
      <p:pic>
        <p:nvPicPr>
          <p:cNvPr id="3" name="Picture 2">
            <a:extLst>
              <a:ext uri="{FF2B5EF4-FFF2-40B4-BE49-F238E27FC236}">
                <a16:creationId xmlns:a16="http://schemas.microsoft.com/office/drawing/2014/main" id="{CBC4CF56-B796-4F6C-BC67-2FD7C1BDEC7A}"/>
              </a:ext>
            </a:extLst>
          </p:cNvPr>
          <p:cNvPicPr>
            <a:picLocks noChangeAspect="1"/>
          </p:cNvPicPr>
          <p:nvPr/>
        </p:nvPicPr>
        <p:blipFill>
          <a:blip r:embed="rId2"/>
          <a:stretch>
            <a:fillRect/>
          </a:stretch>
        </p:blipFill>
        <p:spPr>
          <a:xfrm>
            <a:off x="450850" y="949766"/>
            <a:ext cx="8242300" cy="5230482"/>
          </a:xfrm>
          <a:prstGeom prst="rect">
            <a:avLst/>
          </a:prstGeom>
        </p:spPr>
      </p:pic>
    </p:spTree>
    <p:extLst>
      <p:ext uri="{BB962C8B-B14F-4D97-AF65-F5344CB8AC3E}">
        <p14:creationId xmlns:p14="http://schemas.microsoft.com/office/powerpoint/2010/main" val="173769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Trade and Tariffs Sentiment Monitor – May 2019</a:t>
            </a:r>
          </a:p>
        </p:txBody>
      </p:sp>
      <p:pic>
        <p:nvPicPr>
          <p:cNvPr id="3" name="Picture 2">
            <a:extLst>
              <a:ext uri="{FF2B5EF4-FFF2-40B4-BE49-F238E27FC236}">
                <a16:creationId xmlns:a16="http://schemas.microsoft.com/office/drawing/2014/main" id="{2B574C6F-D8DD-4D7C-A296-81F17C59964D}"/>
              </a:ext>
            </a:extLst>
          </p:cNvPr>
          <p:cNvPicPr>
            <a:picLocks noChangeAspect="1"/>
          </p:cNvPicPr>
          <p:nvPr/>
        </p:nvPicPr>
        <p:blipFill>
          <a:blip r:embed="rId2"/>
          <a:stretch>
            <a:fillRect/>
          </a:stretch>
        </p:blipFill>
        <p:spPr>
          <a:xfrm>
            <a:off x="450850" y="949766"/>
            <a:ext cx="8242300" cy="5133153"/>
          </a:xfrm>
          <a:prstGeom prst="rect">
            <a:avLst/>
          </a:prstGeom>
        </p:spPr>
      </p:pic>
    </p:spTree>
    <p:extLst>
      <p:ext uri="{BB962C8B-B14F-4D97-AF65-F5344CB8AC3E}">
        <p14:creationId xmlns:p14="http://schemas.microsoft.com/office/powerpoint/2010/main" val="2237432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949766"/>
            <a:ext cx="8488964" cy="5078313"/>
          </a:xfrm>
          <a:prstGeom prst="rect">
            <a:avLst/>
          </a:prstGeom>
        </p:spPr>
        <p:txBody>
          <a:bodyPr wrap="square">
            <a:spAutoFit/>
          </a:bodyPr>
          <a:lstStyle/>
          <a:p>
            <a:pPr>
              <a:buFont typeface="Arial" panose="020B0604020202020204" pitchFamily="34" charset="0"/>
              <a:buChar char="•"/>
            </a:pPr>
            <a:r>
              <a:rPr lang="en-US" dirty="0">
                <a:solidFill>
                  <a:srgbClr val="000000"/>
                </a:solidFill>
                <a:latin typeface="Futura Medium"/>
              </a:rPr>
              <a:t> There is very little attention being paid to fiscal policy / budgetary topics, and practically no linguistic connection between them and financial markets narratives. </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 We expect this to increase as election politics spin into higher gear, but for now, our Fiat News measure has fallen and Cohesion remains at floor levels. </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 As with other topics, China trade war language was closely attached to fiscal policy discussions in May as well. </a:t>
            </a:r>
          </a:p>
          <a:p>
            <a:pPr>
              <a:buFont typeface="Arial" panose="020B0604020202020204" pitchFamily="34" charset="0"/>
              <a:buChar char="•"/>
            </a:pPr>
            <a:endParaRPr lang="en-US" dirty="0">
              <a:solidFill>
                <a:srgbClr val="000000"/>
              </a:solidFill>
              <a:latin typeface="Futura Medium"/>
            </a:endParaRPr>
          </a:p>
          <a:p>
            <a:pPr>
              <a:buFont typeface="Arial" panose="020B0604020202020204" pitchFamily="34" charset="0"/>
              <a:buChar char="•"/>
            </a:pPr>
            <a:r>
              <a:rPr lang="en-US" dirty="0">
                <a:solidFill>
                  <a:srgbClr val="000000"/>
                </a:solidFill>
                <a:latin typeface="Futura Medium"/>
              </a:rPr>
              <a:t> Student debt continues to exert significant and disproportionate gravity on the language used to discuss US budget and fiscal policy, joined by entitlement programs and the continued backdrop of Green New Deal and MMT chatter.</a:t>
            </a:r>
            <a:br>
              <a:rPr lang="en-US" dirty="0">
                <a:solidFill>
                  <a:srgbClr val="000000"/>
                </a:solidFill>
                <a:latin typeface="Futura Medium"/>
              </a:rPr>
            </a:br>
            <a:endParaRPr lang="en-US" dirty="0">
              <a:solidFill>
                <a:srgbClr val="000000"/>
              </a:solidFill>
              <a:latin typeface="Futura Medium"/>
            </a:endParaRPr>
          </a:p>
          <a:p>
            <a:pPr>
              <a:buFont typeface="Arial" panose="020B0604020202020204" pitchFamily="34" charset="0"/>
              <a:buChar char="•"/>
            </a:pPr>
            <a:endParaRPr lang="en-US" b="0" i="0" dirty="0">
              <a:solidFill>
                <a:srgbClr val="000000"/>
              </a:solidFill>
              <a:effectLst/>
              <a:latin typeface="Futura Medium"/>
            </a:endParaRPr>
          </a:p>
          <a:p>
            <a:pPr>
              <a:buFont typeface="Arial" panose="020B0604020202020204" pitchFamily="34" charset="0"/>
              <a:buChar char="•"/>
            </a:pPr>
            <a:endParaRPr lang="en-US" b="0" i="0" dirty="0">
              <a:solidFill>
                <a:srgbClr val="000000"/>
              </a:solidFill>
              <a:effectLst/>
              <a:latin typeface="Futura Medium"/>
            </a:endParaRPr>
          </a:p>
        </p:txBody>
      </p:sp>
    </p:spTree>
    <p:extLst>
      <p:ext uri="{BB962C8B-B14F-4D97-AF65-F5344CB8AC3E}">
        <p14:creationId xmlns:p14="http://schemas.microsoft.com/office/powerpoint/2010/main" val="2772958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Fiscal Policy </a:t>
            </a:r>
            <a:r>
              <a:rPr dirty="0"/>
              <a:t>Network Map</a:t>
            </a:r>
            <a:r>
              <a:rPr lang="en-US" dirty="0"/>
              <a:t> – May 2019</a:t>
            </a:r>
            <a:endParaRPr dirty="0"/>
          </a:p>
        </p:txBody>
      </p:sp>
      <p:pic>
        <p:nvPicPr>
          <p:cNvPr id="4" name="Picture 3">
            <a:extLst>
              <a:ext uri="{FF2B5EF4-FFF2-40B4-BE49-F238E27FC236}">
                <a16:creationId xmlns:a16="http://schemas.microsoft.com/office/drawing/2014/main" id="{BC17DCA2-1FE3-4E8B-BDCB-8B396CC28450}"/>
              </a:ext>
            </a:extLst>
          </p:cNvPr>
          <p:cNvPicPr>
            <a:picLocks noChangeAspect="1"/>
          </p:cNvPicPr>
          <p:nvPr/>
        </p:nvPicPr>
        <p:blipFill>
          <a:blip r:embed="rId2"/>
          <a:stretch>
            <a:fillRect/>
          </a:stretch>
        </p:blipFill>
        <p:spPr>
          <a:xfrm>
            <a:off x="810604" y="1009902"/>
            <a:ext cx="7412172" cy="487212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US Fiscal Policy Attention – May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fiscal deficits, the US federal budget and national debt matters. </a:t>
            </a:r>
          </a:p>
        </p:txBody>
      </p:sp>
      <p:pic>
        <p:nvPicPr>
          <p:cNvPr id="6" name="Picture 5" descr="image.png">
            <a:extLst>
              <a:ext uri="{FF2B5EF4-FFF2-40B4-BE49-F238E27FC236}">
                <a16:creationId xmlns:a16="http://schemas.microsoft.com/office/drawing/2014/main" id="{B5D9C65D-36D9-453B-9E10-8BFCE7815AD8}"/>
              </a:ext>
            </a:extLst>
          </p:cNvPr>
          <p:cNvPicPr>
            <a:picLocks noChangeAspect="1"/>
          </p:cNvPicPr>
          <p:nvPr/>
        </p:nvPicPr>
        <p:blipFill>
          <a:blip r:embed="rId2"/>
          <a:stretch>
            <a:fillRect/>
          </a:stretch>
        </p:blipFill>
        <p:spPr>
          <a:xfrm>
            <a:off x="1092200" y="1470025"/>
            <a:ext cx="6604000" cy="4217755"/>
          </a:xfrm>
          <a:prstGeom prst="rect">
            <a:avLst/>
          </a:prstGeom>
        </p:spPr>
      </p:pic>
    </p:spTree>
    <p:extLst>
      <p:ext uri="{BB962C8B-B14F-4D97-AF65-F5344CB8AC3E}">
        <p14:creationId xmlns:p14="http://schemas.microsoft.com/office/powerpoint/2010/main" val="2243837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Cohesion Monitor – May 2019</a:t>
            </a:r>
          </a:p>
        </p:txBody>
      </p:sp>
      <p:pic>
        <p:nvPicPr>
          <p:cNvPr id="3" name="Picture 2">
            <a:extLst>
              <a:ext uri="{FF2B5EF4-FFF2-40B4-BE49-F238E27FC236}">
                <a16:creationId xmlns:a16="http://schemas.microsoft.com/office/drawing/2014/main" id="{0F926DA5-3714-44D1-850E-1DA452AC4831}"/>
              </a:ext>
            </a:extLst>
          </p:cNvPr>
          <p:cNvPicPr>
            <a:picLocks noChangeAspect="1"/>
          </p:cNvPicPr>
          <p:nvPr/>
        </p:nvPicPr>
        <p:blipFill>
          <a:blip r:embed="rId2"/>
          <a:stretch>
            <a:fillRect/>
          </a:stretch>
        </p:blipFill>
        <p:spPr>
          <a:xfrm>
            <a:off x="382199" y="1023241"/>
            <a:ext cx="8428746" cy="516800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05F3A6-CBF7-4F5D-AF21-56AC713F0F50}"/>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Fiat News Monitor – May 2019</a:t>
            </a:r>
          </a:p>
        </p:txBody>
      </p:sp>
      <p:pic>
        <p:nvPicPr>
          <p:cNvPr id="3" name="Picture 2">
            <a:extLst>
              <a:ext uri="{FF2B5EF4-FFF2-40B4-BE49-F238E27FC236}">
                <a16:creationId xmlns:a16="http://schemas.microsoft.com/office/drawing/2014/main" id="{FDDF05E0-18E6-4419-9BA3-0713C2F1AC62}"/>
              </a:ext>
            </a:extLst>
          </p:cNvPr>
          <p:cNvPicPr>
            <a:picLocks noChangeAspect="1"/>
          </p:cNvPicPr>
          <p:nvPr/>
        </p:nvPicPr>
        <p:blipFill>
          <a:blip r:embed="rId2"/>
          <a:stretch>
            <a:fillRect/>
          </a:stretch>
        </p:blipFill>
        <p:spPr>
          <a:xfrm>
            <a:off x="450850" y="949765"/>
            <a:ext cx="8262694" cy="5098610"/>
          </a:xfrm>
          <a:prstGeom prst="rect">
            <a:avLst/>
          </a:prstGeom>
        </p:spPr>
      </p:pic>
    </p:spTree>
    <p:extLst>
      <p:ext uri="{BB962C8B-B14F-4D97-AF65-F5344CB8AC3E}">
        <p14:creationId xmlns:p14="http://schemas.microsoft.com/office/powerpoint/2010/main" val="187769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735BC6-E181-4D05-9E7E-A45F6359F691}"/>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US Fiscal Policy Sentiment Monitor – May 2019</a:t>
            </a:r>
          </a:p>
        </p:txBody>
      </p:sp>
      <p:pic>
        <p:nvPicPr>
          <p:cNvPr id="3" name="Picture 2">
            <a:extLst>
              <a:ext uri="{FF2B5EF4-FFF2-40B4-BE49-F238E27FC236}">
                <a16:creationId xmlns:a16="http://schemas.microsoft.com/office/drawing/2014/main" id="{1B2E9055-4E92-405C-8BD2-025872B07639}"/>
              </a:ext>
            </a:extLst>
          </p:cNvPr>
          <p:cNvPicPr>
            <a:picLocks noChangeAspect="1"/>
          </p:cNvPicPr>
          <p:nvPr/>
        </p:nvPicPr>
        <p:blipFill>
          <a:blip r:embed="rId2"/>
          <a:stretch>
            <a:fillRect/>
          </a:stretch>
        </p:blipFill>
        <p:spPr>
          <a:xfrm>
            <a:off x="450850" y="949766"/>
            <a:ext cx="8308786" cy="5098609"/>
          </a:xfrm>
          <a:prstGeom prst="rect">
            <a:avLst/>
          </a:prstGeom>
        </p:spPr>
      </p:pic>
    </p:spTree>
    <p:extLst>
      <p:ext uri="{BB962C8B-B14F-4D97-AF65-F5344CB8AC3E}">
        <p14:creationId xmlns:p14="http://schemas.microsoft.com/office/powerpoint/2010/main" val="125226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30095"/>
            <a:ext cx="8488964" cy="5062924"/>
          </a:xfrm>
          <a:prstGeom prst="rect">
            <a:avLst/>
          </a:prstGeom>
        </p:spPr>
        <p:txBody>
          <a:bodyPr wrap="square">
            <a:spAutoFit/>
          </a:bodyPr>
          <a:lstStyle/>
          <a:p>
            <a:pPr>
              <a:buFont typeface="Arial" panose="020B0604020202020204" pitchFamily="34" charset="0"/>
              <a:buChar char="•"/>
            </a:pPr>
            <a:r>
              <a:rPr lang="en-US" sz="1700" dirty="0">
                <a:solidFill>
                  <a:srgbClr val="000000"/>
                </a:solidFill>
                <a:latin typeface="Futura Medium"/>
              </a:rPr>
              <a:t> Inflation attention rose somewhat in May, albeit in a less traditional way – price, wage and inflation language is making a return through 2020 election rhetoric. </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The introduction of this language, mostly in relation to the health care, education cost and wage issues raised previously, </a:t>
            </a:r>
            <a:r>
              <a:rPr lang="en-US" sz="1700" i="1" dirty="0">
                <a:solidFill>
                  <a:srgbClr val="000000"/>
                </a:solidFill>
                <a:latin typeface="Futura Medium"/>
              </a:rPr>
              <a:t>has</a:t>
            </a:r>
            <a:r>
              <a:rPr lang="en-US" sz="1700" dirty="0">
                <a:solidFill>
                  <a:srgbClr val="000000"/>
                </a:solidFill>
                <a:latin typeface="Futura Medium"/>
              </a:rPr>
              <a:t> had some influence on financial media coverage, but remains very different from traditional inflation coverage. The result has been that cohesion of inflation narratives has fallen (i.e. there are multiple active weak narratives without any central influence).</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The politically oriented inflation narratives are meaningfully more negative in tone than the usual macro / central bank coverage; the result has been a sharp drop from the already negative sentiment usually attached to this topic.</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r>
              <a:rPr lang="en-US" sz="1700" dirty="0">
                <a:solidFill>
                  <a:srgbClr val="000000"/>
                </a:solidFill>
                <a:latin typeface="Futura Medium"/>
              </a:rPr>
              <a:t> Our interpretation continues to be that there is not a meaningful short-term inflation narrative.</a:t>
            </a:r>
          </a:p>
          <a:p>
            <a:pPr>
              <a:buFont typeface="Arial" panose="020B0604020202020204" pitchFamily="34" charset="0"/>
              <a:buChar char="•"/>
            </a:pPr>
            <a:endParaRPr lang="en-US" sz="1700" dirty="0">
              <a:solidFill>
                <a:srgbClr val="000000"/>
              </a:solidFill>
              <a:latin typeface="Futura Medium"/>
            </a:endParaRPr>
          </a:p>
          <a:p>
            <a:pPr>
              <a:buFont typeface="Arial" panose="020B0604020202020204" pitchFamily="34" charset="0"/>
              <a:buChar char="•"/>
            </a:pPr>
            <a:endParaRPr lang="en-US" sz="1700" dirty="0">
              <a:solidFill>
                <a:srgbClr val="000000"/>
              </a:solidFill>
              <a:latin typeface="Futura Medium"/>
            </a:endParaRPr>
          </a:p>
          <a:p>
            <a:endParaRPr lang="en-US" sz="1700" dirty="0">
              <a:solidFill>
                <a:srgbClr val="000000"/>
              </a:solidFill>
              <a:latin typeface="Futura Medium"/>
            </a:endParaRPr>
          </a:p>
        </p:txBody>
      </p:sp>
    </p:spTree>
    <p:extLst>
      <p:ext uri="{BB962C8B-B14F-4D97-AF65-F5344CB8AC3E}">
        <p14:creationId xmlns:p14="http://schemas.microsoft.com/office/powerpoint/2010/main" val="985287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Credit Cycle Commentary</a:t>
            </a:r>
          </a:p>
        </p:txBody>
      </p:sp>
      <p:sp>
        <p:nvSpPr>
          <p:cNvPr id="2" name="TextBox 1">
            <a:extLst>
              <a:ext uri="{FF2B5EF4-FFF2-40B4-BE49-F238E27FC236}">
                <a16:creationId xmlns:a16="http://schemas.microsoft.com/office/drawing/2014/main" id="{742E4822-3049-44B4-99AD-A6E26D968E4F}"/>
              </a:ext>
            </a:extLst>
          </p:cNvPr>
          <p:cNvSpPr txBox="1"/>
          <p:nvPr/>
        </p:nvSpPr>
        <p:spPr>
          <a:xfrm>
            <a:off x="798990" y="154471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DA266587-80C8-4CC5-8BED-1E05957A67D3}"/>
              </a:ext>
            </a:extLst>
          </p:cNvPr>
          <p:cNvSpPr/>
          <p:nvPr/>
        </p:nvSpPr>
        <p:spPr>
          <a:xfrm>
            <a:off x="450850" y="1056729"/>
            <a:ext cx="8488964" cy="4131900"/>
          </a:xfrm>
          <a:prstGeom prst="rect">
            <a:avLst/>
          </a:prstGeom>
        </p:spPr>
        <p:txBody>
          <a:bodyPr wrap="square">
            <a:spAutoFit/>
          </a:bodyPr>
          <a:lstStyle/>
          <a:p>
            <a:pPr>
              <a:buFont typeface="Arial" panose="020B0604020202020204" pitchFamily="34" charset="0"/>
              <a:buChar char="•"/>
            </a:pPr>
            <a:r>
              <a:rPr lang="en-US" sz="1750" b="0" i="0" dirty="0">
                <a:solidFill>
                  <a:srgbClr val="000000"/>
                </a:solidFill>
                <a:effectLst/>
                <a:latin typeface="Futura Medium"/>
              </a:rPr>
              <a:t> We still see the credit cycle narrative structure as </a:t>
            </a:r>
            <a:r>
              <a:rPr lang="en-US" sz="1750" b="0" i="1" dirty="0">
                <a:solidFill>
                  <a:srgbClr val="000000"/>
                </a:solidFill>
                <a:effectLst/>
                <a:latin typeface="Futura Medium"/>
              </a:rPr>
              <a:t>complacent</a:t>
            </a:r>
            <a:r>
              <a:rPr lang="en-US" sz="1750" b="0" i="0" dirty="0">
                <a:solidFill>
                  <a:srgbClr val="000000"/>
                </a:solidFill>
                <a:effectLst/>
                <a:latin typeface="Futura Medium"/>
              </a:rPr>
              <a:t>, although anecdotally we have observed increasing expressions of concern in leveraged loans / direct lending / CLO land that aren’t emerging in this analysis. We are examining both sources and query structures to make sure we’re capturing a sufficiently broad base of articles to represent this topic.</a:t>
            </a:r>
          </a:p>
          <a:p>
            <a:pPr>
              <a:buFont typeface="Arial" panose="020B0604020202020204" pitchFamily="34" charset="0"/>
              <a:buChar char="•"/>
            </a:pPr>
            <a:endParaRPr lang="en-US" sz="1750" dirty="0">
              <a:solidFill>
                <a:srgbClr val="000000"/>
              </a:solidFill>
              <a:latin typeface="Futura Medium"/>
            </a:endParaRPr>
          </a:p>
          <a:p>
            <a:pPr>
              <a:buFont typeface="Arial" panose="020B0604020202020204" pitchFamily="34" charset="0"/>
              <a:buChar char="•"/>
            </a:pPr>
            <a:r>
              <a:rPr lang="en-US" sz="1750" dirty="0">
                <a:solidFill>
                  <a:srgbClr val="000000"/>
                </a:solidFill>
                <a:latin typeface="Futura Medium"/>
              </a:rPr>
              <a:t> Elsewhere, concerns emerging in credit markets appear to be broadly consistent with equity markets, which is to say focused almost exclusively on trade and tariffs issues. </a:t>
            </a:r>
          </a:p>
          <a:p>
            <a:pPr>
              <a:buFont typeface="Arial" panose="020B0604020202020204" pitchFamily="34" charset="0"/>
              <a:buChar char="•"/>
            </a:pPr>
            <a:endParaRPr lang="en-US" sz="1750" dirty="0">
              <a:solidFill>
                <a:srgbClr val="000000"/>
              </a:solidFill>
              <a:latin typeface="Futura Medium"/>
            </a:endParaRPr>
          </a:p>
          <a:p>
            <a:pPr>
              <a:buFont typeface="Arial" panose="020B0604020202020204" pitchFamily="34" charset="0"/>
              <a:buChar char="•"/>
            </a:pPr>
            <a:r>
              <a:rPr lang="en-US" sz="1750" dirty="0">
                <a:solidFill>
                  <a:srgbClr val="000000"/>
                </a:solidFill>
                <a:latin typeface="Futura Medium"/>
              </a:rPr>
              <a:t> Also similarly to other monitors, we are seeing distinct narratives form around politically sensitive credit areas – in this case, farmers and students are emerging as debt topics of note in financial media coverage. </a:t>
            </a:r>
          </a:p>
          <a:p>
            <a:pPr>
              <a:buFont typeface="Arial" panose="020B0604020202020204" pitchFamily="34" charset="0"/>
              <a:buChar char="•"/>
            </a:pPr>
            <a:endParaRPr lang="en-US" sz="1750" dirty="0">
              <a:solidFill>
                <a:srgbClr val="000000"/>
              </a:solidFill>
              <a:latin typeface="Futura Medium"/>
            </a:endParaRPr>
          </a:p>
          <a:p>
            <a:pPr>
              <a:buFont typeface="Arial" panose="020B0604020202020204" pitchFamily="34" charset="0"/>
              <a:buChar char="•"/>
            </a:pPr>
            <a:r>
              <a:rPr lang="en-US" sz="1750" dirty="0">
                <a:solidFill>
                  <a:srgbClr val="000000"/>
                </a:solidFill>
                <a:latin typeface="Futura Medium"/>
              </a:rPr>
              <a:t> No material change in sentiment or fiat news levels. </a:t>
            </a:r>
          </a:p>
        </p:txBody>
      </p:sp>
    </p:spTree>
    <p:extLst>
      <p:ext uri="{BB962C8B-B14F-4D97-AF65-F5344CB8AC3E}">
        <p14:creationId xmlns:p14="http://schemas.microsoft.com/office/powerpoint/2010/main" val="1913184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sz="2200" dirty="0"/>
              <a:t>Credit Cycle Network Map – May 2019</a:t>
            </a:r>
          </a:p>
        </p:txBody>
      </p:sp>
      <p:pic>
        <p:nvPicPr>
          <p:cNvPr id="7" name="Picture 6">
            <a:extLst>
              <a:ext uri="{FF2B5EF4-FFF2-40B4-BE49-F238E27FC236}">
                <a16:creationId xmlns:a16="http://schemas.microsoft.com/office/drawing/2014/main" id="{7C4F27A6-C4C9-4A92-BB00-D606BAB85C51}"/>
              </a:ext>
            </a:extLst>
          </p:cNvPr>
          <p:cNvPicPr>
            <a:picLocks noChangeAspect="1"/>
          </p:cNvPicPr>
          <p:nvPr/>
        </p:nvPicPr>
        <p:blipFill>
          <a:blip r:embed="rId2"/>
          <a:stretch>
            <a:fillRect/>
          </a:stretch>
        </p:blipFill>
        <p:spPr>
          <a:xfrm>
            <a:off x="1108831" y="1141524"/>
            <a:ext cx="7672856" cy="4981708"/>
          </a:xfrm>
          <a:prstGeom prst="rect">
            <a:avLst/>
          </a:prstGeom>
        </p:spPr>
      </p:pic>
    </p:spTree>
    <p:extLst>
      <p:ext uri="{BB962C8B-B14F-4D97-AF65-F5344CB8AC3E}">
        <p14:creationId xmlns:p14="http://schemas.microsoft.com/office/powerpoint/2010/main" val="3475614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normAutofit/>
          </a:bodyPr>
          <a:lstStyle/>
          <a:p>
            <a:r>
              <a:rPr lang="en-US" dirty="0"/>
              <a:t>Credit Cycle Attention – May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the credit cycle, changes in spreads, liquidity, debt issuance and defaults / delinquencies. </a:t>
            </a:r>
          </a:p>
        </p:txBody>
      </p:sp>
      <p:pic>
        <p:nvPicPr>
          <p:cNvPr id="6" name="Picture 5" descr="image.png">
            <a:extLst>
              <a:ext uri="{FF2B5EF4-FFF2-40B4-BE49-F238E27FC236}">
                <a16:creationId xmlns:a16="http://schemas.microsoft.com/office/drawing/2014/main" id="{ADE04AE1-C1B4-4C91-B14B-F038E3B54561}"/>
              </a:ext>
            </a:extLst>
          </p:cNvPr>
          <p:cNvPicPr>
            <a:picLocks noChangeAspect="1"/>
          </p:cNvPicPr>
          <p:nvPr/>
        </p:nvPicPr>
        <p:blipFill>
          <a:blip r:embed="rId2"/>
          <a:stretch>
            <a:fillRect/>
          </a:stretch>
        </p:blipFill>
        <p:spPr>
          <a:xfrm>
            <a:off x="1092200" y="1523143"/>
            <a:ext cx="6604000" cy="4217755"/>
          </a:xfrm>
          <a:prstGeom prst="rect">
            <a:avLst/>
          </a:prstGeom>
        </p:spPr>
      </p:pic>
    </p:spTree>
    <p:extLst>
      <p:ext uri="{BB962C8B-B14F-4D97-AF65-F5344CB8AC3E}">
        <p14:creationId xmlns:p14="http://schemas.microsoft.com/office/powerpoint/2010/main" val="3105698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Credit Cycle Cohesion Monitor – May 2019</a:t>
            </a:r>
          </a:p>
        </p:txBody>
      </p:sp>
      <p:pic>
        <p:nvPicPr>
          <p:cNvPr id="3" name="Picture 2">
            <a:extLst>
              <a:ext uri="{FF2B5EF4-FFF2-40B4-BE49-F238E27FC236}">
                <a16:creationId xmlns:a16="http://schemas.microsoft.com/office/drawing/2014/main" id="{5FEEDA9B-FD86-48A0-AB16-15455ECFB809}"/>
              </a:ext>
            </a:extLst>
          </p:cNvPr>
          <p:cNvPicPr>
            <a:picLocks noChangeAspect="1"/>
          </p:cNvPicPr>
          <p:nvPr/>
        </p:nvPicPr>
        <p:blipFill>
          <a:blip r:embed="rId2"/>
          <a:stretch>
            <a:fillRect/>
          </a:stretch>
        </p:blipFill>
        <p:spPr>
          <a:xfrm>
            <a:off x="450850" y="1022891"/>
            <a:ext cx="8245475" cy="5209337"/>
          </a:xfrm>
          <a:prstGeom prst="rect">
            <a:avLst/>
          </a:prstGeom>
        </p:spPr>
      </p:pic>
    </p:spTree>
    <p:extLst>
      <p:ext uri="{BB962C8B-B14F-4D97-AF65-F5344CB8AC3E}">
        <p14:creationId xmlns:p14="http://schemas.microsoft.com/office/powerpoint/2010/main" val="2740581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Credit Cycle Fiat News Monitor – May 2019</a:t>
            </a:r>
          </a:p>
        </p:txBody>
      </p:sp>
      <p:pic>
        <p:nvPicPr>
          <p:cNvPr id="3" name="Picture 2">
            <a:extLst>
              <a:ext uri="{FF2B5EF4-FFF2-40B4-BE49-F238E27FC236}">
                <a16:creationId xmlns:a16="http://schemas.microsoft.com/office/drawing/2014/main" id="{226823DD-0FBB-4241-94E9-B7CA2B3F928D}"/>
              </a:ext>
            </a:extLst>
          </p:cNvPr>
          <p:cNvPicPr>
            <a:picLocks noChangeAspect="1"/>
          </p:cNvPicPr>
          <p:nvPr/>
        </p:nvPicPr>
        <p:blipFill>
          <a:blip r:embed="rId2"/>
          <a:stretch>
            <a:fillRect/>
          </a:stretch>
        </p:blipFill>
        <p:spPr>
          <a:xfrm>
            <a:off x="521849" y="1048847"/>
            <a:ext cx="8145901" cy="4988818"/>
          </a:xfrm>
          <a:prstGeom prst="rect">
            <a:avLst/>
          </a:prstGeom>
        </p:spPr>
      </p:pic>
    </p:spTree>
    <p:extLst>
      <p:ext uri="{BB962C8B-B14F-4D97-AF65-F5344CB8AC3E}">
        <p14:creationId xmlns:p14="http://schemas.microsoft.com/office/powerpoint/2010/main" val="373647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Credit Cycle Sentiment Monitor – May 2019</a:t>
            </a:r>
          </a:p>
        </p:txBody>
      </p:sp>
      <p:pic>
        <p:nvPicPr>
          <p:cNvPr id="4" name="Picture 3">
            <a:extLst>
              <a:ext uri="{FF2B5EF4-FFF2-40B4-BE49-F238E27FC236}">
                <a16:creationId xmlns:a16="http://schemas.microsoft.com/office/drawing/2014/main" id="{2509AB6F-31B7-49DB-9DAB-3A98A8B5F1E4}"/>
              </a:ext>
            </a:extLst>
          </p:cNvPr>
          <p:cNvPicPr>
            <a:picLocks noChangeAspect="1"/>
          </p:cNvPicPr>
          <p:nvPr/>
        </p:nvPicPr>
        <p:blipFill>
          <a:blip r:embed="rId2"/>
          <a:stretch>
            <a:fillRect/>
          </a:stretch>
        </p:blipFill>
        <p:spPr>
          <a:xfrm>
            <a:off x="369449" y="1017474"/>
            <a:ext cx="8231626" cy="4946020"/>
          </a:xfrm>
          <a:prstGeom prst="rect">
            <a:avLst/>
          </a:prstGeom>
        </p:spPr>
      </p:pic>
    </p:spTree>
    <p:extLst>
      <p:ext uri="{BB962C8B-B14F-4D97-AF65-F5344CB8AC3E}">
        <p14:creationId xmlns:p14="http://schemas.microsoft.com/office/powerpoint/2010/main" val="3280044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Text Analytics Background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to Read a Network</a:t>
            </a:r>
          </a:p>
        </p:txBody>
      </p:sp>
      <p:sp>
        <p:nvSpPr>
          <p:cNvPr id="3" name="Content Placeholder 2"/>
          <p:cNvSpPr>
            <a:spLocks noGrp="1"/>
          </p:cNvSpPr>
          <p:nvPr>
            <p:ph idx="1"/>
          </p:nvPr>
        </p:nvSpPr>
        <p:spPr/>
        <p:txBody>
          <a:bodyPr/>
          <a:lstStyle/>
          <a:p>
            <a:r>
              <a:t>Quid creates a visual map to represent the landscape. Example network: sized by degree, colored by cluster.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ET Professional Terminology</a:t>
            </a:r>
          </a:p>
        </p:txBody>
      </p:sp>
      <p:sp>
        <p:nvSpPr>
          <p:cNvPr id="4" name="Rectangle 3">
            <a:extLst>
              <a:ext uri="{FF2B5EF4-FFF2-40B4-BE49-F238E27FC236}">
                <a16:creationId xmlns:a16="http://schemas.microsoft.com/office/drawing/2014/main" id="{ADED1558-4F44-4B4D-AD80-A0791B530E72}"/>
              </a:ext>
            </a:extLst>
          </p:cNvPr>
          <p:cNvSpPr/>
          <p:nvPr/>
        </p:nvSpPr>
        <p:spPr>
          <a:xfrm>
            <a:off x="450850" y="1056729"/>
            <a:ext cx="8488964" cy="4893647"/>
          </a:xfrm>
          <a:prstGeom prst="rect">
            <a:avLst/>
          </a:prstGeom>
        </p:spPr>
        <p:txBody>
          <a:bodyPr wrap="square">
            <a:spAutoFit/>
          </a:bodyPr>
          <a:lstStyle/>
          <a:p>
            <a:r>
              <a:rPr lang="en-US" sz="1300" b="1" dirty="0">
                <a:solidFill>
                  <a:srgbClr val="000000"/>
                </a:solidFill>
                <a:latin typeface="Futura Medium"/>
              </a:rPr>
              <a:t>Cohesion </a:t>
            </a:r>
            <a:r>
              <a:rPr lang="en-US" sz="1300" dirty="0">
                <a:solidFill>
                  <a:srgbClr val="000000"/>
                </a:solidFill>
                <a:latin typeface="Futura Medium"/>
              </a:rPr>
              <a:t>is an Epsilon Theory-only measure which uses a </a:t>
            </a:r>
            <a:r>
              <a:rPr lang="en-US" sz="1300" dirty="0" err="1">
                <a:solidFill>
                  <a:srgbClr val="000000"/>
                </a:solidFill>
                <a:latin typeface="Futura Medium"/>
              </a:rPr>
              <a:t>Djikstra</a:t>
            </a:r>
            <a:r>
              <a:rPr lang="en-US" sz="1300" dirty="0">
                <a:solidFill>
                  <a:srgbClr val="000000"/>
                </a:solidFill>
                <a:latin typeface="Futura Medium"/>
              </a:rPr>
              <a:t> Algorithm to find the shortest distance between each node (article) pair, and measures the normalized harmonic centrality of the entire network of those pairs. Think of it as a measure of the similarity between all articles on a topic. It is measured between 0-1, and should </a:t>
            </a:r>
            <a:r>
              <a:rPr lang="en-US" sz="1300" i="1" dirty="0">
                <a:solidFill>
                  <a:srgbClr val="000000"/>
                </a:solidFill>
                <a:latin typeface="Futura Medium"/>
              </a:rPr>
              <a:t>not</a:t>
            </a:r>
            <a:r>
              <a:rPr lang="en-US" sz="1300" dirty="0">
                <a:solidFill>
                  <a:srgbClr val="000000"/>
                </a:solidFill>
                <a:latin typeface="Futura Medium"/>
              </a:rPr>
              <a:t> be compared between topics, which may be naturally more or less similar because of the nature of the topic as defined. </a:t>
            </a:r>
          </a:p>
          <a:p>
            <a:endParaRPr lang="en-US" sz="1300" b="1" i="0" dirty="0">
              <a:solidFill>
                <a:srgbClr val="000000"/>
              </a:solidFill>
              <a:effectLst/>
              <a:latin typeface="Futura Medium"/>
            </a:endParaRPr>
          </a:p>
          <a:p>
            <a:r>
              <a:rPr lang="en-US" sz="1300" b="1" dirty="0">
                <a:solidFill>
                  <a:srgbClr val="000000"/>
                </a:solidFill>
                <a:latin typeface="Futura Medium"/>
              </a:rPr>
              <a:t>Attention </a:t>
            </a:r>
            <a:r>
              <a:rPr lang="en-US" sz="1300" dirty="0">
                <a:solidFill>
                  <a:srgbClr val="000000"/>
                </a:solidFill>
                <a:latin typeface="Futura Medium"/>
              </a:rPr>
              <a:t>is an Epsilon Theory measure which calculates each node’s centrality from the </a:t>
            </a:r>
            <a:r>
              <a:rPr lang="en-US" sz="1300" i="1" dirty="0">
                <a:solidFill>
                  <a:srgbClr val="000000"/>
                </a:solidFill>
                <a:latin typeface="Futura Medium"/>
              </a:rPr>
              <a:t>Cohesion </a:t>
            </a:r>
            <a:r>
              <a:rPr lang="en-US" sz="1300" dirty="0">
                <a:solidFill>
                  <a:srgbClr val="000000"/>
                </a:solidFill>
                <a:latin typeface="Futura Medium"/>
              </a:rPr>
              <a:t>of the broad universe. It then maps those nodes to individual topics (e.g. Inflation or Trade), and calculates whether the number of articles of high influence on the broader financial market network is higher or lower than the historical average for that topic. Attention is scored between -1 and +1, where a positive value indicates that the topic has produced a greater share of central, high influence articles in the broad network than that topic’s historical average. </a:t>
            </a:r>
          </a:p>
          <a:p>
            <a:endParaRPr lang="en-US" sz="1300" b="1" i="0" dirty="0">
              <a:solidFill>
                <a:srgbClr val="000000"/>
              </a:solidFill>
              <a:effectLst/>
              <a:latin typeface="Futura Medium"/>
            </a:endParaRPr>
          </a:p>
          <a:p>
            <a:r>
              <a:rPr lang="en-US" sz="1300" b="1" i="0" dirty="0">
                <a:solidFill>
                  <a:srgbClr val="000000"/>
                </a:solidFill>
                <a:effectLst/>
                <a:latin typeface="Futura Medium"/>
              </a:rPr>
              <a:t>Sentiment </a:t>
            </a:r>
            <a:r>
              <a:rPr lang="en-US" sz="1300" i="0" dirty="0">
                <a:solidFill>
                  <a:srgbClr val="000000"/>
                </a:solidFill>
                <a:effectLst/>
                <a:latin typeface="Futura Medium"/>
              </a:rPr>
              <a:t>is a Quid-based measure based on scores of the positive or negative characteristics of each n-gram (phrases, words, etc.). </a:t>
            </a:r>
            <a:r>
              <a:rPr lang="en-US" sz="1300" dirty="0">
                <a:solidFill>
                  <a:srgbClr val="000000"/>
                </a:solidFill>
                <a:latin typeface="Futura Medium"/>
              </a:rPr>
              <a:t>Our measure is calculating as (% net positive – % net negative) / (% either positive or negative). </a:t>
            </a:r>
          </a:p>
          <a:p>
            <a:endParaRPr lang="en-US" sz="1300" b="1" i="0" dirty="0">
              <a:solidFill>
                <a:srgbClr val="000000"/>
              </a:solidFill>
              <a:effectLst/>
              <a:latin typeface="Futura Medium"/>
            </a:endParaRPr>
          </a:p>
          <a:p>
            <a:r>
              <a:rPr lang="en-US" sz="1300" b="1" i="0" dirty="0">
                <a:solidFill>
                  <a:srgbClr val="000000"/>
                </a:solidFill>
                <a:effectLst/>
                <a:latin typeface="Futura Medium"/>
              </a:rPr>
              <a:t>Fiat News</a:t>
            </a:r>
            <a:r>
              <a:rPr lang="en-US" sz="1300" i="0" dirty="0">
                <a:solidFill>
                  <a:srgbClr val="000000"/>
                </a:solidFill>
                <a:effectLst/>
                <a:latin typeface="Futura Medium"/>
              </a:rPr>
              <a:t> is a</a:t>
            </a:r>
            <a:r>
              <a:rPr lang="en-US" sz="1300" dirty="0">
                <a:solidFill>
                  <a:srgbClr val="000000"/>
                </a:solidFill>
                <a:latin typeface="Futura Medium"/>
              </a:rPr>
              <a:t>n Epsilon Theory-only measure of the use of words or phrases which communicate assertions of </a:t>
            </a:r>
            <a:r>
              <a:rPr lang="en-US" sz="1300" dirty="0" err="1">
                <a:solidFill>
                  <a:srgbClr val="000000"/>
                </a:solidFill>
                <a:latin typeface="Futura Medium"/>
              </a:rPr>
              <a:t>casuality</a:t>
            </a:r>
            <a:r>
              <a:rPr lang="en-US" sz="1300" dirty="0">
                <a:solidFill>
                  <a:srgbClr val="000000"/>
                </a:solidFill>
                <a:latin typeface="Futura Medium"/>
              </a:rPr>
              <a:t>, value judgments or self-evidence (e.g. “obviously”). We use it to measure the aggregate tendency of articles to </a:t>
            </a:r>
            <a:r>
              <a:rPr lang="en-US" sz="1300" i="1" dirty="0">
                <a:solidFill>
                  <a:srgbClr val="000000"/>
                </a:solidFill>
                <a:latin typeface="Futura Medium"/>
              </a:rPr>
              <a:t>explain</a:t>
            </a:r>
            <a:r>
              <a:rPr lang="en-US" sz="1300" dirty="0">
                <a:solidFill>
                  <a:srgbClr val="000000"/>
                </a:solidFill>
                <a:latin typeface="Futura Medium"/>
              </a:rPr>
              <a:t> content, which can sometimes be related to periods of heightened narrative promotion. </a:t>
            </a:r>
          </a:p>
          <a:p>
            <a:endParaRPr lang="en-US" sz="1300" b="1" i="0" dirty="0">
              <a:solidFill>
                <a:srgbClr val="000000"/>
              </a:solidFill>
              <a:effectLst/>
              <a:latin typeface="Futura Medium"/>
            </a:endParaRPr>
          </a:p>
          <a:p>
            <a:r>
              <a:rPr lang="en-US" sz="1300" b="1" i="0" dirty="0">
                <a:solidFill>
                  <a:srgbClr val="000000"/>
                </a:solidFill>
                <a:effectLst/>
                <a:latin typeface="Futura Medium"/>
              </a:rPr>
              <a:t>Narrative Maps</a:t>
            </a:r>
            <a:r>
              <a:rPr lang="en-US" sz="1300" i="0" dirty="0">
                <a:solidFill>
                  <a:srgbClr val="000000"/>
                </a:solidFill>
                <a:effectLst/>
                <a:latin typeface="Futura Medium"/>
              </a:rPr>
              <a:t> are Quid</a:t>
            </a:r>
            <a:r>
              <a:rPr lang="en-US" sz="1300" dirty="0">
                <a:solidFill>
                  <a:srgbClr val="000000"/>
                </a:solidFill>
                <a:latin typeface="Futura Medium"/>
              </a:rPr>
              <a:t>-driven content, but the categories and cluster titles are based on Epsilon Theory analysis of the underlying articles’ content and Quid-identified n-grams.</a:t>
            </a:r>
            <a:endParaRPr lang="en-US" sz="1300" b="1" i="0" dirty="0">
              <a:solidFill>
                <a:srgbClr val="000000"/>
              </a:solidFill>
              <a:effectLst/>
              <a:latin typeface="Futura Medium"/>
            </a:endParaRPr>
          </a:p>
        </p:txBody>
      </p:sp>
    </p:spTree>
    <p:extLst>
      <p:ext uri="{BB962C8B-B14F-4D97-AF65-F5344CB8AC3E}">
        <p14:creationId xmlns:p14="http://schemas.microsoft.com/office/powerpoint/2010/main" val="3127349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200" dirty="0"/>
              <a:t>Disclaimers and Use</a:t>
            </a:r>
          </a:p>
        </p:txBody>
      </p:sp>
      <p:sp>
        <p:nvSpPr>
          <p:cNvPr id="4" name="Rectangle 3">
            <a:extLst>
              <a:ext uri="{FF2B5EF4-FFF2-40B4-BE49-F238E27FC236}">
                <a16:creationId xmlns:a16="http://schemas.microsoft.com/office/drawing/2014/main" id="{ADED1558-4F44-4B4D-AD80-A0791B530E72}"/>
              </a:ext>
            </a:extLst>
          </p:cNvPr>
          <p:cNvSpPr/>
          <p:nvPr/>
        </p:nvSpPr>
        <p:spPr>
          <a:xfrm>
            <a:off x="450850" y="1056729"/>
            <a:ext cx="8488964" cy="3785652"/>
          </a:xfrm>
          <a:prstGeom prst="rect">
            <a:avLst/>
          </a:prstGeom>
        </p:spPr>
        <p:txBody>
          <a:bodyPr wrap="square">
            <a:spAutoFit/>
          </a:bodyPr>
          <a:lstStyle/>
          <a:p>
            <a:r>
              <a:rPr lang="en-US" sz="1500" dirty="0">
                <a:solidFill>
                  <a:srgbClr val="000000"/>
                </a:solidFill>
                <a:latin typeface="Futura Medium"/>
              </a:rPr>
              <a:t>This analysis is prepared as general research and commentary, and is </a:t>
            </a:r>
            <a:r>
              <a:rPr lang="en-US" sz="1500" u="sng" dirty="0">
                <a:solidFill>
                  <a:srgbClr val="000000"/>
                </a:solidFill>
                <a:latin typeface="Futura Medium"/>
              </a:rPr>
              <a:t>not</a:t>
            </a:r>
            <a:r>
              <a:rPr lang="en-US" sz="1500" dirty="0">
                <a:solidFill>
                  <a:srgbClr val="000000"/>
                </a:solidFill>
                <a:latin typeface="Futura Medium"/>
              </a:rPr>
              <a:t> a recommendation to buy or sell any security. It does not take into account individual facts and circumstances, and should be supplemented by additional such analysis to guide any investment decisions. </a:t>
            </a:r>
          </a:p>
          <a:p>
            <a:endParaRPr lang="en-US" sz="1500" i="0" dirty="0">
              <a:solidFill>
                <a:srgbClr val="000000"/>
              </a:solidFill>
              <a:effectLst/>
              <a:latin typeface="Futura Medium"/>
            </a:endParaRPr>
          </a:p>
          <a:p>
            <a:r>
              <a:rPr lang="en-US" sz="1500" i="0" dirty="0">
                <a:solidFill>
                  <a:srgbClr val="000000"/>
                </a:solidFill>
                <a:effectLst/>
                <a:latin typeface="Futura Medium"/>
              </a:rPr>
              <a:t>If you are a</a:t>
            </a:r>
            <a:r>
              <a:rPr lang="en-US" sz="1500" dirty="0">
                <a:solidFill>
                  <a:srgbClr val="000000"/>
                </a:solidFill>
                <a:latin typeface="Futura Medium"/>
              </a:rPr>
              <a:t>n ET Professional Subscriber, you may use these slides for personal or commercial use in any client presentation at which the subscriber is present.</a:t>
            </a:r>
          </a:p>
          <a:p>
            <a:endParaRPr lang="en-US" sz="1500" dirty="0">
              <a:solidFill>
                <a:srgbClr val="000000"/>
              </a:solidFill>
              <a:latin typeface="Futura Medium"/>
            </a:endParaRPr>
          </a:p>
          <a:p>
            <a:r>
              <a:rPr lang="en-US" sz="1500" dirty="0">
                <a:solidFill>
                  <a:srgbClr val="000000"/>
                </a:solidFill>
                <a:latin typeface="Futura Medium"/>
              </a:rPr>
              <a:t>In those uses, you may modify the slides to use your branding and format, provided that Epsilon Theory and Quid are described as sources on those pages (footnotes are fine). </a:t>
            </a:r>
          </a:p>
          <a:p>
            <a:endParaRPr lang="en-US" sz="1500" dirty="0">
              <a:solidFill>
                <a:srgbClr val="000000"/>
              </a:solidFill>
              <a:latin typeface="Futura Medium"/>
            </a:endParaRPr>
          </a:p>
          <a:p>
            <a:r>
              <a:rPr lang="en-US" sz="1500" dirty="0">
                <a:solidFill>
                  <a:srgbClr val="000000"/>
                </a:solidFill>
                <a:latin typeface="Futura Medium"/>
              </a:rPr>
              <a:t>You may not distribute these slides publicly (e.g. on Social Media, on your website, etc.) without the permission of Epsilon Theory. </a:t>
            </a:r>
          </a:p>
          <a:p>
            <a:endParaRPr lang="en-US" sz="1500" dirty="0">
              <a:solidFill>
                <a:srgbClr val="000000"/>
              </a:solidFill>
              <a:latin typeface="Futura Medium"/>
            </a:endParaRPr>
          </a:p>
          <a:p>
            <a:endParaRPr lang="en-US" sz="1500" dirty="0">
              <a:solidFill>
                <a:srgbClr val="000000"/>
              </a:solidFill>
              <a:latin typeface="Futura Medium"/>
            </a:endParaRPr>
          </a:p>
          <a:p>
            <a:endParaRPr lang="en-US" sz="1500" dirty="0">
              <a:solidFill>
                <a:srgbClr val="000000"/>
              </a:solidFill>
              <a:latin typeface="Futura Medium"/>
            </a:endParaRPr>
          </a:p>
        </p:txBody>
      </p:sp>
    </p:spTree>
    <p:extLst>
      <p:ext uri="{BB962C8B-B14F-4D97-AF65-F5344CB8AC3E}">
        <p14:creationId xmlns:p14="http://schemas.microsoft.com/office/powerpoint/2010/main" val="180779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lstStyle/>
          <a:p>
            <a:r>
              <a:rPr lang="en-US" dirty="0"/>
              <a:t>Inflation Network Map – May 2019</a:t>
            </a:r>
          </a:p>
        </p:txBody>
      </p:sp>
      <p:pic>
        <p:nvPicPr>
          <p:cNvPr id="10" name="Picture 9">
            <a:extLst>
              <a:ext uri="{FF2B5EF4-FFF2-40B4-BE49-F238E27FC236}">
                <a16:creationId xmlns:a16="http://schemas.microsoft.com/office/drawing/2014/main" id="{C66B3631-10AE-46B0-895D-B68F534F7DE9}"/>
              </a:ext>
            </a:extLst>
          </p:cNvPr>
          <p:cNvPicPr>
            <a:picLocks noChangeAspect="1"/>
          </p:cNvPicPr>
          <p:nvPr/>
        </p:nvPicPr>
        <p:blipFill>
          <a:blip r:embed="rId2"/>
          <a:stretch>
            <a:fillRect/>
          </a:stretch>
        </p:blipFill>
        <p:spPr>
          <a:xfrm>
            <a:off x="526482" y="958644"/>
            <a:ext cx="8169665" cy="4847796"/>
          </a:xfrm>
          <a:prstGeom prst="rect">
            <a:avLst/>
          </a:prstGeom>
        </p:spPr>
      </p:pic>
    </p:spTree>
    <p:extLst>
      <p:ext uri="{BB962C8B-B14F-4D97-AF65-F5344CB8AC3E}">
        <p14:creationId xmlns:p14="http://schemas.microsoft.com/office/powerpoint/2010/main" val="96860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365125"/>
            <a:ext cx="7886700" cy="593519"/>
          </a:xfrm>
        </p:spPr>
        <p:txBody>
          <a:bodyPr/>
          <a:lstStyle/>
          <a:p>
            <a:r>
              <a:rPr lang="en-US" dirty="0"/>
              <a:t>Inflation Attention – May 2019</a:t>
            </a:r>
          </a:p>
        </p:txBody>
      </p:sp>
      <p:sp>
        <p:nvSpPr>
          <p:cNvPr id="27" name="TextBox 26">
            <a:extLst>
              <a:ext uri="{FF2B5EF4-FFF2-40B4-BE49-F238E27FC236}">
                <a16:creationId xmlns:a16="http://schemas.microsoft.com/office/drawing/2014/main" id="{86C7DF67-CD6B-436D-B468-86F610521CB8}"/>
              </a:ext>
            </a:extLst>
          </p:cNvPr>
          <p:cNvSpPr txBox="1"/>
          <p:nvPr/>
        </p:nvSpPr>
        <p:spPr>
          <a:xfrm>
            <a:off x="450850" y="929624"/>
            <a:ext cx="8080592" cy="400110"/>
          </a:xfrm>
          <a:prstGeom prst="rect">
            <a:avLst/>
          </a:prstGeom>
          <a:noFill/>
        </p:spPr>
        <p:txBody>
          <a:bodyPr wrap="square" rtlCol="0">
            <a:spAutoFit/>
          </a:bodyPr>
          <a:lstStyle/>
          <a:p>
            <a:r>
              <a:rPr lang="en-US" sz="1000" i="1" dirty="0">
                <a:latin typeface="Futura Medium"/>
              </a:rPr>
              <a:t>Full network reflects all articles referencing stocks/equities. Bold-faced nodes represent articles discussing inflation, producer prices, wage pressures and costs. </a:t>
            </a:r>
          </a:p>
        </p:txBody>
      </p:sp>
      <p:pic>
        <p:nvPicPr>
          <p:cNvPr id="6" name="Picture 5" descr="image.png">
            <a:extLst>
              <a:ext uri="{FF2B5EF4-FFF2-40B4-BE49-F238E27FC236}">
                <a16:creationId xmlns:a16="http://schemas.microsoft.com/office/drawing/2014/main" id="{B46A5EFA-1774-43E3-B588-8C7C2993ABC3}"/>
              </a:ext>
            </a:extLst>
          </p:cNvPr>
          <p:cNvPicPr>
            <a:picLocks noChangeAspect="1"/>
          </p:cNvPicPr>
          <p:nvPr/>
        </p:nvPicPr>
        <p:blipFill>
          <a:blip r:embed="rId2"/>
          <a:stretch>
            <a:fillRect/>
          </a:stretch>
        </p:blipFill>
        <p:spPr>
          <a:xfrm>
            <a:off x="1189146" y="1523143"/>
            <a:ext cx="6604000" cy="4217755"/>
          </a:xfrm>
          <a:prstGeom prst="rect">
            <a:avLst/>
          </a:prstGeom>
        </p:spPr>
      </p:pic>
    </p:spTree>
    <p:extLst>
      <p:ext uri="{BB962C8B-B14F-4D97-AF65-F5344CB8AC3E}">
        <p14:creationId xmlns:p14="http://schemas.microsoft.com/office/powerpoint/2010/main" val="300129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Attention Monitor – May 2019</a:t>
            </a:r>
          </a:p>
        </p:txBody>
      </p:sp>
      <p:pic>
        <p:nvPicPr>
          <p:cNvPr id="3" name="Picture 2">
            <a:extLst>
              <a:ext uri="{FF2B5EF4-FFF2-40B4-BE49-F238E27FC236}">
                <a16:creationId xmlns:a16="http://schemas.microsoft.com/office/drawing/2014/main" id="{D169FCB2-870B-4B23-91A1-8A4A8E973B5B}"/>
              </a:ext>
            </a:extLst>
          </p:cNvPr>
          <p:cNvPicPr>
            <a:picLocks noChangeAspect="1"/>
          </p:cNvPicPr>
          <p:nvPr/>
        </p:nvPicPr>
        <p:blipFill>
          <a:blip r:embed="rId2"/>
          <a:stretch>
            <a:fillRect/>
          </a:stretch>
        </p:blipFill>
        <p:spPr>
          <a:xfrm>
            <a:off x="450850" y="949766"/>
            <a:ext cx="8280506" cy="5108134"/>
          </a:xfrm>
          <a:prstGeom prst="rect">
            <a:avLst/>
          </a:prstGeom>
        </p:spPr>
      </p:pic>
    </p:spTree>
    <p:extLst>
      <p:ext uri="{BB962C8B-B14F-4D97-AF65-F5344CB8AC3E}">
        <p14:creationId xmlns:p14="http://schemas.microsoft.com/office/powerpoint/2010/main" val="281443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Cohesion Monitor – May 2019</a:t>
            </a:r>
          </a:p>
        </p:txBody>
      </p:sp>
      <p:pic>
        <p:nvPicPr>
          <p:cNvPr id="7" name="Picture 6">
            <a:extLst>
              <a:ext uri="{FF2B5EF4-FFF2-40B4-BE49-F238E27FC236}">
                <a16:creationId xmlns:a16="http://schemas.microsoft.com/office/drawing/2014/main" id="{D1EAD5DE-29F6-4470-9CB5-27C56AE5C6CF}"/>
              </a:ext>
            </a:extLst>
          </p:cNvPr>
          <p:cNvPicPr>
            <a:picLocks noChangeAspect="1"/>
          </p:cNvPicPr>
          <p:nvPr/>
        </p:nvPicPr>
        <p:blipFill>
          <a:blip r:embed="rId2"/>
          <a:stretch>
            <a:fillRect/>
          </a:stretch>
        </p:blipFill>
        <p:spPr>
          <a:xfrm>
            <a:off x="450850" y="1025513"/>
            <a:ext cx="8371893" cy="5064894"/>
          </a:xfrm>
          <a:prstGeom prst="rect">
            <a:avLst/>
          </a:prstGeom>
        </p:spPr>
      </p:pic>
    </p:spTree>
    <p:extLst>
      <p:ext uri="{BB962C8B-B14F-4D97-AF65-F5344CB8AC3E}">
        <p14:creationId xmlns:p14="http://schemas.microsoft.com/office/powerpoint/2010/main" val="227954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Fiat News Monitor – May 2019</a:t>
            </a:r>
          </a:p>
        </p:txBody>
      </p:sp>
      <p:pic>
        <p:nvPicPr>
          <p:cNvPr id="3" name="Picture 2">
            <a:extLst>
              <a:ext uri="{FF2B5EF4-FFF2-40B4-BE49-F238E27FC236}">
                <a16:creationId xmlns:a16="http://schemas.microsoft.com/office/drawing/2014/main" id="{5725CBCB-B470-4384-A784-3B93CD4598DA}"/>
              </a:ext>
            </a:extLst>
          </p:cNvPr>
          <p:cNvPicPr>
            <a:picLocks noChangeAspect="1"/>
          </p:cNvPicPr>
          <p:nvPr/>
        </p:nvPicPr>
        <p:blipFill>
          <a:blip r:embed="rId2"/>
          <a:stretch>
            <a:fillRect/>
          </a:stretch>
        </p:blipFill>
        <p:spPr>
          <a:xfrm>
            <a:off x="360777" y="949766"/>
            <a:ext cx="8337243" cy="5107085"/>
          </a:xfrm>
          <a:prstGeom prst="rect">
            <a:avLst/>
          </a:prstGeom>
        </p:spPr>
      </p:pic>
    </p:spTree>
    <p:extLst>
      <p:ext uri="{BB962C8B-B14F-4D97-AF65-F5344CB8AC3E}">
        <p14:creationId xmlns:p14="http://schemas.microsoft.com/office/powerpoint/2010/main" val="257793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7DA804-4844-44C1-B37A-83487AF84296}"/>
              </a:ext>
            </a:extLst>
          </p:cNvPr>
          <p:cNvSpPr txBox="1">
            <a:spLocks/>
          </p:cNvSpPr>
          <p:nvPr/>
        </p:nvSpPr>
        <p:spPr>
          <a:xfrm>
            <a:off x="450850" y="356247"/>
            <a:ext cx="7886700" cy="593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Futura Medium" charset="0"/>
                <a:ea typeface="Futura Medium" charset="0"/>
                <a:cs typeface="Futura Medium" charset="0"/>
              </a:defRPr>
            </a:lvl1pPr>
          </a:lstStyle>
          <a:p>
            <a:r>
              <a:rPr lang="en-US" sz="2400" dirty="0"/>
              <a:t>Inflation Sentiment Monitor – May 2019</a:t>
            </a:r>
          </a:p>
        </p:txBody>
      </p:sp>
      <p:pic>
        <p:nvPicPr>
          <p:cNvPr id="3" name="Picture 2">
            <a:extLst>
              <a:ext uri="{FF2B5EF4-FFF2-40B4-BE49-F238E27FC236}">
                <a16:creationId xmlns:a16="http://schemas.microsoft.com/office/drawing/2014/main" id="{854B138F-6C2B-4ABC-AFFB-3A6EF7F7C105}"/>
              </a:ext>
            </a:extLst>
          </p:cNvPr>
          <p:cNvPicPr>
            <a:picLocks noChangeAspect="1"/>
          </p:cNvPicPr>
          <p:nvPr/>
        </p:nvPicPr>
        <p:blipFill>
          <a:blip r:embed="rId2"/>
          <a:stretch>
            <a:fillRect/>
          </a:stretch>
        </p:blipFill>
        <p:spPr>
          <a:xfrm>
            <a:off x="450850" y="949766"/>
            <a:ext cx="8305060" cy="5031584"/>
          </a:xfrm>
          <a:prstGeom prst="rect">
            <a:avLst/>
          </a:prstGeom>
        </p:spPr>
      </p:pic>
    </p:spTree>
    <p:extLst>
      <p:ext uri="{BB962C8B-B14F-4D97-AF65-F5344CB8AC3E}">
        <p14:creationId xmlns:p14="http://schemas.microsoft.com/office/powerpoint/2010/main" val="11127881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1692</Words>
  <Application>Microsoft Office PowerPoint</Application>
  <PresentationFormat>On-screen Show (4:3)</PresentationFormat>
  <Paragraphs>119</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Baskerville</vt:lpstr>
      <vt:lpstr>Calibri</vt:lpstr>
      <vt:lpstr>Calibri Light</vt:lpstr>
      <vt:lpstr>Futura Medium</vt:lpstr>
      <vt:lpstr>Helvetica Neue Medium</vt:lpstr>
      <vt:lpstr>Office Theme</vt:lpstr>
      <vt:lpstr>May 2019</vt:lpstr>
      <vt:lpstr>Contents</vt:lpstr>
      <vt:lpstr>PowerPoint Presentation</vt:lpstr>
      <vt:lpstr>Inflation Network Map – May 2019</vt:lpstr>
      <vt:lpstr>Inflation Attention – May 2019</vt:lpstr>
      <vt:lpstr>PowerPoint Presentation</vt:lpstr>
      <vt:lpstr>PowerPoint Presentation</vt:lpstr>
      <vt:lpstr>PowerPoint Presentation</vt:lpstr>
      <vt:lpstr>PowerPoint Presentation</vt:lpstr>
      <vt:lpstr>PowerPoint Presentation</vt:lpstr>
      <vt:lpstr>Central Bank Omnipotence Network Map – May 2019</vt:lpstr>
      <vt:lpstr>Central Bank Omnipotence Attention – May 2019</vt:lpstr>
      <vt:lpstr>PowerPoint Presentation</vt:lpstr>
      <vt:lpstr>PowerPoint Presentation</vt:lpstr>
      <vt:lpstr>PowerPoint Presentation</vt:lpstr>
      <vt:lpstr>PowerPoint Presentation</vt:lpstr>
      <vt:lpstr>PowerPoint Presentation</vt:lpstr>
      <vt:lpstr>Trade and Tariffs Network Map – May 2019</vt:lpstr>
      <vt:lpstr>Trade and Tariffs Attention – May 2019</vt:lpstr>
      <vt:lpstr>PowerPoint Presentation</vt:lpstr>
      <vt:lpstr>PowerPoint Presentation</vt:lpstr>
      <vt:lpstr>PowerPoint Presentation</vt:lpstr>
      <vt:lpstr>PowerPoint Presentation</vt:lpstr>
      <vt:lpstr>PowerPoint Presentation</vt:lpstr>
      <vt:lpstr>US Fiscal Policy Network Map – May 2019</vt:lpstr>
      <vt:lpstr>US Fiscal Policy Attention – May 2019</vt:lpstr>
      <vt:lpstr>PowerPoint Presentation</vt:lpstr>
      <vt:lpstr>PowerPoint Presentation</vt:lpstr>
      <vt:lpstr>PowerPoint Presentation</vt:lpstr>
      <vt:lpstr>PowerPoint Presentation</vt:lpstr>
      <vt:lpstr>Credit Cycle Network Map – May 2019</vt:lpstr>
      <vt:lpstr>Credit Cycle Attention – May 2019</vt:lpstr>
      <vt:lpstr>PowerPoint Presentation</vt:lpstr>
      <vt:lpstr>PowerPoint Presentation</vt:lpstr>
      <vt:lpstr>PowerPoint Presentation</vt:lpstr>
      <vt:lpstr>Text Analytics Background</vt:lpstr>
      <vt:lpstr>How to Read a Network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2018</dc:title>
  <dc:creator>William Guinn</dc:creator>
  <cp:lastModifiedBy>William Guinn</cp:lastModifiedBy>
  <cp:revision>284</cp:revision>
  <dcterms:created xsi:type="dcterms:W3CDTF">2018-12-10T12:23:45Z</dcterms:created>
  <dcterms:modified xsi:type="dcterms:W3CDTF">2019-06-06T13:35:29Z</dcterms:modified>
</cp:coreProperties>
</file>