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5"/>
  </p:notesMasterIdLst>
  <p:sldIdLst>
    <p:sldId id="256" r:id="rId2"/>
    <p:sldId id="264" r:id="rId3"/>
    <p:sldId id="266" r:id="rId4"/>
    <p:sldId id="267" r:id="rId5"/>
    <p:sldId id="288" r:id="rId6"/>
    <p:sldId id="293" r:id="rId7"/>
    <p:sldId id="268" r:id="rId8"/>
    <p:sldId id="269" r:id="rId9"/>
    <p:sldId id="270" r:id="rId10"/>
    <p:sldId id="271" r:id="rId11"/>
    <p:sldId id="272" r:id="rId12"/>
    <p:sldId id="289" r:id="rId13"/>
    <p:sldId id="294" r:id="rId14"/>
    <p:sldId id="273" r:id="rId15"/>
    <p:sldId id="274" r:id="rId16"/>
    <p:sldId id="275" r:id="rId17"/>
    <p:sldId id="276" r:id="rId18"/>
    <p:sldId id="277" r:id="rId19"/>
    <p:sldId id="290" r:id="rId20"/>
    <p:sldId id="295" r:id="rId21"/>
    <p:sldId id="278" r:id="rId22"/>
    <p:sldId id="279" r:id="rId23"/>
    <p:sldId id="280" r:id="rId24"/>
    <p:sldId id="265" r:id="rId25"/>
    <p:sldId id="257" r:id="rId26"/>
    <p:sldId id="291" r:id="rId27"/>
    <p:sldId id="258" r:id="rId28"/>
    <p:sldId id="262" r:id="rId29"/>
    <p:sldId id="263" r:id="rId30"/>
    <p:sldId id="259" r:id="rId31"/>
    <p:sldId id="260" r:id="rId32"/>
    <p:sldId id="286" r:id="rId33"/>
    <p:sldId id="28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D47"/>
    <a:srgbClr val="90C0D2"/>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43"/>
    <p:restoredTop sz="94653"/>
  </p:normalViewPr>
  <p:slideViewPr>
    <p:cSldViewPr snapToGrid="0" snapToObjects="1">
      <p:cViewPr varScale="1">
        <p:scale>
          <a:sx n="114" d="100"/>
          <a:sy n="114" d="100"/>
        </p:scale>
        <p:origin x="153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willi\Box\Publishing\Professional\Pro%20Trackers\All%20Dates\Attention\Historical%20Attention%20Stats%20-%20As%20of%204.5.2019.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Futura Medium"/>
                <a:ea typeface="+mn-ea"/>
                <a:cs typeface="+mn-cs"/>
              </a:defRPr>
            </a:pPr>
            <a:r>
              <a:rPr lang="en-US"/>
              <a:t>Trade &amp; Tariffs Narrative Attention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Futura Medium"/>
              <a:ea typeface="+mn-ea"/>
              <a:cs typeface="+mn-cs"/>
            </a:defRPr>
          </a:pPr>
          <a:endParaRPr lang="en-US"/>
        </a:p>
      </c:txPr>
    </c:title>
    <c:autoTitleDeleted val="0"/>
    <c:plotArea>
      <c:layout/>
      <c:lineChart>
        <c:grouping val="standard"/>
        <c:varyColors val="0"/>
        <c:ser>
          <c:idx val="0"/>
          <c:order val="0"/>
          <c:spPr>
            <a:ln w="28575" cap="rnd">
              <a:solidFill>
                <a:srgbClr val="70AD47"/>
              </a:solidFill>
              <a:round/>
            </a:ln>
            <a:effectLst/>
          </c:spPr>
          <c:marker>
            <c:symbol val="none"/>
          </c:marker>
          <c:cat>
            <c:numRef>
              <c:f>Sheet1!$C$4:$T$4</c:f>
              <c:numCache>
                <c:formatCode>m/d/yyyy</c:formatCode>
                <c:ptCount val="18"/>
                <c:pt idx="0">
                  <c:v>43131</c:v>
                </c:pt>
                <c:pt idx="1">
                  <c:v>43159</c:v>
                </c:pt>
                <c:pt idx="2">
                  <c:v>43190</c:v>
                </c:pt>
                <c:pt idx="3">
                  <c:v>43220</c:v>
                </c:pt>
                <c:pt idx="4">
                  <c:v>43251</c:v>
                </c:pt>
                <c:pt idx="5">
                  <c:v>43281</c:v>
                </c:pt>
                <c:pt idx="6">
                  <c:v>43312</c:v>
                </c:pt>
                <c:pt idx="7">
                  <c:v>43343</c:v>
                </c:pt>
                <c:pt idx="8">
                  <c:v>43373</c:v>
                </c:pt>
                <c:pt idx="9">
                  <c:v>43404</c:v>
                </c:pt>
                <c:pt idx="10">
                  <c:v>43434</c:v>
                </c:pt>
                <c:pt idx="11">
                  <c:v>43465</c:v>
                </c:pt>
                <c:pt idx="12">
                  <c:v>43496</c:v>
                </c:pt>
                <c:pt idx="13">
                  <c:v>43524</c:v>
                </c:pt>
                <c:pt idx="14">
                  <c:v>43555</c:v>
                </c:pt>
                <c:pt idx="15">
                  <c:v>43585</c:v>
                </c:pt>
                <c:pt idx="16">
                  <c:v>43616</c:v>
                </c:pt>
                <c:pt idx="17">
                  <c:v>43646</c:v>
                </c:pt>
              </c:numCache>
            </c:numRef>
          </c:cat>
          <c:val>
            <c:numRef>
              <c:f>Sheet1!$C$73:$T$73</c:f>
              <c:numCache>
                <c:formatCode>0.00</c:formatCode>
                <c:ptCount val="18"/>
                <c:pt idx="0">
                  <c:v>-0.78529620678496359</c:v>
                </c:pt>
                <c:pt idx="1">
                  <c:v>-0.76353875436905105</c:v>
                </c:pt>
                <c:pt idx="2">
                  <c:v>-0.32184126136992441</c:v>
                </c:pt>
                <c:pt idx="3">
                  <c:v>-0.10893194732414424</c:v>
                </c:pt>
                <c:pt idx="4">
                  <c:v>-0.37055866675740956</c:v>
                </c:pt>
                <c:pt idx="5">
                  <c:v>-2.3221494588687053E-2</c:v>
                </c:pt>
                <c:pt idx="6">
                  <c:v>-9.430604609722415E-2</c:v>
                </c:pt>
                <c:pt idx="7">
                  <c:v>0.70794081547666532</c:v>
                </c:pt>
                <c:pt idx="8">
                  <c:v>0.55833490519078199</c:v>
                </c:pt>
                <c:pt idx="9">
                  <c:v>0.58916129144362017</c:v>
                </c:pt>
                <c:pt idx="10">
                  <c:v>0.33615256072282818</c:v>
                </c:pt>
                <c:pt idx="11">
                  <c:v>0.67953477491483638</c:v>
                </c:pt>
                <c:pt idx="12">
                  <c:v>-0.18152453704285398</c:v>
                </c:pt>
                <c:pt idx="13">
                  <c:v>0.20906841144883526</c:v>
                </c:pt>
                <c:pt idx="14">
                  <c:v>-0.29069407147876702</c:v>
                </c:pt>
                <c:pt idx="15">
                  <c:v>-0.14027977338454012</c:v>
                </c:pt>
                <c:pt idx="16">
                  <c:v>1</c:v>
                </c:pt>
                <c:pt idx="17">
                  <c:v>1</c:v>
                </c:pt>
              </c:numCache>
            </c:numRef>
          </c:val>
          <c:smooth val="0"/>
          <c:extLst>
            <c:ext xmlns:c16="http://schemas.microsoft.com/office/drawing/2014/chart" uri="{C3380CC4-5D6E-409C-BE32-E72D297353CC}">
              <c16:uniqueId val="{00000000-3E11-48E0-8389-5D4235688373}"/>
            </c:ext>
          </c:extLst>
        </c:ser>
        <c:dLbls>
          <c:showLegendKey val="0"/>
          <c:showVal val="0"/>
          <c:showCatName val="0"/>
          <c:showSerName val="0"/>
          <c:showPercent val="0"/>
          <c:showBubbleSize val="0"/>
        </c:dLbls>
        <c:smooth val="0"/>
        <c:axId val="77476656"/>
        <c:axId val="49759152"/>
      </c:lineChart>
      <c:catAx>
        <c:axId val="77476656"/>
        <c:scaling>
          <c:orientation val="minMax"/>
        </c:scaling>
        <c:delete val="0"/>
        <c:axPos val="b"/>
        <c:numFmt formatCode="m/d/yyyy"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utura Medium"/>
                <a:ea typeface="+mn-ea"/>
                <a:cs typeface="+mn-cs"/>
              </a:defRPr>
            </a:pPr>
            <a:endParaRPr lang="en-US"/>
          </a:p>
        </c:txPr>
        <c:crossAx val="49759152"/>
        <c:crosses val="autoZero"/>
        <c:auto val="0"/>
        <c:lblAlgn val="ctr"/>
        <c:lblOffset val="100"/>
        <c:noMultiLvlLbl val="0"/>
      </c:catAx>
      <c:valAx>
        <c:axId val="4975915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utura Medium"/>
                <a:ea typeface="+mn-ea"/>
                <a:cs typeface="+mn-cs"/>
              </a:defRPr>
            </a:pPr>
            <a:endParaRPr lang="en-US"/>
          </a:p>
        </c:txPr>
        <c:crossAx val="77476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Futura Medium"/>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16A13A-0060-4FC9-9E24-87637F689A65}" type="datetimeFigureOut">
              <a:rPr lang="en-US" smtClean="0"/>
              <a:t>7/9/2019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058C2C-929D-4D08-B385-BAC4D3FF173D}" type="slidenum">
              <a:rPr lang="en-US" smtClean="0"/>
              <a:t>‹#›</a:t>
            </a:fld>
            <a:endParaRPr lang="en-US"/>
          </a:p>
        </p:txBody>
      </p:sp>
    </p:spTree>
    <p:extLst>
      <p:ext uri="{BB962C8B-B14F-4D97-AF65-F5344CB8AC3E}">
        <p14:creationId xmlns:p14="http://schemas.microsoft.com/office/powerpoint/2010/main" val="426774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Quid.com" TargetMode="Externa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76285"/>
            <a:ext cx="7772400" cy="1533679"/>
          </a:xfrm>
        </p:spPr>
        <p:txBody>
          <a:bodyPr anchor="b">
            <a:normAutofit/>
          </a:bodyPr>
          <a:lstStyle>
            <a:lvl1pPr algn="l">
              <a:defRPr sz="3600">
                <a:latin typeface="Futura Medium" charset="0"/>
                <a:ea typeface="Futura Medium" charset="0"/>
                <a:cs typeface="Futura Medium" charset="0"/>
              </a:defRPr>
            </a:lvl1pPr>
          </a:lstStyle>
          <a:p>
            <a:r>
              <a:rPr lang="en-US" dirty="0"/>
              <a:t>Click to edit Master title style</a:t>
            </a:r>
          </a:p>
        </p:txBody>
      </p:sp>
      <p:sp>
        <p:nvSpPr>
          <p:cNvPr id="3" name="Subtitle 2"/>
          <p:cNvSpPr>
            <a:spLocks noGrp="1"/>
          </p:cNvSpPr>
          <p:nvPr>
            <p:ph type="subTitle" idx="1"/>
          </p:nvPr>
        </p:nvSpPr>
        <p:spPr>
          <a:xfrm>
            <a:off x="685800" y="3867509"/>
            <a:ext cx="6858000" cy="298091"/>
          </a:xfrm>
        </p:spPr>
        <p:txBody>
          <a:bodyPr/>
          <a:lstStyle>
            <a:lvl1pPr marL="0" indent="0" algn="l">
              <a:buNone/>
              <a:defRPr sz="1400">
                <a:latin typeface="Baskerville" charset="0"/>
                <a:ea typeface="Baskerville" charset="0"/>
                <a:cs typeface="Baskerville"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a:stretch>
            <a:fillRect/>
          </a:stretch>
        </p:blipFill>
        <p:spPr>
          <a:xfrm>
            <a:off x="8174110" y="6325269"/>
            <a:ext cx="726941" cy="374344"/>
          </a:xfrm>
          <a:prstGeom prst="rect">
            <a:avLst/>
          </a:prstGeom>
        </p:spPr>
      </p:pic>
      <p:sp>
        <p:nvSpPr>
          <p:cNvPr id="9" name="Rectangle 8"/>
          <p:cNvSpPr/>
          <p:nvPr userDrawn="1"/>
        </p:nvSpPr>
        <p:spPr>
          <a:xfrm>
            <a:off x="7401114" y="6356560"/>
            <a:ext cx="776624" cy="276999"/>
          </a:xfrm>
          <a:prstGeom prst="rect">
            <a:avLst/>
          </a:prstGeom>
        </p:spPr>
        <p:txBody>
          <a:bodyPr wrap="none">
            <a:spAutoFit/>
          </a:bodyPr>
          <a:lstStyle/>
          <a:p>
            <a:pPr algn="r"/>
            <a:r>
              <a:rPr lang="en-US" sz="1200" i="1" dirty="0">
                <a:solidFill>
                  <a:schemeClr val="tx1">
                    <a:lumMod val="50000"/>
                    <a:lumOff val="50000"/>
                  </a:schemeClr>
                </a:solidFill>
                <a:latin typeface="Baskerville"/>
                <a:cs typeface="Baskerville"/>
              </a:rPr>
              <a:t>Powered by</a:t>
            </a:r>
          </a:p>
        </p:txBody>
      </p:sp>
      <p:sp>
        <p:nvSpPr>
          <p:cNvPr id="7" name="Text Placeholder 6"/>
          <p:cNvSpPr>
            <a:spLocks noGrp="1"/>
          </p:cNvSpPr>
          <p:nvPr>
            <p:ph type="body" sz="quarter" idx="11"/>
          </p:nvPr>
        </p:nvSpPr>
        <p:spPr>
          <a:xfrm>
            <a:off x="685800" y="4197352"/>
            <a:ext cx="6858000" cy="325797"/>
          </a:xfrm>
        </p:spPr>
        <p:txBody>
          <a:bodyPr>
            <a:normAutofit/>
          </a:bodyPr>
          <a:lstStyle>
            <a:lvl1pPr marL="0" indent="0">
              <a:buFontTx/>
              <a:buNone/>
              <a:defRPr sz="1400">
                <a:solidFill>
                  <a:schemeClr val="tx1">
                    <a:lumMod val="50000"/>
                    <a:lumOff val="50000"/>
                  </a:schemeClr>
                </a:solidFill>
                <a:latin typeface="Baskerville" charset="0"/>
                <a:ea typeface="Baskerville" charset="0"/>
                <a:cs typeface="Baskerville"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endParaRPr lang="en-US" dirty="0"/>
          </a:p>
        </p:txBody>
      </p:sp>
      <p:pic>
        <p:nvPicPr>
          <p:cNvPr id="10" name="Picture 2" descr="New ET Pro Logo">
            <a:extLst>
              <a:ext uri="{FF2B5EF4-FFF2-40B4-BE49-F238E27FC236}">
                <a16:creationId xmlns:a16="http://schemas.microsoft.com/office/drawing/2014/main" id="{BC2C09C4-8EB4-4A64-9B77-9B63CF57FC7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8021" y="5998874"/>
            <a:ext cx="745686" cy="73282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1" name="TextBox 10">
            <a:extLst>
              <a:ext uri="{FF2B5EF4-FFF2-40B4-BE49-F238E27FC236}">
                <a16:creationId xmlns:a16="http://schemas.microsoft.com/office/drawing/2014/main" id="{50F9B20F-FF73-417A-9F3B-1A86C22209D9}"/>
              </a:ext>
            </a:extLst>
          </p:cNvPr>
          <p:cNvSpPr txBox="1"/>
          <p:nvPr userDrawn="1"/>
        </p:nvSpPr>
        <p:spPr>
          <a:xfrm>
            <a:off x="4464748" y="6432503"/>
            <a:ext cx="372218" cy="276999"/>
          </a:xfrm>
          <a:prstGeom prst="rect">
            <a:avLst/>
          </a:prstGeom>
          <a:noFill/>
        </p:spPr>
        <p:txBody>
          <a:bodyPr wrap="none" rtlCol="0">
            <a:spAutoFit/>
          </a:bodyPr>
          <a:lstStyle/>
          <a:p>
            <a:fld id="{99CC2F01-9C99-4A38-A286-69FBEDD5F896}" type="slidenum">
              <a:rPr lang="en-US" sz="1200" smtClean="0">
                <a:latin typeface="Futura Medium"/>
              </a:rPr>
              <a:t>‹#›</a:t>
            </a:fld>
            <a:endParaRPr lang="en-US" sz="1200" dirty="0">
              <a:latin typeface="Futura Medium"/>
            </a:endParaRPr>
          </a:p>
        </p:txBody>
      </p:sp>
    </p:spTree>
    <p:extLst>
      <p:ext uri="{BB962C8B-B14F-4D97-AF65-F5344CB8AC3E}">
        <p14:creationId xmlns:p14="http://schemas.microsoft.com/office/powerpoint/2010/main" val="1493025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0850" y="365125"/>
            <a:ext cx="7886700" cy="593519"/>
          </a:xfrm>
        </p:spPr>
        <p:txBody>
          <a:bodyPr>
            <a:normAutofit/>
          </a:bodyPr>
          <a:lstStyle>
            <a:lvl1pPr>
              <a:defRPr sz="2400">
                <a:latin typeface="Futura Medium" charset="0"/>
                <a:ea typeface="Futura Medium" charset="0"/>
                <a:cs typeface="Futura Medium" charset="0"/>
              </a:defRPr>
            </a:lvl1pPr>
          </a:lstStyle>
          <a:p>
            <a:r>
              <a:rPr lang="en-US" dirty="0"/>
              <a:t>Click to edit Master title style</a:t>
            </a:r>
          </a:p>
        </p:txBody>
      </p:sp>
      <p:sp>
        <p:nvSpPr>
          <p:cNvPr id="3" name="Content Placeholder 2"/>
          <p:cNvSpPr>
            <a:spLocks noGrp="1"/>
          </p:cNvSpPr>
          <p:nvPr>
            <p:ph idx="1"/>
          </p:nvPr>
        </p:nvSpPr>
        <p:spPr>
          <a:xfrm>
            <a:off x="450850" y="958644"/>
            <a:ext cx="7886700" cy="285955"/>
          </a:xfrm>
        </p:spPr>
        <p:txBody>
          <a:bodyPr>
            <a:normAutofit/>
          </a:bodyPr>
          <a:lstStyle>
            <a:lvl1pPr marL="0" indent="0">
              <a:buNone/>
              <a:defRPr sz="1000">
                <a:solidFill>
                  <a:schemeClr val="tx1">
                    <a:lumMod val="50000"/>
                    <a:lumOff val="50000"/>
                  </a:schemeClr>
                </a:solidFill>
                <a:latin typeface="Baskerville" charset="0"/>
                <a:ea typeface="Baskerville" charset="0"/>
                <a:cs typeface="Baskerville" charset="0"/>
              </a:defRPr>
            </a:lvl1pPr>
          </a:lstStyle>
          <a:p>
            <a:pPr lvl="0"/>
            <a:endParaRPr lang="en-US" dirty="0"/>
          </a:p>
        </p:txBody>
      </p:sp>
      <p:sp>
        <p:nvSpPr>
          <p:cNvPr id="7" name="Content Placeholder 2"/>
          <p:cNvSpPr>
            <a:spLocks noGrp="1"/>
          </p:cNvSpPr>
          <p:nvPr>
            <p:ph idx="11"/>
          </p:nvPr>
        </p:nvSpPr>
        <p:spPr>
          <a:xfrm>
            <a:off x="450850" y="6241844"/>
            <a:ext cx="7886700" cy="285955"/>
          </a:xfrm>
        </p:spPr>
        <p:txBody>
          <a:bodyPr>
            <a:normAutofit/>
          </a:bodyPr>
          <a:lstStyle>
            <a:lvl1pPr marL="0" indent="0">
              <a:buNone/>
              <a:defRPr sz="1400">
                <a:solidFill>
                  <a:schemeClr val="tx1">
                    <a:lumMod val="50000"/>
                    <a:lumOff val="50000"/>
                  </a:schemeClr>
                </a:solidFill>
                <a:latin typeface="Baskerville" charset="0"/>
                <a:ea typeface="Baskerville" charset="0"/>
                <a:cs typeface="Baskerville" charset="0"/>
              </a:defRPr>
            </a:lvl1pPr>
          </a:lstStyle>
          <a:p>
            <a:pPr lvl="0"/>
            <a:endParaRPr lang="en-US" dirty="0"/>
          </a:p>
        </p:txBody>
      </p:sp>
      <p:pic>
        <p:nvPicPr>
          <p:cNvPr id="5" name="Picture 2" descr="New ET Pro Logo">
            <a:extLst>
              <a:ext uri="{FF2B5EF4-FFF2-40B4-BE49-F238E27FC236}">
                <a16:creationId xmlns:a16="http://schemas.microsoft.com/office/drawing/2014/main" id="{08CD94AE-3187-41BC-9C12-CC940337E81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8021" y="5998874"/>
            <a:ext cx="745686" cy="73282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 name="Picture 5">
            <a:extLst>
              <a:ext uri="{FF2B5EF4-FFF2-40B4-BE49-F238E27FC236}">
                <a16:creationId xmlns:a16="http://schemas.microsoft.com/office/drawing/2014/main" id="{460A5ACE-56B8-4EDC-9B7E-2AB963EB95AD}"/>
              </a:ext>
            </a:extLst>
          </p:cNvPr>
          <p:cNvPicPr>
            <a:picLocks noChangeAspect="1"/>
          </p:cNvPicPr>
          <p:nvPr userDrawn="1"/>
        </p:nvPicPr>
        <p:blipFill>
          <a:blip r:embed="rId3"/>
          <a:stretch>
            <a:fillRect/>
          </a:stretch>
        </p:blipFill>
        <p:spPr>
          <a:xfrm>
            <a:off x="8174110" y="6325269"/>
            <a:ext cx="726941" cy="374344"/>
          </a:xfrm>
          <a:prstGeom prst="rect">
            <a:avLst/>
          </a:prstGeom>
        </p:spPr>
      </p:pic>
      <p:sp>
        <p:nvSpPr>
          <p:cNvPr id="8" name="Rectangle 7">
            <a:extLst>
              <a:ext uri="{FF2B5EF4-FFF2-40B4-BE49-F238E27FC236}">
                <a16:creationId xmlns:a16="http://schemas.microsoft.com/office/drawing/2014/main" id="{9DA8A164-4183-4171-8AE8-61E7F29E8FC4}"/>
              </a:ext>
            </a:extLst>
          </p:cNvPr>
          <p:cNvSpPr/>
          <p:nvPr userDrawn="1"/>
        </p:nvSpPr>
        <p:spPr>
          <a:xfrm>
            <a:off x="7401114" y="6356560"/>
            <a:ext cx="776624" cy="276999"/>
          </a:xfrm>
          <a:prstGeom prst="rect">
            <a:avLst/>
          </a:prstGeom>
        </p:spPr>
        <p:txBody>
          <a:bodyPr wrap="none">
            <a:spAutoFit/>
          </a:bodyPr>
          <a:lstStyle/>
          <a:p>
            <a:pPr algn="r"/>
            <a:r>
              <a:rPr lang="en-US" sz="1200" i="1" dirty="0">
                <a:solidFill>
                  <a:schemeClr val="tx1">
                    <a:lumMod val="50000"/>
                    <a:lumOff val="50000"/>
                  </a:schemeClr>
                </a:solidFill>
                <a:latin typeface="Baskerville"/>
                <a:cs typeface="Baskerville"/>
              </a:rPr>
              <a:t>Powered by</a:t>
            </a:r>
          </a:p>
        </p:txBody>
      </p:sp>
      <p:sp>
        <p:nvSpPr>
          <p:cNvPr id="10" name="TextBox 9">
            <a:extLst>
              <a:ext uri="{FF2B5EF4-FFF2-40B4-BE49-F238E27FC236}">
                <a16:creationId xmlns:a16="http://schemas.microsoft.com/office/drawing/2014/main" id="{A3708A11-DE75-4209-873D-875F05E54277}"/>
              </a:ext>
            </a:extLst>
          </p:cNvPr>
          <p:cNvSpPr txBox="1"/>
          <p:nvPr userDrawn="1"/>
        </p:nvSpPr>
        <p:spPr>
          <a:xfrm>
            <a:off x="4464748" y="6281578"/>
            <a:ext cx="372218" cy="276999"/>
          </a:xfrm>
          <a:prstGeom prst="rect">
            <a:avLst/>
          </a:prstGeom>
          <a:noFill/>
        </p:spPr>
        <p:txBody>
          <a:bodyPr wrap="none" rtlCol="0">
            <a:spAutoFit/>
          </a:bodyPr>
          <a:lstStyle/>
          <a:p>
            <a:fld id="{99CC2F01-9C99-4A38-A286-69FBEDD5F896}" type="slidenum">
              <a:rPr lang="en-US" sz="1200" smtClean="0">
                <a:latin typeface="Futura Medium"/>
              </a:rPr>
              <a:t>‹#›</a:t>
            </a:fld>
            <a:endParaRPr lang="en-US" sz="1200" dirty="0">
              <a:latin typeface="Futura Medium"/>
            </a:endParaRPr>
          </a:p>
        </p:txBody>
      </p:sp>
    </p:spTree>
    <p:extLst>
      <p:ext uri="{BB962C8B-B14F-4D97-AF65-F5344CB8AC3E}">
        <p14:creationId xmlns:p14="http://schemas.microsoft.com/office/powerpoint/2010/main" val="2075621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3" descr="2.-Text-Analytics-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00050" y="365128"/>
            <a:ext cx="7886700" cy="593519"/>
          </a:xfrm>
        </p:spPr>
        <p:txBody>
          <a:bodyPr>
            <a:normAutofit/>
          </a:bodyPr>
          <a:lstStyle>
            <a:lvl1pPr>
              <a:defRPr sz="2400">
                <a:latin typeface="Futura Medium" charset="0"/>
                <a:ea typeface="Futura Medium" charset="0"/>
                <a:cs typeface="Futura Medium" charset="0"/>
              </a:defRPr>
            </a:lvl1pPr>
          </a:lstStyle>
          <a:p>
            <a:r>
              <a:rPr lang="en-US" dirty="0"/>
              <a:t>Click to edit Master title style</a:t>
            </a:r>
          </a:p>
        </p:txBody>
      </p:sp>
      <p:pic>
        <p:nvPicPr>
          <p:cNvPr id="5" name="Picture 4"/>
          <p:cNvPicPr>
            <a:picLocks noChangeAspect="1"/>
          </p:cNvPicPr>
          <p:nvPr userDrawn="1"/>
        </p:nvPicPr>
        <p:blipFill>
          <a:blip r:embed="rId3"/>
          <a:stretch>
            <a:fillRect/>
          </a:stretch>
        </p:blipFill>
        <p:spPr>
          <a:xfrm>
            <a:off x="8075138" y="421239"/>
            <a:ext cx="726941" cy="374344"/>
          </a:xfrm>
          <a:prstGeom prst="rect">
            <a:avLst/>
          </a:prstGeom>
        </p:spPr>
      </p:pic>
      <p:sp>
        <p:nvSpPr>
          <p:cNvPr id="7" name="TextBox 6">
            <a:extLst>
              <a:ext uri="{FF2B5EF4-FFF2-40B4-BE49-F238E27FC236}">
                <a16:creationId xmlns:a16="http://schemas.microsoft.com/office/drawing/2014/main" id="{5F467A36-E5AA-45DE-A58C-8C532C05A62F}"/>
              </a:ext>
            </a:extLst>
          </p:cNvPr>
          <p:cNvSpPr txBox="1"/>
          <p:nvPr userDrawn="1"/>
        </p:nvSpPr>
        <p:spPr>
          <a:xfrm>
            <a:off x="4464748" y="6281578"/>
            <a:ext cx="372218" cy="276999"/>
          </a:xfrm>
          <a:prstGeom prst="rect">
            <a:avLst/>
          </a:prstGeom>
          <a:noFill/>
        </p:spPr>
        <p:txBody>
          <a:bodyPr wrap="none" rtlCol="0">
            <a:spAutoFit/>
          </a:bodyPr>
          <a:lstStyle/>
          <a:p>
            <a:fld id="{99CC2F01-9C99-4A38-A286-69FBEDD5F896}" type="slidenum">
              <a:rPr lang="en-US" sz="1200" smtClean="0">
                <a:latin typeface="Futura Medium"/>
              </a:rPr>
              <a:t>‹#›</a:t>
            </a:fld>
            <a:endParaRPr lang="en-US" sz="1200" dirty="0">
              <a:latin typeface="Futura Medium"/>
            </a:endParaRPr>
          </a:p>
        </p:txBody>
      </p:sp>
    </p:spTree>
    <p:extLst>
      <p:ext uri="{BB962C8B-B14F-4D97-AF65-F5344CB8AC3E}">
        <p14:creationId xmlns:p14="http://schemas.microsoft.com/office/powerpoint/2010/main" val="1353226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bg>
      <p:bgPr>
        <a:solidFill>
          <a:srgbClr val="EBEBEB"/>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0850" y="365128"/>
            <a:ext cx="7886700" cy="593519"/>
          </a:xfrm>
        </p:spPr>
        <p:txBody>
          <a:bodyPr>
            <a:normAutofit/>
          </a:bodyPr>
          <a:lstStyle>
            <a:lvl1pPr>
              <a:defRPr sz="2400">
                <a:latin typeface="Futura Medium" charset="0"/>
                <a:ea typeface="Futura Medium" charset="0"/>
                <a:cs typeface="Futura Medium" charset="0"/>
              </a:defRPr>
            </a:lvl1pPr>
          </a:lstStyle>
          <a:p>
            <a:r>
              <a:rPr lang="en-US" dirty="0"/>
              <a:t>Click to edit Master title style</a:t>
            </a:r>
          </a:p>
        </p:txBody>
      </p:sp>
      <p:sp>
        <p:nvSpPr>
          <p:cNvPr id="3" name="Content Placeholder 2"/>
          <p:cNvSpPr>
            <a:spLocks noGrp="1"/>
          </p:cNvSpPr>
          <p:nvPr>
            <p:ph idx="1"/>
          </p:nvPr>
        </p:nvSpPr>
        <p:spPr>
          <a:xfrm>
            <a:off x="450850" y="958645"/>
            <a:ext cx="7886700" cy="268646"/>
          </a:xfrm>
        </p:spPr>
        <p:txBody>
          <a:bodyPr>
            <a:normAutofit/>
          </a:bodyPr>
          <a:lstStyle>
            <a:lvl1pPr marL="0" indent="0">
              <a:buNone/>
              <a:defRPr sz="1000">
                <a:solidFill>
                  <a:schemeClr val="tx1">
                    <a:lumMod val="50000"/>
                    <a:lumOff val="50000"/>
                  </a:schemeClr>
                </a:solidFill>
                <a:latin typeface="Baskerville" charset="0"/>
                <a:ea typeface="Baskerville" charset="0"/>
                <a:cs typeface="Baskerville" charset="0"/>
              </a:defRPr>
            </a:lvl1pPr>
          </a:lstStyle>
          <a:p>
            <a:pPr lvl="0"/>
            <a:endParaRPr lang="en-US" dirty="0"/>
          </a:p>
        </p:txBody>
      </p:sp>
      <p:pic>
        <p:nvPicPr>
          <p:cNvPr id="5" name="Picture 4"/>
          <p:cNvPicPr>
            <a:picLocks noChangeAspect="1"/>
          </p:cNvPicPr>
          <p:nvPr userDrawn="1"/>
        </p:nvPicPr>
        <p:blipFill>
          <a:blip r:embed="rId3"/>
          <a:stretch>
            <a:fillRect/>
          </a:stretch>
        </p:blipFill>
        <p:spPr>
          <a:xfrm>
            <a:off x="8075138" y="421239"/>
            <a:ext cx="726941" cy="374344"/>
          </a:xfrm>
          <a:prstGeom prst="rect">
            <a:avLst/>
          </a:prstGeom>
        </p:spPr>
      </p:pic>
      <p:sp>
        <p:nvSpPr>
          <p:cNvPr id="7" name="TextBox 6">
            <a:extLst>
              <a:ext uri="{FF2B5EF4-FFF2-40B4-BE49-F238E27FC236}">
                <a16:creationId xmlns:a16="http://schemas.microsoft.com/office/drawing/2014/main" id="{C3BFDF06-92AC-486C-83AB-7911D14E9E99}"/>
              </a:ext>
            </a:extLst>
          </p:cNvPr>
          <p:cNvSpPr txBox="1"/>
          <p:nvPr userDrawn="1"/>
        </p:nvSpPr>
        <p:spPr>
          <a:xfrm>
            <a:off x="4464748" y="6281578"/>
            <a:ext cx="372218" cy="276999"/>
          </a:xfrm>
          <a:prstGeom prst="rect">
            <a:avLst/>
          </a:prstGeom>
          <a:noFill/>
        </p:spPr>
        <p:txBody>
          <a:bodyPr wrap="none" rtlCol="0">
            <a:spAutoFit/>
          </a:bodyPr>
          <a:lstStyle/>
          <a:p>
            <a:fld id="{99CC2F01-9C99-4A38-A286-69FBEDD5F896}" type="slidenum">
              <a:rPr lang="en-US" sz="1200" smtClean="0">
                <a:latin typeface="Futura Medium"/>
              </a:rPr>
              <a:t>‹#›</a:t>
            </a:fld>
            <a:endParaRPr lang="en-US" sz="1200" dirty="0">
              <a:latin typeface="Futura Medium"/>
            </a:endParaRPr>
          </a:p>
        </p:txBody>
      </p:sp>
    </p:spTree>
    <p:extLst>
      <p:ext uri="{BB962C8B-B14F-4D97-AF65-F5344CB8AC3E}">
        <p14:creationId xmlns:p14="http://schemas.microsoft.com/office/powerpoint/2010/main" val="889617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descr="Q.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9227" y="-1152310"/>
            <a:ext cx="7968755" cy="6858000"/>
          </a:xfrm>
          <a:prstGeom prst="rect">
            <a:avLst/>
          </a:prstGeom>
        </p:spPr>
      </p:pic>
      <p:sp>
        <p:nvSpPr>
          <p:cNvPr id="4" name="TextBox 3"/>
          <p:cNvSpPr txBox="1"/>
          <p:nvPr userDrawn="1"/>
        </p:nvSpPr>
        <p:spPr>
          <a:xfrm>
            <a:off x="7188201" y="4559300"/>
            <a:ext cx="184731" cy="369332"/>
          </a:xfrm>
          <a:prstGeom prst="rect">
            <a:avLst/>
          </a:prstGeom>
          <a:noFill/>
        </p:spPr>
        <p:txBody>
          <a:bodyPr wrap="none" rtlCol="0">
            <a:spAutoFit/>
          </a:bodyPr>
          <a:lstStyle/>
          <a:p>
            <a:endParaRPr lang="en-US" sz="1800" dirty="0"/>
          </a:p>
        </p:txBody>
      </p:sp>
      <p:sp>
        <p:nvSpPr>
          <p:cNvPr id="11" name="Subtitle 3"/>
          <p:cNvSpPr txBox="1">
            <a:spLocks/>
          </p:cNvSpPr>
          <p:nvPr userDrawn="1"/>
        </p:nvSpPr>
        <p:spPr>
          <a:xfrm>
            <a:off x="1663701" y="5283346"/>
            <a:ext cx="823846" cy="292608"/>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b="1" i="1" kern="1200">
                <a:solidFill>
                  <a:schemeClr val="tx1">
                    <a:tint val="75000"/>
                  </a:schemeClr>
                </a:solidFill>
                <a:latin typeface="Helvetica Light"/>
                <a:ea typeface="+mn-ea"/>
                <a:cs typeface="Helvetica Light"/>
              </a:defRPr>
            </a:lvl1pPr>
            <a:lvl2pPr marL="457200" marR="0" indent="0" algn="ctr" defTabSz="457200" rtl="0" eaLnBrk="1" fontAlgn="auto" latinLnBrk="0" hangingPunct="1">
              <a:lnSpc>
                <a:spcPct val="100000"/>
              </a:lnSpc>
              <a:spcBef>
                <a:spcPct val="20000"/>
              </a:spcBef>
              <a:spcAft>
                <a:spcPts val="0"/>
              </a:spcAft>
              <a:buClrTx/>
              <a:buSzTx/>
              <a:buFont typeface="Arial"/>
              <a:buNone/>
              <a:tabLst/>
              <a:defRPr sz="1600" b="1" i="1" kern="1200">
                <a:solidFill>
                  <a:schemeClr val="tx1">
                    <a:tint val="75000"/>
                  </a:schemeClr>
                </a:solidFill>
                <a:latin typeface="Helvetica Light"/>
                <a:ea typeface="+mn-ea"/>
                <a:cs typeface="Helvetica Light"/>
              </a:defRPr>
            </a:lvl2pPr>
            <a:lvl3pPr marL="914400" marR="0" indent="0" algn="ctr" defTabSz="457200" rtl="0" eaLnBrk="1" fontAlgn="auto" latinLnBrk="0" hangingPunct="1">
              <a:lnSpc>
                <a:spcPct val="100000"/>
              </a:lnSpc>
              <a:spcBef>
                <a:spcPct val="20000"/>
              </a:spcBef>
              <a:spcAft>
                <a:spcPts val="0"/>
              </a:spcAft>
              <a:buClrTx/>
              <a:buSzTx/>
              <a:buFont typeface="Arial"/>
              <a:buNone/>
              <a:tabLst/>
              <a:defRPr sz="1600" b="1" i="1" kern="1200">
                <a:solidFill>
                  <a:schemeClr val="tx1">
                    <a:tint val="75000"/>
                  </a:schemeClr>
                </a:solidFill>
                <a:latin typeface="Helvetica Light"/>
                <a:ea typeface="+mn-ea"/>
                <a:cs typeface="Helvetica Light"/>
              </a:defRPr>
            </a:lvl3pPr>
            <a:lvl4pPr marL="1371600" marR="0" indent="0" algn="ctr" defTabSz="457200" rtl="0" eaLnBrk="1" fontAlgn="auto" latinLnBrk="0" hangingPunct="1">
              <a:lnSpc>
                <a:spcPct val="100000"/>
              </a:lnSpc>
              <a:spcBef>
                <a:spcPct val="20000"/>
              </a:spcBef>
              <a:spcAft>
                <a:spcPts val="0"/>
              </a:spcAft>
              <a:buClrTx/>
              <a:buSzTx/>
              <a:buFont typeface="Arial"/>
              <a:buNone/>
              <a:tabLst/>
              <a:defRPr sz="1600" b="1" i="1" kern="1200">
                <a:solidFill>
                  <a:schemeClr val="tx1">
                    <a:tint val="75000"/>
                  </a:schemeClr>
                </a:solidFill>
                <a:latin typeface="Helvetica Light"/>
                <a:ea typeface="+mn-ea"/>
                <a:cs typeface="Helvetica Light"/>
              </a:defRPr>
            </a:lvl4pPr>
            <a:lvl5pPr marL="1828800" marR="0" indent="0" algn="ctr" defTabSz="457200" rtl="0" eaLnBrk="1" fontAlgn="auto" latinLnBrk="0" hangingPunct="1">
              <a:lnSpc>
                <a:spcPct val="100000"/>
              </a:lnSpc>
              <a:spcBef>
                <a:spcPct val="20000"/>
              </a:spcBef>
              <a:spcAft>
                <a:spcPts val="0"/>
              </a:spcAft>
              <a:buClrTx/>
              <a:buSzTx/>
              <a:buFont typeface="Arial"/>
              <a:buNone/>
              <a:tabLst/>
              <a:defRPr sz="1600" b="1" i="1" kern="1200">
                <a:solidFill>
                  <a:schemeClr val="tx1">
                    <a:tint val="75000"/>
                  </a:schemeClr>
                </a:solidFill>
                <a:latin typeface="Helvetica Light"/>
                <a:ea typeface="+mn-ea"/>
                <a:cs typeface="Helvetica Light"/>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200" b="0" i="0" dirty="0">
                <a:solidFill>
                  <a:srgbClr val="2FAEBF"/>
                </a:solidFill>
                <a:latin typeface="Baskerville" charset="0"/>
                <a:ea typeface="Baskerville" charset="0"/>
                <a:cs typeface="Baskerville" charset="0"/>
                <a:hlinkClick r:id="rId3" action="ppaction://hlinkfile"/>
              </a:rPr>
              <a:t>Quid.com</a:t>
            </a:r>
            <a:endParaRPr lang="en-US" sz="1200" b="0" i="0" dirty="0">
              <a:solidFill>
                <a:srgbClr val="2FAEBF"/>
              </a:solidFill>
              <a:latin typeface="Baskerville" charset="0"/>
              <a:ea typeface="Baskerville" charset="0"/>
              <a:cs typeface="Baskerville" charset="0"/>
            </a:endParaRPr>
          </a:p>
        </p:txBody>
      </p:sp>
      <p:sp>
        <p:nvSpPr>
          <p:cNvPr id="12" name="Subtitle 2"/>
          <p:cNvSpPr txBox="1">
            <a:spLocks/>
          </p:cNvSpPr>
          <p:nvPr userDrawn="1"/>
        </p:nvSpPr>
        <p:spPr>
          <a:xfrm>
            <a:off x="1663700" y="4385183"/>
            <a:ext cx="6858000" cy="76842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lumMod val="50000"/>
                    <a:lumOff val="50000"/>
                  </a:schemeClr>
                </a:solidFill>
                <a:latin typeface="Helvetica Neue" charset="0"/>
                <a:ea typeface="Helvetica Neue" charset="0"/>
                <a:cs typeface="Helvetica Neue"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latin typeface="Helvetica Neue Medium"/>
                <a:ea typeface="Baskerville" charset="0"/>
                <a:cs typeface="Helvetica Neue Medium"/>
              </a:rPr>
              <a:t>Quid expands your ability to comprehend massive amounts of information on any given topic. It combines search and high-performance algorithms to find patterns in data. Ultimately, it helps you understand complexity and see connections previously hidden.</a:t>
            </a:r>
          </a:p>
        </p:txBody>
      </p:sp>
      <p:sp>
        <p:nvSpPr>
          <p:cNvPr id="14" name="Rectangle 13"/>
          <p:cNvSpPr/>
          <p:nvPr userDrawn="1"/>
        </p:nvSpPr>
        <p:spPr>
          <a:xfrm>
            <a:off x="1663701" y="3232176"/>
            <a:ext cx="3413883" cy="646331"/>
          </a:xfrm>
          <a:prstGeom prst="rect">
            <a:avLst/>
          </a:prstGeom>
        </p:spPr>
        <p:txBody>
          <a:bodyPr wrap="none">
            <a:spAutoFit/>
          </a:bodyPr>
          <a:lstStyle/>
          <a:p>
            <a:r>
              <a:rPr lang="en-US" sz="3600" dirty="0">
                <a:latin typeface="Baskerville" charset="0"/>
                <a:ea typeface="Baskerville" charset="0"/>
                <a:cs typeface="Baskerville" charset="0"/>
              </a:rPr>
              <a:t>Powered by Quid</a:t>
            </a:r>
          </a:p>
        </p:txBody>
      </p:sp>
    </p:spTree>
    <p:extLst>
      <p:ext uri="{BB962C8B-B14F-4D97-AF65-F5344CB8AC3E}">
        <p14:creationId xmlns:p14="http://schemas.microsoft.com/office/powerpoint/2010/main" val="14565215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628BFF-270D-47D2-A2B5-B1AFB74FE08F}" type="datetime1">
              <a:rPr lang="en-US" smtClean="0"/>
              <a:t>7/9/2019</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62A601-2113-8F48-8464-07A711B824C6}" type="slidenum">
              <a:rPr lang="en-US" smtClean="0"/>
              <a:t>‹#›</a:t>
            </a:fld>
            <a:endParaRPr lang="en-US"/>
          </a:p>
        </p:txBody>
      </p:sp>
    </p:spTree>
    <p:extLst>
      <p:ext uri="{BB962C8B-B14F-4D97-AF65-F5344CB8AC3E}">
        <p14:creationId xmlns:p14="http://schemas.microsoft.com/office/powerpoint/2010/main" val="18064181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8" r:id="rId4"/>
    <p:sldLayoutId id="2147483667"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72955" y="1122302"/>
            <a:ext cx="5370815" cy="5735697"/>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5" name="Picture 14">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10325"/>
          <a:stretch/>
        </p:blipFill>
        <p:spPr>
          <a:xfrm flipH="1">
            <a:off x="0" y="1122301"/>
            <a:ext cx="9144000" cy="5750526"/>
          </a:xfrm>
          <a:prstGeom prst="rect">
            <a:avLst/>
          </a:prstGeom>
        </p:spPr>
      </p:pic>
      <p:sp>
        <p:nvSpPr>
          <p:cNvPr id="2" name="Title 1"/>
          <p:cNvSpPr>
            <a:spLocks noGrp="1"/>
          </p:cNvSpPr>
          <p:nvPr>
            <p:ph type="ctrTitle"/>
          </p:nvPr>
        </p:nvSpPr>
        <p:spPr>
          <a:xfrm>
            <a:off x="306801" y="4058125"/>
            <a:ext cx="3604497" cy="972836"/>
          </a:xfrm>
        </p:spPr>
        <p:txBody>
          <a:bodyPr vert="horz" lIns="91440" tIns="45720" rIns="91440" bIns="45720" rtlCol="0" anchor="t">
            <a:normAutofit/>
          </a:bodyPr>
          <a:lstStyle/>
          <a:p>
            <a:r>
              <a:rPr lang="en-US" sz="1800" dirty="0">
                <a:solidFill>
                  <a:srgbClr val="000000"/>
                </a:solidFill>
                <a:latin typeface="Futura Medium"/>
                <a:ea typeface="+mj-ea"/>
                <a:cs typeface="+mj-cs"/>
              </a:rPr>
              <a:t>June</a:t>
            </a:r>
            <a:r>
              <a:rPr lang="en-US" sz="1800" kern="1200" dirty="0">
                <a:solidFill>
                  <a:srgbClr val="000000"/>
                </a:solidFill>
                <a:latin typeface="Futura Medium"/>
                <a:ea typeface="+mj-ea"/>
                <a:cs typeface="+mj-cs"/>
              </a:rPr>
              <a:t> 2019</a:t>
            </a:r>
          </a:p>
        </p:txBody>
      </p:sp>
      <p:sp>
        <p:nvSpPr>
          <p:cNvPr id="3" name="Subtitle 2"/>
          <p:cNvSpPr>
            <a:spLocks noGrp="1"/>
          </p:cNvSpPr>
          <p:nvPr>
            <p:ph type="subTitle" idx="1"/>
          </p:nvPr>
        </p:nvSpPr>
        <p:spPr>
          <a:xfrm>
            <a:off x="307030" y="3429000"/>
            <a:ext cx="3604268" cy="629123"/>
          </a:xfrm>
        </p:spPr>
        <p:txBody>
          <a:bodyPr vert="horz" lIns="91440" tIns="45720" rIns="91440" bIns="45720" rtlCol="0" anchor="b">
            <a:noAutofit/>
          </a:bodyPr>
          <a:lstStyle/>
          <a:p>
            <a:r>
              <a:rPr lang="en-US" sz="2400" dirty="0">
                <a:solidFill>
                  <a:srgbClr val="000000"/>
                </a:solidFill>
                <a:latin typeface="Futura Medium"/>
                <a:ea typeface="+mn-ea"/>
                <a:cs typeface="+mn-cs"/>
              </a:rPr>
              <a:t>ET Professional Monitors</a:t>
            </a:r>
            <a:endParaRPr lang="en-US" sz="2400" kern="1200" dirty="0">
              <a:solidFill>
                <a:srgbClr val="000000"/>
              </a:solidFill>
              <a:latin typeface="+mn-lt"/>
              <a:ea typeface="+mn-ea"/>
              <a:cs typeface="+mn-cs"/>
            </a:endParaRPr>
          </a:p>
        </p:txBody>
      </p:sp>
      <p:sp>
        <p:nvSpPr>
          <p:cNvPr id="17"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441" y="1608355"/>
            <a:ext cx="4570559" cy="5249645"/>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1026" name="Picture 2" descr="New ET Pro Logo">
            <a:extLst>
              <a:ext uri="{FF2B5EF4-FFF2-40B4-BE49-F238E27FC236}">
                <a16:creationId xmlns:a16="http://schemas.microsoft.com/office/drawing/2014/main" id="{FE5972D4-51EB-4D7F-9E1B-25C912284B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9829" y="2898138"/>
            <a:ext cx="2887343" cy="283756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400" dirty="0"/>
              <a:t>Central Bank Omnipotence Commentary</a:t>
            </a:r>
          </a:p>
        </p:txBody>
      </p:sp>
      <p:sp>
        <p:nvSpPr>
          <p:cNvPr id="2" name="TextBox 1">
            <a:extLst>
              <a:ext uri="{FF2B5EF4-FFF2-40B4-BE49-F238E27FC236}">
                <a16:creationId xmlns:a16="http://schemas.microsoft.com/office/drawing/2014/main" id="{742E4822-3049-44B4-99AD-A6E26D968E4F}"/>
              </a:ext>
            </a:extLst>
          </p:cNvPr>
          <p:cNvSpPr txBox="1"/>
          <p:nvPr/>
        </p:nvSpPr>
        <p:spPr>
          <a:xfrm>
            <a:off x="798990" y="1544715"/>
            <a:ext cx="184731" cy="369332"/>
          </a:xfrm>
          <a:prstGeom prst="rect">
            <a:avLst/>
          </a:prstGeom>
          <a:noFill/>
        </p:spPr>
        <p:txBody>
          <a:bodyPr wrap="none" rtlCol="0">
            <a:spAutoFit/>
          </a:bodyPr>
          <a:lstStyle/>
          <a:p>
            <a:endParaRPr lang="en-US" dirty="0"/>
          </a:p>
        </p:txBody>
      </p:sp>
      <p:sp>
        <p:nvSpPr>
          <p:cNvPr id="3" name="Rectangle 2">
            <a:extLst>
              <a:ext uri="{FF2B5EF4-FFF2-40B4-BE49-F238E27FC236}">
                <a16:creationId xmlns:a16="http://schemas.microsoft.com/office/drawing/2014/main" id="{DA266587-80C8-4CC5-8BED-1E05957A67D3}"/>
              </a:ext>
            </a:extLst>
          </p:cNvPr>
          <p:cNvSpPr/>
          <p:nvPr/>
        </p:nvSpPr>
        <p:spPr>
          <a:xfrm>
            <a:off x="450850" y="1056729"/>
            <a:ext cx="8488964" cy="5324535"/>
          </a:xfrm>
          <a:prstGeom prst="rect">
            <a:avLst/>
          </a:prstGeom>
        </p:spPr>
        <p:txBody>
          <a:bodyPr wrap="square">
            <a:spAutoFit/>
          </a:bodyPr>
          <a:lstStyle/>
          <a:p>
            <a:pPr>
              <a:buFont typeface="Arial" panose="020B0604020202020204" pitchFamily="34" charset="0"/>
              <a:buChar char="•"/>
            </a:pPr>
            <a:r>
              <a:rPr lang="en-US" sz="1700" dirty="0">
                <a:solidFill>
                  <a:srgbClr val="000000"/>
                </a:solidFill>
                <a:latin typeface="Futura Medium"/>
              </a:rPr>
              <a:t> </a:t>
            </a:r>
            <a:r>
              <a:rPr lang="en-US" sz="1700" b="1" dirty="0">
                <a:solidFill>
                  <a:srgbClr val="000000"/>
                </a:solidFill>
                <a:latin typeface="Futura Medium"/>
              </a:rPr>
              <a:t> </a:t>
            </a:r>
            <a:r>
              <a:rPr lang="en-US" sz="1700" dirty="0">
                <a:solidFill>
                  <a:srgbClr val="000000"/>
                </a:solidFill>
                <a:latin typeface="Futura Medium"/>
              </a:rPr>
              <a:t>We have two main observations about the Central Bank Omnipotence narrative: </a:t>
            </a:r>
          </a:p>
          <a:p>
            <a:pPr>
              <a:buFont typeface="Arial" panose="020B0604020202020204" pitchFamily="34" charset="0"/>
              <a:buChar char="•"/>
            </a:pPr>
            <a:endParaRPr lang="en-US" sz="1700" dirty="0">
              <a:solidFill>
                <a:srgbClr val="000000"/>
              </a:solidFill>
              <a:latin typeface="Futura Medium"/>
            </a:endParaRPr>
          </a:p>
          <a:p>
            <a:pPr lvl="1">
              <a:buFont typeface="Arial" panose="020B0604020202020204" pitchFamily="34" charset="0"/>
              <a:buChar char="•"/>
            </a:pPr>
            <a:r>
              <a:rPr lang="en-US" sz="1700" dirty="0">
                <a:solidFill>
                  <a:srgbClr val="000000"/>
                </a:solidFill>
                <a:latin typeface="Futura Medium"/>
              </a:rPr>
              <a:t> There is an emerging, global chorus of “we need to spark inflation” language that has arisen quickly. </a:t>
            </a:r>
          </a:p>
          <a:p>
            <a:pPr lvl="1">
              <a:buFont typeface="Arial" panose="020B0604020202020204" pitchFamily="34" charset="0"/>
              <a:buChar char="•"/>
            </a:pPr>
            <a:endParaRPr lang="en-US" sz="1700" b="1" dirty="0">
              <a:solidFill>
                <a:srgbClr val="000000"/>
              </a:solidFill>
              <a:latin typeface="Futura Medium"/>
            </a:endParaRPr>
          </a:p>
          <a:p>
            <a:pPr lvl="1">
              <a:buFont typeface="Arial" panose="020B0604020202020204" pitchFamily="34" charset="0"/>
              <a:buChar char="•"/>
            </a:pPr>
            <a:r>
              <a:rPr lang="en-US" sz="1700" b="1" dirty="0">
                <a:solidFill>
                  <a:srgbClr val="000000"/>
                </a:solidFill>
                <a:latin typeface="Futura Medium"/>
              </a:rPr>
              <a:t> </a:t>
            </a:r>
            <a:r>
              <a:rPr lang="en-US" sz="1700" dirty="0">
                <a:solidFill>
                  <a:srgbClr val="000000"/>
                </a:solidFill>
                <a:latin typeface="Futura Medium"/>
              </a:rPr>
              <a:t>Central Bank and Trade &amp; Tariffs narratives continue to be thoroughly intertwined. We have drums pounding from </a:t>
            </a:r>
            <a:r>
              <a:rPr lang="en-US" sz="1700" i="1" dirty="0">
                <a:solidFill>
                  <a:srgbClr val="000000"/>
                </a:solidFill>
                <a:latin typeface="Futura Medium"/>
              </a:rPr>
              <a:t>every</a:t>
            </a:r>
            <a:r>
              <a:rPr lang="en-US" sz="1700" dirty="0">
                <a:solidFill>
                  <a:srgbClr val="000000"/>
                </a:solidFill>
                <a:latin typeface="Futura Medium"/>
              </a:rPr>
              <a:t> central bank that “trade risks” may justify increases. </a:t>
            </a:r>
          </a:p>
          <a:p>
            <a:pPr>
              <a:buFont typeface="Arial" panose="020B0604020202020204" pitchFamily="34" charset="0"/>
              <a:buChar char="•"/>
            </a:pPr>
            <a:endParaRPr lang="en-US" sz="1700" dirty="0">
              <a:solidFill>
                <a:srgbClr val="000000"/>
              </a:solidFill>
              <a:latin typeface="Futura Medium"/>
            </a:endParaRPr>
          </a:p>
          <a:p>
            <a:pPr>
              <a:buFont typeface="Arial" panose="020B0604020202020204" pitchFamily="34" charset="0"/>
              <a:buChar char="•"/>
            </a:pPr>
            <a:r>
              <a:rPr lang="en-US" sz="1700" dirty="0">
                <a:solidFill>
                  <a:srgbClr val="000000"/>
                </a:solidFill>
                <a:latin typeface="Futura Medium"/>
              </a:rPr>
              <a:t> </a:t>
            </a:r>
            <a:r>
              <a:rPr lang="en-US" sz="1700" b="1" dirty="0">
                <a:solidFill>
                  <a:srgbClr val="000000"/>
                </a:solidFill>
                <a:latin typeface="Futura Medium"/>
              </a:rPr>
              <a:t>Both sound to us like strong drum-beating to prep for and justify a rate cut that </a:t>
            </a:r>
            <a:r>
              <a:rPr lang="en-US" sz="1700" b="1" i="1" dirty="0">
                <a:solidFill>
                  <a:srgbClr val="000000"/>
                </a:solidFill>
                <a:latin typeface="Futura Medium"/>
              </a:rPr>
              <a:t>wouldn’t otherwise</a:t>
            </a:r>
            <a:r>
              <a:rPr lang="en-US" sz="1700" b="1" dirty="0">
                <a:solidFill>
                  <a:srgbClr val="000000"/>
                </a:solidFill>
                <a:latin typeface="Futura Medium"/>
              </a:rPr>
              <a:t> be justifiable given stronger-than-expected economic reports. </a:t>
            </a:r>
          </a:p>
          <a:p>
            <a:pPr>
              <a:buFont typeface="Arial" panose="020B0604020202020204" pitchFamily="34" charset="0"/>
              <a:buChar char="•"/>
            </a:pPr>
            <a:endParaRPr lang="en-US" sz="1700" dirty="0">
              <a:solidFill>
                <a:srgbClr val="000000"/>
              </a:solidFill>
              <a:latin typeface="Futura Medium"/>
            </a:endParaRPr>
          </a:p>
          <a:p>
            <a:pPr>
              <a:buFont typeface="Arial" panose="020B0604020202020204" pitchFamily="34" charset="0"/>
              <a:buChar char="•"/>
            </a:pPr>
            <a:r>
              <a:rPr lang="en-US" sz="1700" dirty="0">
                <a:solidFill>
                  <a:srgbClr val="000000"/>
                </a:solidFill>
                <a:latin typeface="Futura Medium"/>
              </a:rPr>
              <a:t> Separately, we also note that bank regulator activities on liquidity, student debt levels and bank stress tests have become centrally connected to the core of this narrative. Regardless of what </a:t>
            </a:r>
            <a:r>
              <a:rPr lang="en-US" sz="1700" i="1" dirty="0">
                <a:solidFill>
                  <a:srgbClr val="000000"/>
                </a:solidFill>
                <a:latin typeface="Futura Medium"/>
              </a:rPr>
              <a:t>actually is the case</a:t>
            </a:r>
            <a:r>
              <a:rPr lang="en-US" sz="1700" dirty="0">
                <a:solidFill>
                  <a:srgbClr val="000000"/>
                </a:solidFill>
                <a:latin typeface="Futura Medium"/>
              </a:rPr>
              <a:t>, a narrative of “</a:t>
            </a:r>
            <a:r>
              <a:rPr lang="en-US" sz="1700" i="1" dirty="0">
                <a:solidFill>
                  <a:srgbClr val="000000"/>
                </a:solidFill>
                <a:latin typeface="Futura Medium"/>
              </a:rPr>
              <a:t>it’s time for investors to start thinking seriously about liquidity</a:t>
            </a:r>
            <a:r>
              <a:rPr lang="en-US" sz="1700" dirty="0">
                <a:solidFill>
                  <a:srgbClr val="000000"/>
                </a:solidFill>
                <a:latin typeface="Futura Medium"/>
              </a:rPr>
              <a:t>” IS emerging.</a:t>
            </a:r>
          </a:p>
          <a:p>
            <a:pPr>
              <a:buFont typeface="Arial" panose="020B0604020202020204" pitchFamily="34" charset="0"/>
              <a:buChar char="•"/>
            </a:pPr>
            <a:endParaRPr lang="en-US" sz="1700" dirty="0">
              <a:solidFill>
                <a:srgbClr val="000000"/>
              </a:solidFill>
              <a:latin typeface="Futura Medium"/>
            </a:endParaRPr>
          </a:p>
          <a:p>
            <a:pPr>
              <a:buFont typeface="Arial" panose="020B0604020202020204" pitchFamily="34" charset="0"/>
              <a:buChar char="•"/>
            </a:pPr>
            <a:endParaRPr lang="en-US" sz="1700" b="0" i="0" dirty="0">
              <a:solidFill>
                <a:srgbClr val="000000"/>
              </a:solidFill>
              <a:effectLst/>
              <a:latin typeface="Futura Medium"/>
            </a:endParaRPr>
          </a:p>
        </p:txBody>
      </p:sp>
    </p:spTree>
    <p:extLst>
      <p:ext uri="{BB962C8B-B14F-4D97-AF65-F5344CB8AC3E}">
        <p14:creationId xmlns:p14="http://schemas.microsoft.com/office/powerpoint/2010/main" val="2738355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50" y="365125"/>
            <a:ext cx="7886700" cy="593519"/>
          </a:xfrm>
        </p:spPr>
        <p:txBody>
          <a:bodyPr>
            <a:normAutofit/>
          </a:bodyPr>
          <a:lstStyle/>
          <a:p>
            <a:r>
              <a:rPr lang="en-US" sz="2000" dirty="0"/>
              <a:t>Central Bank Omnipotence Network Map – June 2019</a:t>
            </a:r>
          </a:p>
        </p:txBody>
      </p:sp>
      <p:pic>
        <p:nvPicPr>
          <p:cNvPr id="3" name="Picture 2">
            <a:extLst>
              <a:ext uri="{FF2B5EF4-FFF2-40B4-BE49-F238E27FC236}">
                <a16:creationId xmlns:a16="http://schemas.microsoft.com/office/drawing/2014/main" id="{5EB6FFC9-9F07-4CD9-AF89-3A660F2BD6C4}"/>
              </a:ext>
            </a:extLst>
          </p:cNvPr>
          <p:cNvPicPr>
            <a:picLocks noChangeAspect="1"/>
          </p:cNvPicPr>
          <p:nvPr/>
        </p:nvPicPr>
        <p:blipFill>
          <a:blip r:embed="rId2"/>
          <a:stretch>
            <a:fillRect/>
          </a:stretch>
        </p:blipFill>
        <p:spPr>
          <a:xfrm>
            <a:off x="0" y="1066852"/>
            <a:ext cx="9144000" cy="4724296"/>
          </a:xfrm>
          <a:prstGeom prst="rect">
            <a:avLst/>
          </a:prstGeom>
        </p:spPr>
      </p:pic>
    </p:spTree>
    <p:extLst>
      <p:ext uri="{BB962C8B-B14F-4D97-AF65-F5344CB8AC3E}">
        <p14:creationId xmlns:p14="http://schemas.microsoft.com/office/powerpoint/2010/main" val="2733645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50" y="365125"/>
            <a:ext cx="7886700" cy="593519"/>
          </a:xfrm>
        </p:spPr>
        <p:txBody>
          <a:bodyPr>
            <a:normAutofit/>
          </a:bodyPr>
          <a:lstStyle/>
          <a:p>
            <a:r>
              <a:rPr lang="en-US" dirty="0"/>
              <a:t>Central Bank Omnipotence Attention – June 2019</a:t>
            </a:r>
          </a:p>
        </p:txBody>
      </p:sp>
      <p:sp>
        <p:nvSpPr>
          <p:cNvPr id="27" name="TextBox 26">
            <a:extLst>
              <a:ext uri="{FF2B5EF4-FFF2-40B4-BE49-F238E27FC236}">
                <a16:creationId xmlns:a16="http://schemas.microsoft.com/office/drawing/2014/main" id="{86C7DF67-CD6B-436D-B468-86F610521CB8}"/>
              </a:ext>
            </a:extLst>
          </p:cNvPr>
          <p:cNvSpPr txBox="1"/>
          <p:nvPr/>
        </p:nvSpPr>
        <p:spPr>
          <a:xfrm>
            <a:off x="450850" y="929624"/>
            <a:ext cx="8080592" cy="400110"/>
          </a:xfrm>
          <a:prstGeom prst="rect">
            <a:avLst/>
          </a:prstGeom>
          <a:noFill/>
        </p:spPr>
        <p:txBody>
          <a:bodyPr wrap="square" rtlCol="0">
            <a:spAutoFit/>
          </a:bodyPr>
          <a:lstStyle/>
          <a:p>
            <a:r>
              <a:rPr lang="en-US" sz="1000" i="1" dirty="0">
                <a:latin typeface="Futura Medium"/>
              </a:rPr>
              <a:t>Full network reflects all articles referencing stocks/equities. Bold-faced nodes represent articles discussing the Fed, ECB, BOJ, BOE and other global central banking policy.</a:t>
            </a:r>
          </a:p>
        </p:txBody>
      </p:sp>
      <p:pic>
        <p:nvPicPr>
          <p:cNvPr id="4" name="Picture 3" descr="image.png">
            <a:extLst>
              <a:ext uri="{FF2B5EF4-FFF2-40B4-BE49-F238E27FC236}">
                <a16:creationId xmlns:a16="http://schemas.microsoft.com/office/drawing/2014/main" id="{4AB105B2-7461-4E98-9481-01DC57529A25}"/>
              </a:ext>
            </a:extLst>
          </p:cNvPr>
          <p:cNvPicPr>
            <a:picLocks noChangeAspect="1"/>
          </p:cNvPicPr>
          <p:nvPr/>
        </p:nvPicPr>
        <p:blipFill>
          <a:blip r:embed="rId2"/>
          <a:stretch>
            <a:fillRect/>
          </a:stretch>
        </p:blipFill>
        <p:spPr>
          <a:xfrm>
            <a:off x="759669" y="1523143"/>
            <a:ext cx="7384515" cy="4716244"/>
          </a:xfrm>
          <a:prstGeom prst="rect">
            <a:avLst/>
          </a:prstGeom>
        </p:spPr>
      </p:pic>
    </p:spTree>
    <p:extLst>
      <p:ext uri="{BB962C8B-B14F-4D97-AF65-F5344CB8AC3E}">
        <p14:creationId xmlns:p14="http://schemas.microsoft.com/office/powerpoint/2010/main" val="1776010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1800" dirty="0"/>
              <a:t>Central Bank Omnipotence Attention Monitor  – June 2019</a:t>
            </a:r>
          </a:p>
        </p:txBody>
      </p:sp>
      <p:pic>
        <p:nvPicPr>
          <p:cNvPr id="2" name="Picture 1">
            <a:extLst>
              <a:ext uri="{FF2B5EF4-FFF2-40B4-BE49-F238E27FC236}">
                <a16:creationId xmlns:a16="http://schemas.microsoft.com/office/drawing/2014/main" id="{7668F9D8-960D-4548-A0AF-0588C1C110A3}"/>
              </a:ext>
            </a:extLst>
          </p:cNvPr>
          <p:cNvPicPr>
            <a:picLocks noChangeAspect="1"/>
          </p:cNvPicPr>
          <p:nvPr/>
        </p:nvPicPr>
        <p:blipFill>
          <a:blip r:embed="rId2"/>
          <a:stretch>
            <a:fillRect/>
          </a:stretch>
        </p:blipFill>
        <p:spPr>
          <a:xfrm>
            <a:off x="450850" y="1067212"/>
            <a:ext cx="8357112" cy="4888972"/>
          </a:xfrm>
          <a:prstGeom prst="rect">
            <a:avLst/>
          </a:prstGeom>
        </p:spPr>
      </p:pic>
    </p:spTree>
    <p:extLst>
      <p:ext uri="{BB962C8B-B14F-4D97-AF65-F5344CB8AC3E}">
        <p14:creationId xmlns:p14="http://schemas.microsoft.com/office/powerpoint/2010/main" val="1563707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1800" dirty="0"/>
              <a:t>Central Bank Omnipotence Cohesion Monitor – June 2019</a:t>
            </a:r>
          </a:p>
        </p:txBody>
      </p:sp>
      <p:pic>
        <p:nvPicPr>
          <p:cNvPr id="4" name="Picture 3">
            <a:extLst>
              <a:ext uri="{FF2B5EF4-FFF2-40B4-BE49-F238E27FC236}">
                <a16:creationId xmlns:a16="http://schemas.microsoft.com/office/drawing/2014/main" id="{135361B9-3C99-4590-BF74-3B4D14058369}"/>
              </a:ext>
            </a:extLst>
          </p:cNvPr>
          <p:cNvPicPr>
            <a:picLocks noChangeAspect="1"/>
          </p:cNvPicPr>
          <p:nvPr/>
        </p:nvPicPr>
        <p:blipFill>
          <a:blip r:embed="rId2"/>
          <a:stretch>
            <a:fillRect/>
          </a:stretch>
        </p:blipFill>
        <p:spPr>
          <a:xfrm>
            <a:off x="334962" y="1016441"/>
            <a:ext cx="8474075" cy="4994493"/>
          </a:xfrm>
          <a:prstGeom prst="rect">
            <a:avLst/>
          </a:prstGeom>
        </p:spPr>
      </p:pic>
    </p:spTree>
    <p:extLst>
      <p:ext uri="{BB962C8B-B14F-4D97-AF65-F5344CB8AC3E}">
        <p14:creationId xmlns:p14="http://schemas.microsoft.com/office/powerpoint/2010/main" val="2898296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1800" dirty="0"/>
              <a:t>Central Bank Omnipotence Fiat News Monitor – June 2019</a:t>
            </a:r>
          </a:p>
        </p:txBody>
      </p:sp>
      <p:pic>
        <p:nvPicPr>
          <p:cNvPr id="2" name="Picture 1">
            <a:extLst>
              <a:ext uri="{FF2B5EF4-FFF2-40B4-BE49-F238E27FC236}">
                <a16:creationId xmlns:a16="http://schemas.microsoft.com/office/drawing/2014/main" id="{9D1F5874-ABB5-4E37-BD3C-3B4E9B47C330}"/>
              </a:ext>
            </a:extLst>
          </p:cNvPr>
          <p:cNvPicPr>
            <a:picLocks noChangeAspect="1"/>
          </p:cNvPicPr>
          <p:nvPr/>
        </p:nvPicPr>
        <p:blipFill>
          <a:blip r:embed="rId2"/>
          <a:stretch>
            <a:fillRect/>
          </a:stretch>
        </p:blipFill>
        <p:spPr>
          <a:xfrm>
            <a:off x="371475" y="817497"/>
            <a:ext cx="8350250" cy="5190832"/>
          </a:xfrm>
          <a:prstGeom prst="rect">
            <a:avLst/>
          </a:prstGeom>
        </p:spPr>
      </p:pic>
    </p:spTree>
    <p:extLst>
      <p:ext uri="{BB962C8B-B14F-4D97-AF65-F5344CB8AC3E}">
        <p14:creationId xmlns:p14="http://schemas.microsoft.com/office/powerpoint/2010/main" val="3061351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1800" dirty="0"/>
              <a:t>Central Bank Omnipotence Sentiment Monitor – June 2019</a:t>
            </a:r>
          </a:p>
        </p:txBody>
      </p:sp>
      <p:pic>
        <p:nvPicPr>
          <p:cNvPr id="2" name="Picture 1">
            <a:extLst>
              <a:ext uri="{FF2B5EF4-FFF2-40B4-BE49-F238E27FC236}">
                <a16:creationId xmlns:a16="http://schemas.microsoft.com/office/drawing/2014/main" id="{1AED1204-F4A4-4590-A8B9-3AB48BAC5C90}"/>
              </a:ext>
            </a:extLst>
          </p:cNvPr>
          <p:cNvPicPr>
            <a:picLocks noChangeAspect="1"/>
          </p:cNvPicPr>
          <p:nvPr/>
        </p:nvPicPr>
        <p:blipFill>
          <a:blip r:embed="rId2"/>
          <a:stretch>
            <a:fillRect/>
          </a:stretch>
        </p:blipFill>
        <p:spPr>
          <a:xfrm>
            <a:off x="295275" y="790897"/>
            <a:ext cx="8128299" cy="5076504"/>
          </a:xfrm>
          <a:prstGeom prst="rect">
            <a:avLst/>
          </a:prstGeom>
        </p:spPr>
      </p:pic>
    </p:spTree>
    <p:extLst>
      <p:ext uri="{BB962C8B-B14F-4D97-AF65-F5344CB8AC3E}">
        <p14:creationId xmlns:p14="http://schemas.microsoft.com/office/powerpoint/2010/main" val="1168872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200" dirty="0"/>
              <a:t>Trade and Tariffs Commentary</a:t>
            </a:r>
          </a:p>
        </p:txBody>
      </p:sp>
      <p:sp>
        <p:nvSpPr>
          <p:cNvPr id="2" name="TextBox 1">
            <a:extLst>
              <a:ext uri="{FF2B5EF4-FFF2-40B4-BE49-F238E27FC236}">
                <a16:creationId xmlns:a16="http://schemas.microsoft.com/office/drawing/2014/main" id="{742E4822-3049-44B4-99AD-A6E26D968E4F}"/>
              </a:ext>
            </a:extLst>
          </p:cNvPr>
          <p:cNvSpPr txBox="1"/>
          <p:nvPr/>
        </p:nvSpPr>
        <p:spPr>
          <a:xfrm>
            <a:off x="798990" y="1544715"/>
            <a:ext cx="184731" cy="369332"/>
          </a:xfrm>
          <a:prstGeom prst="rect">
            <a:avLst/>
          </a:prstGeom>
          <a:noFill/>
        </p:spPr>
        <p:txBody>
          <a:bodyPr wrap="none" rtlCol="0">
            <a:spAutoFit/>
          </a:bodyPr>
          <a:lstStyle/>
          <a:p>
            <a:endParaRPr lang="en-US" dirty="0"/>
          </a:p>
        </p:txBody>
      </p:sp>
      <p:sp>
        <p:nvSpPr>
          <p:cNvPr id="3" name="Rectangle 2">
            <a:extLst>
              <a:ext uri="{FF2B5EF4-FFF2-40B4-BE49-F238E27FC236}">
                <a16:creationId xmlns:a16="http://schemas.microsoft.com/office/drawing/2014/main" id="{DA266587-80C8-4CC5-8BED-1E05957A67D3}"/>
              </a:ext>
            </a:extLst>
          </p:cNvPr>
          <p:cNvSpPr/>
          <p:nvPr/>
        </p:nvSpPr>
        <p:spPr>
          <a:xfrm>
            <a:off x="450850" y="950052"/>
            <a:ext cx="8488964" cy="6278642"/>
          </a:xfrm>
          <a:prstGeom prst="rect">
            <a:avLst/>
          </a:prstGeom>
        </p:spPr>
        <p:txBody>
          <a:bodyPr wrap="square">
            <a:spAutoFit/>
          </a:bodyPr>
          <a:lstStyle/>
          <a:p>
            <a:pPr>
              <a:buFont typeface="Arial" panose="020B0604020202020204" pitchFamily="34" charset="0"/>
              <a:buChar char="•"/>
            </a:pPr>
            <a:r>
              <a:rPr lang="en-US" sz="1600" dirty="0">
                <a:solidFill>
                  <a:srgbClr val="000000"/>
                </a:solidFill>
                <a:latin typeface="Futura Medium"/>
              </a:rPr>
              <a:t> Trade and Tariffs continues to be the dominant narrative; it sits at our maximum attention level for the second straight month. </a:t>
            </a:r>
          </a:p>
          <a:p>
            <a:pPr>
              <a:buFont typeface="Arial" panose="020B0604020202020204" pitchFamily="34" charset="0"/>
              <a:buChar char="•"/>
            </a:pPr>
            <a:endParaRPr lang="en-US" sz="1600" b="1" dirty="0">
              <a:solidFill>
                <a:srgbClr val="000000"/>
              </a:solidFill>
              <a:latin typeface="Futura Medium"/>
            </a:endParaRPr>
          </a:p>
          <a:p>
            <a:pPr>
              <a:buFont typeface="Arial" panose="020B0604020202020204" pitchFamily="34" charset="0"/>
              <a:buChar char="•"/>
            </a:pPr>
            <a:r>
              <a:rPr lang="en-US" sz="1600" b="1" dirty="0">
                <a:solidFill>
                  <a:srgbClr val="000000"/>
                </a:solidFill>
                <a:latin typeface="Futura Medium"/>
              </a:rPr>
              <a:t> </a:t>
            </a:r>
            <a:r>
              <a:rPr lang="en-US" sz="1600" dirty="0">
                <a:solidFill>
                  <a:srgbClr val="000000"/>
                </a:solidFill>
                <a:latin typeface="Futura Medium"/>
              </a:rPr>
              <a:t>As with last month’s update, we believe that these narratives are deeply connected to language and narratives about central bank policy and the rationale for expected rate cuts. </a:t>
            </a:r>
          </a:p>
          <a:p>
            <a:pPr>
              <a:buFont typeface="Arial" panose="020B0604020202020204" pitchFamily="34" charset="0"/>
              <a:buChar char="•"/>
            </a:pPr>
            <a:endParaRPr lang="en-US" sz="1600" b="1" dirty="0">
              <a:solidFill>
                <a:srgbClr val="000000"/>
              </a:solidFill>
              <a:latin typeface="Futura Medium"/>
            </a:endParaRPr>
          </a:p>
          <a:p>
            <a:pPr>
              <a:buFont typeface="Arial" panose="020B0604020202020204" pitchFamily="34" charset="0"/>
              <a:buChar char="•"/>
            </a:pPr>
            <a:r>
              <a:rPr lang="en-US" sz="1600" dirty="0">
                <a:solidFill>
                  <a:srgbClr val="000000"/>
                </a:solidFill>
                <a:latin typeface="Futura Medium"/>
              </a:rPr>
              <a:t> The cohesion of these narratives, however, has fallen fairly sharply. We don’t think this means that it isn’t dominating the market’s attention – we think it means that more missionaries are joining the fray to promote their own narrative. </a:t>
            </a:r>
          </a:p>
          <a:p>
            <a:pPr>
              <a:buFont typeface="Arial" panose="020B0604020202020204" pitchFamily="34" charset="0"/>
              <a:buChar char="•"/>
            </a:pPr>
            <a:endParaRPr lang="en-US" sz="1600" dirty="0">
              <a:solidFill>
                <a:srgbClr val="000000"/>
              </a:solidFill>
              <a:latin typeface="Futura Medium"/>
            </a:endParaRPr>
          </a:p>
          <a:p>
            <a:pPr lvl="1">
              <a:buFont typeface="Arial" panose="020B0604020202020204" pitchFamily="34" charset="0"/>
              <a:buChar char="•"/>
            </a:pPr>
            <a:r>
              <a:rPr lang="en-US" sz="1600" dirty="0">
                <a:solidFill>
                  <a:srgbClr val="000000"/>
                </a:solidFill>
                <a:latin typeface="Futura Medium"/>
              </a:rPr>
              <a:t> We are observing a more strident embrace of global narrative promotion by the Chinese. </a:t>
            </a:r>
          </a:p>
          <a:p>
            <a:pPr lvl="1">
              <a:buFont typeface="Arial" panose="020B0604020202020204" pitchFamily="34" charset="0"/>
              <a:buChar char="•"/>
            </a:pPr>
            <a:endParaRPr lang="en-US" sz="1600" dirty="0">
              <a:solidFill>
                <a:srgbClr val="000000"/>
              </a:solidFill>
              <a:latin typeface="Futura Medium"/>
            </a:endParaRPr>
          </a:p>
          <a:p>
            <a:pPr lvl="1">
              <a:buFont typeface="Arial" panose="020B0604020202020204" pitchFamily="34" charset="0"/>
              <a:buChar char="•"/>
            </a:pPr>
            <a:r>
              <a:rPr lang="en-US" sz="1600" dirty="0">
                <a:solidFill>
                  <a:srgbClr val="000000"/>
                </a:solidFill>
                <a:latin typeface="Futura Medium"/>
              </a:rPr>
              <a:t> We are observing some confusion in US media on how to integrate President Trump’s demands for a rate cut with celebration of the strength of the economy and market (the transformation of US/China into a Political Game is still present, if muted).</a:t>
            </a:r>
          </a:p>
          <a:p>
            <a:pPr lvl="1">
              <a:buFont typeface="Arial" panose="020B0604020202020204" pitchFamily="34" charset="0"/>
              <a:buChar char="•"/>
            </a:pPr>
            <a:endParaRPr lang="en-US" sz="1600" dirty="0">
              <a:solidFill>
                <a:srgbClr val="000000"/>
              </a:solidFill>
              <a:latin typeface="Futura Medium"/>
            </a:endParaRPr>
          </a:p>
          <a:p>
            <a:pPr lvl="1">
              <a:buFont typeface="Arial" panose="020B0604020202020204" pitchFamily="34" charset="0"/>
              <a:buChar char="•"/>
            </a:pPr>
            <a:r>
              <a:rPr lang="en-US" sz="1600" dirty="0">
                <a:solidFill>
                  <a:srgbClr val="000000"/>
                </a:solidFill>
                <a:latin typeface="Futura Medium"/>
              </a:rPr>
              <a:t> For now, we are </a:t>
            </a:r>
            <a:r>
              <a:rPr lang="en-US" sz="1600" i="1" dirty="0">
                <a:solidFill>
                  <a:srgbClr val="000000"/>
                </a:solidFill>
                <a:latin typeface="Futura Medium"/>
              </a:rPr>
              <a:t>not</a:t>
            </a:r>
            <a:r>
              <a:rPr lang="en-US" sz="1600" dirty="0">
                <a:solidFill>
                  <a:srgbClr val="000000"/>
                </a:solidFill>
                <a:latin typeface="Futura Medium"/>
              </a:rPr>
              <a:t> seeing the same existential saber-rattling. It is a short period, so we would not overreact. Still, some aspects of a now-global narrative war begin to look more like a Game of Chicken again. </a:t>
            </a:r>
            <a:r>
              <a:rPr lang="en-US" sz="1600" b="1" dirty="0">
                <a:solidFill>
                  <a:srgbClr val="000000"/>
                </a:solidFill>
                <a:latin typeface="Futura Medium"/>
              </a:rPr>
              <a:t>Take risk on their unpredictable outcomes at your own peril. </a:t>
            </a:r>
          </a:p>
          <a:p>
            <a:pPr>
              <a:buFont typeface="Arial" panose="020B0604020202020204" pitchFamily="34" charset="0"/>
              <a:buChar char="•"/>
            </a:pPr>
            <a:endParaRPr lang="en-US" sz="1600" b="1" dirty="0">
              <a:solidFill>
                <a:srgbClr val="000000"/>
              </a:solidFill>
              <a:latin typeface="Futura Medium"/>
            </a:endParaRPr>
          </a:p>
          <a:p>
            <a:pPr>
              <a:buFont typeface="Arial" panose="020B0604020202020204" pitchFamily="34" charset="0"/>
              <a:buChar char="•"/>
            </a:pPr>
            <a:endParaRPr lang="en-US" b="0" i="0" dirty="0">
              <a:solidFill>
                <a:srgbClr val="000000"/>
              </a:solidFill>
              <a:effectLst/>
              <a:latin typeface="Futura Medium"/>
            </a:endParaRPr>
          </a:p>
        </p:txBody>
      </p:sp>
    </p:spTree>
    <p:extLst>
      <p:ext uri="{BB962C8B-B14F-4D97-AF65-F5344CB8AC3E}">
        <p14:creationId xmlns:p14="http://schemas.microsoft.com/office/powerpoint/2010/main" val="442943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50" y="365125"/>
            <a:ext cx="7886700" cy="593519"/>
          </a:xfrm>
        </p:spPr>
        <p:txBody>
          <a:bodyPr>
            <a:normAutofit/>
          </a:bodyPr>
          <a:lstStyle/>
          <a:p>
            <a:r>
              <a:rPr lang="en-US" sz="2200" dirty="0"/>
              <a:t>Trade and Tariffs Network Map – June 2019</a:t>
            </a:r>
          </a:p>
        </p:txBody>
      </p:sp>
      <p:pic>
        <p:nvPicPr>
          <p:cNvPr id="3" name="Picture 2">
            <a:extLst>
              <a:ext uri="{FF2B5EF4-FFF2-40B4-BE49-F238E27FC236}">
                <a16:creationId xmlns:a16="http://schemas.microsoft.com/office/drawing/2014/main" id="{7DBBBFF6-A23B-4168-91BE-01A0BC34A55C}"/>
              </a:ext>
            </a:extLst>
          </p:cNvPr>
          <p:cNvPicPr>
            <a:picLocks noChangeAspect="1"/>
          </p:cNvPicPr>
          <p:nvPr/>
        </p:nvPicPr>
        <p:blipFill>
          <a:blip r:embed="rId2"/>
          <a:stretch>
            <a:fillRect/>
          </a:stretch>
        </p:blipFill>
        <p:spPr>
          <a:xfrm>
            <a:off x="511204" y="1112561"/>
            <a:ext cx="8306209" cy="5019791"/>
          </a:xfrm>
          <a:prstGeom prst="rect">
            <a:avLst/>
          </a:prstGeom>
        </p:spPr>
      </p:pic>
    </p:spTree>
    <p:extLst>
      <p:ext uri="{BB962C8B-B14F-4D97-AF65-F5344CB8AC3E}">
        <p14:creationId xmlns:p14="http://schemas.microsoft.com/office/powerpoint/2010/main" val="1512934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50" y="365125"/>
            <a:ext cx="7886700" cy="593519"/>
          </a:xfrm>
        </p:spPr>
        <p:txBody>
          <a:bodyPr>
            <a:normAutofit/>
          </a:bodyPr>
          <a:lstStyle/>
          <a:p>
            <a:r>
              <a:rPr lang="en-US" dirty="0"/>
              <a:t>Trade and Tariffs Attention – June 2019</a:t>
            </a:r>
          </a:p>
        </p:txBody>
      </p:sp>
      <p:sp>
        <p:nvSpPr>
          <p:cNvPr id="27" name="TextBox 26">
            <a:extLst>
              <a:ext uri="{FF2B5EF4-FFF2-40B4-BE49-F238E27FC236}">
                <a16:creationId xmlns:a16="http://schemas.microsoft.com/office/drawing/2014/main" id="{86C7DF67-CD6B-436D-B468-86F610521CB8}"/>
              </a:ext>
            </a:extLst>
          </p:cNvPr>
          <p:cNvSpPr txBox="1"/>
          <p:nvPr/>
        </p:nvSpPr>
        <p:spPr>
          <a:xfrm>
            <a:off x="450850" y="929624"/>
            <a:ext cx="8080592" cy="400110"/>
          </a:xfrm>
          <a:prstGeom prst="rect">
            <a:avLst/>
          </a:prstGeom>
          <a:noFill/>
        </p:spPr>
        <p:txBody>
          <a:bodyPr wrap="square" rtlCol="0">
            <a:spAutoFit/>
          </a:bodyPr>
          <a:lstStyle/>
          <a:p>
            <a:r>
              <a:rPr lang="en-US" sz="1000" i="1" dirty="0">
                <a:latin typeface="Futura Medium"/>
              </a:rPr>
              <a:t>Full network reflects all articles referencing stocks/equities. Bold-faced nodes represent articles discussing trade, tariffs, duties and associated agreements and negotiations. </a:t>
            </a:r>
          </a:p>
        </p:txBody>
      </p:sp>
      <p:pic>
        <p:nvPicPr>
          <p:cNvPr id="4" name="Picture 3" descr="image.png">
            <a:extLst>
              <a:ext uri="{FF2B5EF4-FFF2-40B4-BE49-F238E27FC236}">
                <a16:creationId xmlns:a16="http://schemas.microsoft.com/office/drawing/2014/main" id="{84A5F21C-3CB7-4A9D-B626-8E832EB043DD}"/>
              </a:ext>
            </a:extLst>
          </p:cNvPr>
          <p:cNvPicPr>
            <a:picLocks noChangeAspect="1"/>
          </p:cNvPicPr>
          <p:nvPr/>
        </p:nvPicPr>
        <p:blipFill>
          <a:blip r:embed="rId2"/>
          <a:stretch>
            <a:fillRect/>
          </a:stretch>
        </p:blipFill>
        <p:spPr>
          <a:xfrm>
            <a:off x="692558" y="1523143"/>
            <a:ext cx="7151248" cy="4567264"/>
          </a:xfrm>
          <a:prstGeom prst="rect">
            <a:avLst/>
          </a:prstGeom>
        </p:spPr>
      </p:pic>
    </p:spTree>
    <p:extLst>
      <p:ext uri="{BB962C8B-B14F-4D97-AF65-F5344CB8AC3E}">
        <p14:creationId xmlns:p14="http://schemas.microsoft.com/office/powerpoint/2010/main" val="4192480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Contents</a:t>
            </a:r>
            <a:endParaRPr dirty="0"/>
          </a:p>
        </p:txBody>
      </p:sp>
      <p:graphicFrame>
        <p:nvGraphicFramePr>
          <p:cNvPr id="9" name="Content Placeholder 8">
            <a:extLst>
              <a:ext uri="{FF2B5EF4-FFF2-40B4-BE49-F238E27FC236}">
                <a16:creationId xmlns:a16="http://schemas.microsoft.com/office/drawing/2014/main" id="{A699E9D2-F334-4208-B67E-8FD16C9136D8}"/>
              </a:ext>
            </a:extLst>
          </p:cNvPr>
          <p:cNvGraphicFramePr>
            <a:graphicFrameLocks noGrp="1"/>
          </p:cNvGraphicFramePr>
          <p:nvPr>
            <p:ph idx="1"/>
            <p:extLst>
              <p:ext uri="{D42A27DB-BD31-4B8C-83A1-F6EECF244321}">
                <p14:modId xmlns:p14="http://schemas.microsoft.com/office/powerpoint/2010/main" val="2911660707"/>
              </p:ext>
            </p:extLst>
          </p:nvPr>
        </p:nvGraphicFramePr>
        <p:xfrm>
          <a:off x="450850" y="1074260"/>
          <a:ext cx="8417942" cy="3956850"/>
        </p:xfrm>
        <a:graphic>
          <a:graphicData uri="http://schemas.openxmlformats.org/drawingml/2006/table">
            <a:tbl>
              <a:tblPr>
                <a:tableStyleId>{5C22544A-7EE6-4342-B048-85BDC9FD1C3A}</a:tableStyleId>
              </a:tblPr>
              <a:tblGrid>
                <a:gridCol w="4199759">
                  <a:extLst>
                    <a:ext uri="{9D8B030D-6E8A-4147-A177-3AD203B41FA5}">
                      <a16:colId xmlns:a16="http://schemas.microsoft.com/office/drawing/2014/main" val="3063894632"/>
                    </a:ext>
                  </a:extLst>
                </a:gridCol>
                <a:gridCol w="4218183">
                  <a:extLst>
                    <a:ext uri="{9D8B030D-6E8A-4147-A177-3AD203B41FA5}">
                      <a16:colId xmlns:a16="http://schemas.microsoft.com/office/drawing/2014/main" val="119976256"/>
                    </a:ext>
                  </a:extLst>
                </a:gridCol>
              </a:tblGrid>
              <a:tr h="659475">
                <a:tc>
                  <a:txBody>
                    <a:bodyPr/>
                    <a:lstStyle/>
                    <a:p>
                      <a:r>
                        <a:rPr lang="en-US" dirty="0">
                          <a:latin typeface="Futura Medium"/>
                        </a:rPr>
                        <a:t>Inflation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dirty="0">
                          <a:latin typeface="Futura Medium"/>
                        </a:rPr>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896825"/>
                  </a:ext>
                </a:extLst>
              </a:tr>
              <a:tr h="659475">
                <a:tc>
                  <a:txBody>
                    <a:bodyPr/>
                    <a:lstStyle/>
                    <a:p>
                      <a:r>
                        <a:rPr lang="en-US" dirty="0">
                          <a:latin typeface="Futura Medium"/>
                        </a:rPr>
                        <a:t>Central Bank Omnipotence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dirty="0">
                          <a:latin typeface="Futura Medium"/>
                        </a:rPr>
                        <a:t>10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46773230"/>
                  </a:ext>
                </a:extLst>
              </a:tr>
              <a:tr h="659475">
                <a:tc>
                  <a:txBody>
                    <a:bodyPr/>
                    <a:lstStyle/>
                    <a:p>
                      <a:r>
                        <a:rPr lang="en-US" dirty="0">
                          <a:latin typeface="Futura Medium"/>
                        </a:rPr>
                        <a:t>Trade and Tariffs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dirty="0">
                          <a:latin typeface="Futura Medium"/>
                        </a:rPr>
                        <a:t>17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37314088"/>
                  </a:ext>
                </a:extLst>
              </a:tr>
              <a:tr h="659475">
                <a:tc>
                  <a:txBody>
                    <a:bodyPr/>
                    <a:lstStyle/>
                    <a:p>
                      <a:r>
                        <a:rPr lang="en-US" dirty="0">
                          <a:latin typeface="Futura Medium"/>
                        </a:rPr>
                        <a:t>US Fiscal Policy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dirty="0">
                          <a:latin typeface="Futura Medium"/>
                        </a:rPr>
                        <a:t>24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4712431"/>
                  </a:ext>
                </a:extLst>
              </a:tr>
              <a:tr h="659475">
                <a:tc>
                  <a:txBody>
                    <a:bodyPr/>
                    <a:lstStyle/>
                    <a:p>
                      <a:r>
                        <a:rPr lang="en-US" dirty="0">
                          <a:latin typeface="Futura Medium"/>
                        </a:rPr>
                        <a:t>Guide to Use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dirty="0">
                          <a:latin typeface="Futura Medium"/>
                        </a:rPr>
                        <a:t>30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3957945"/>
                  </a:ext>
                </a:extLst>
              </a:tr>
              <a:tr h="659475">
                <a:tc>
                  <a:txBody>
                    <a:bodyPr/>
                    <a:lstStyle/>
                    <a:p>
                      <a:r>
                        <a:rPr lang="en-US" dirty="0">
                          <a:latin typeface="Futura Medium"/>
                        </a:rPr>
                        <a:t>Disclaimers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dirty="0">
                          <a:latin typeface="Futura Medium"/>
                        </a:rPr>
                        <a:t>33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39306519"/>
                  </a:ext>
                </a:extLst>
              </a:tr>
            </a:tbl>
          </a:graphicData>
        </a:graphic>
      </p:graphicFrame>
    </p:spTree>
    <p:extLst>
      <p:ext uri="{BB962C8B-B14F-4D97-AF65-F5344CB8AC3E}">
        <p14:creationId xmlns:p14="http://schemas.microsoft.com/office/powerpoint/2010/main" val="449463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511204" y="523080"/>
            <a:ext cx="7886700" cy="3159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pPr>
              <a:spcAft>
                <a:spcPts val="600"/>
              </a:spcAft>
            </a:pPr>
            <a:r>
              <a:rPr lang="en-US" sz="2400" kern="1200" dirty="0">
                <a:solidFill>
                  <a:schemeClr val="tx1"/>
                </a:solidFill>
                <a:latin typeface="Futura Medium"/>
                <a:ea typeface="+mj-ea"/>
                <a:cs typeface="+mj-cs"/>
              </a:rPr>
              <a:t>Trade and Tariffs Attention Monitor – June 2019</a:t>
            </a:r>
          </a:p>
        </p:txBody>
      </p:sp>
      <p:graphicFrame>
        <p:nvGraphicFramePr>
          <p:cNvPr id="6" name="Chart 5">
            <a:extLst>
              <a:ext uri="{FF2B5EF4-FFF2-40B4-BE49-F238E27FC236}">
                <a16:creationId xmlns:a16="http://schemas.microsoft.com/office/drawing/2014/main" id="{35D92C9D-9998-4E21-B917-72DD3512C4F3}"/>
              </a:ext>
            </a:extLst>
          </p:cNvPr>
          <p:cNvGraphicFramePr>
            <a:graphicFrameLocks/>
          </p:cNvGraphicFramePr>
          <p:nvPr>
            <p:extLst>
              <p:ext uri="{D42A27DB-BD31-4B8C-83A1-F6EECF244321}">
                <p14:modId xmlns:p14="http://schemas.microsoft.com/office/powerpoint/2010/main" val="2752441992"/>
              </p:ext>
            </p:extLst>
          </p:nvPr>
        </p:nvGraphicFramePr>
        <p:xfrm>
          <a:off x="511203" y="1092665"/>
          <a:ext cx="8188179" cy="50145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3091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200" dirty="0"/>
              <a:t>Trade and Tariffs Cohesion Monitor – June 2019</a:t>
            </a:r>
          </a:p>
        </p:txBody>
      </p:sp>
      <p:pic>
        <p:nvPicPr>
          <p:cNvPr id="2" name="Picture 1">
            <a:extLst>
              <a:ext uri="{FF2B5EF4-FFF2-40B4-BE49-F238E27FC236}">
                <a16:creationId xmlns:a16="http://schemas.microsoft.com/office/drawing/2014/main" id="{50C02879-521B-44A0-BE1D-A183BFA1E7A5}"/>
              </a:ext>
            </a:extLst>
          </p:cNvPr>
          <p:cNvPicPr>
            <a:picLocks noChangeAspect="1"/>
          </p:cNvPicPr>
          <p:nvPr/>
        </p:nvPicPr>
        <p:blipFill>
          <a:blip r:embed="rId2"/>
          <a:stretch>
            <a:fillRect/>
          </a:stretch>
        </p:blipFill>
        <p:spPr>
          <a:xfrm>
            <a:off x="371475" y="952500"/>
            <a:ext cx="8218426" cy="4953000"/>
          </a:xfrm>
          <a:prstGeom prst="rect">
            <a:avLst/>
          </a:prstGeom>
        </p:spPr>
      </p:pic>
    </p:spTree>
    <p:extLst>
      <p:ext uri="{BB962C8B-B14F-4D97-AF65-F5344CB8AC3E}">
        <p14:creationId xmlns:p14="http://schemas.microsoft.com/office/powerpoint/2010/main" val="3671714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200" dirty="0"/>
              <a:t>Trade and Tariffs Fiat News Monitor – June 2019</a:t>
            </a:r>
          </a:p>
        </p:txBody>
      </p:sp>
      <p:pic>
        <p:nvPicPr>
          <p:cNvPr id="2" name="Picture 1">
            <a:extLst>
              <a:ext uri="{FF2B5EF4-FFF2-40B4-BE49-F238E27FC236}">
                <a16:creationId xmlns:a16="http://schemas.microsoft.com/office/drawing/2014/main" id="{83A80478-027C-452F-BBBC-01AA6FBFA800}"/>
              </a:ext>
            </a:extLst>
          </p:cNvPr>
          <p:cNvPicPr>
            <a:picLocks noChangeAspect="1"/>
          </p:cNvPicPr>
          <p:nvPr/>
        </p:nvPicPr>
        <p:blipFill>
          <a:blip r:embed="rId2"/>
          <a:stretch>
            <a:fillRect/>
          </a:stretch>
        </p:blipFill>
        <p:spPr>
          <a:xfrm>
            <a:off x="238125" y="949766"/>
            <a:ext cx="8218707" cy="4872967"/>
          </a:xfrm>
          <a:prstGeom prst="rect">
            <a:avLst/>
          </a:prstGeom>
        </p:spPr>
      </p:pic>
    </p:spTree>
    <p:extLst>
      <p:ext uri="{BB962C8B-B14F-4D97-AF65-F5344CB8AC3E}">
        <p14:creationId xmlns:p14="http://schemas.microsoft.com/office/powerpoint/2010/main" val="1737693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200" dirty="0"/>
              <a:t>Trade and Tariffs Sentiment Monitor – June 2019</a:t>
            </a:r>
          </a:p>
        </p:txBody>
      </p:sp>
      <p:pic>
        <p:nvPicPr>
          <p:cNvPr id="2" name="Picture 1">
            <a:extLst>
              <a:ext uri="{FF2B5EF4-FFF2-40B4-BE49-F238E27FC236}">
                <a16:creationId xmlns:a16="http://schemas.microsoft.com/office/drawing/2014/main" id="{ACB764D9-29A4-42E5-B348-D73DE79C678F}"/>
              </a:ext>
            </a:extLst>
          </p:cNvPr>
          <p:cNvPicPr>
            <a:picLocks noChangeAspect="1"/>
          </p:cNvPicPr>
          <p:nvPr/>
        </p:nvPicPr>
        <p:blipFill>
          <a:blip r:embed="rId2"/>
          <a:stretch>
            <a:fillRect/>
          </a:stretch>
        </p:blipFill>
        <p:spPr>
          <a:xfrm>
            <a:off x="238125" y="857250"/>
            <a:ext cx="8560369" cy="5110953"/>
          </a:xfrm>
          <a:prstGeom prst="rect">
            <a:avLst/>
          </a:prstGeom>
        </p:spPr>
      </p:pic>
    </p:spTree>
    <p:extLst>
      <p:ext uri="{BB962C8B-B14F-4D97-AF65-F5344CB8AC3E}">
        <p14:creationId xmlns:p14="http://schemas.microsoft.com/office/powerpoint/2010/main" val="22374327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400" dirty="0"/>
              <a:t>US Fiscal Policy Commentary</a:t>
            </a:r>
          </a:p>
        </p:txBody>
      </p:sp>
      <p:sp>
        <p:nvSpPr>
          <p:cNvPr id="2" name="TextBox 1">
            <a:extLst>
              <a:ext uri="{FF2B5EF4-FFF2-40B4-BE49-F238E27FC236}">
                <a16:creationId xmlns:a16="http://schemas.microsoft.com/office/drawing/2014/main" id="{742E4822-3049-44B4-99AD-A6E26D968E4F}"/>
              </a:ext>
            </a:extLst>
          </p:cNvPr>
          <p:cNvSpPr txBox="1"/>
          <p:nvPr/>
        </p:nvSpPr>
        <p:spPr>
          <a:xfrm>
            <a:off x="798990" y="1544715"/>
            <a:ext cx="184731" cy="369332"/>
          </a:xfrm>
          <a:prstGeom prst="rect">
            <a:avLst/>
          </a:prstGeom>
          <a:noFill/>
        </p:spPr>
        <p:txBody>
          <a:bodyPr wrap="none" rtlCol="0">
            <a:spAutoFit/>
          </a:bodyPr>
          <a:lstStyle/>
          <a:p>
            <a:endParaRPr lang="en-US" dirty="0"/>
          </a:p>
        </p:txBody>
      </p:sp>
      <p:sp>
        <p:nvSpPr>
          <p:cNvPr id="3" name="Rectangle 2">
            <a:extLst>
              <a:ext uri="{FF2B5EF4-FFF2-40B4-BE49-F238E27FC236}">
                <a16:creationId xmlns:a16="http://schemas.microsoft.com/office/drawing/2014/main" id="{DA266587-80C8-4CC5-8BED-1E05957A67D3}"/>
              </a:ext>
            </a:extLst>
          </p:cNvPr>
          <p:cNvSpPr/>
          <p:nvPr/>
        </p:nvSpPr>
        <p:spPr>
          <a:xfrm>
            <a:off x="450850" y="949766"/>
            <a:ext cx="8488964" cy="4801314"/>
          </a:xfrm>
          <a:prstGeom prst="rect">
            <a:avLst/>
          </a:prstGeom>
        </p:spPr>
        <p:txBody>
          <a:bodyPr wrap="square">
            <a:spAutoFit/>
          </a:bodyPr>
          <a:lstStyle/>
          <a:p>
            <a:pPr>
              <a:buFont typeface="Arial" panose="020B0604020202020204" pitchFamily="34" charset="0"/>
              <a:buChar char="•"/>
            </a:pPr>
            <a:r>
              <a:rPr lang="en-US" dirty="0">
                <a:solidFill>
                  <a:srgbClr val="000000"/>
                </a:solidFill>
                <a:latin typeface="Futura Medium"/>
              </a:rPr>
              <a:t> As in prior months, there is very little attention being paid to fiscal policy / budgetary topics, and practically no linguistic connection between them and financial markets narratives. </a:t>
            </a:r>
          </a:p>
          <a:p>
            <a:pPr>
              <a:buFont typeface="Arial" panose="020B0604020202020204" pitchFamily="34" charset="0"/>
              <a:buChar char="•"/>
            </a:pPr>
            <a:endParaRPr lang="en-US" dirty="0">
              <a:solidFill>
                <a:srgbClr val="000000"/>
              </a:solidFill>
              <a:latin typeface="Futura Medium"/>
            </a:endParaRPr>
          </a:p>
          <a:p>
            <a:pPr>
              <a:buFont typeface="Arial" panose="020B0604020202020204" pitchFamily="34" charset="0"/>
              <a:buChar char="•"/>
            </a:pPr>
            <a:r>
              <a:rPr lang="en-US" dirty="0">
                <a:solidFill>
                  <a:srgbClr val="000000"/>
                </a:solidFill>
                <a:latin typeface="Futura Medium"/>
              </a:rPr>
              <a:t> Cohesion and Fiat News, too, remain at floor levels. </a:t>
            </a:r>
          </a:p>
          <a:p>
            <a:pPr>
              <a:buFont typeface="Arial" panose="020B0604020202020204" pitchFamily="34" charset="0"/>
              <a:buChar char="•"/>
            </a:pPr>
            <a:endParaRPr lang="en-US" dirty="0">
              <a:solidFill>
                <a:srgbClr val="000000"/>
              </a:solidFill>
              <a:latin typeface="Futura Medium"/>
            </a:endParaRPr>
          </a:p>
          <a:p>
            <a:pPr>
              <a:buFont typeface="Arial" panose="020B0604020202020204" pitchFamily="34" charset="0"/>
              <a:buChar char="•"/>
            </a:pPr>
            <a:r>
              <a:rPr lang="en-US" dirty="0">
                <a:solidFill>
                  <a:srgbClr val="000000"/>
                </a:solidFill>
                <a:latin typeface="Futura Medium"/>
              </a:rPr>
              <a:t> We counsel some awareness of the scale of policy proposals, especially those being promoted by leading Democratic candidates. The market is paying zero attention with zero cohesion, which we observe as a </a:t>
            </a:r>
            <a:r>
              <a:rPr lang="en-US" b="1" dirty="0">
                <a:solidFill>
                  <a:srgbClr val="000000"/>
                </a:solidFill>
                <a:latin typeface="Futura Medium"/>
              </a:rPr>
              <a:t>complacent </a:t>
            </a:r>
            <a:r>
              <a:rPr lang="en-US" dirty="0">
                <a:solidFill>
                  <a:srgbClr val="000000"/>
                </a:solidFill>
                <a:latin typeface="Futura Medium"/>
              </a:rPr>
              <a:t>structure. </a:t>
            </a:r>
          </a:p>
          <a:p>
            <a:pPr>
              <a:buFont typeface="Arial" panose="020B0604020202020204" pitchFamily="34" charset="0"/>
              <a:buChar char="•"/>
            </a:pPr>
            <a:endParaRPr lang="en-US" dirty="0">
              <a:solidFill>
                <a:srgbClr val="000000"/>
              </a:solidFill>
              <a:latin typeface="Futura Medium"/>
            </a:endParaRPr>
          </a:p>
          <a:p>
            <a:pPr>
              <a:buFont typeface="Arial" panose="020B0604020202020204" pitchFamily="34" charset="0"/>
              <a:buChar char="•"/>
            </a:pPr>
            <a:r>
              <a:rPr lang="en-US" dirty="0">
                <a:solidFill>
                  <a:srgbClr val="000000"/>
                </a:solidFill>
                <a:latin typeface="Futura Medium"/>
              </a:rPr>
              <a:t> A sufficiently credible candidate with a GND/MMT-style approach could be a significant surprise to a market that could not care less about debt ceiling negotiations, government shutdowns, debt levels or budget deficits. </a:t>
            </a:r>
          </a:p>
          <a:p>
            <a:pPr>
              <a:buFont typeface="Arial" panose="020B0604020202020204" pitchFamily="34" charset="0"/>
              <a:buChar char="•"/>
            </a:pPr>
            <a:endParaRPr lang="en-US" b="0" i="0" dirty="0">
              <a:solidFill>
                <a:srgbClr val="000000"/>
              </a:solidFill>
              <a:effectLst/>
              <a:latin typeface="Futura Medium"/>
            </a:endParaRPr>
          </a:p>
          <a:p>
            <a:pPr>
              <a:buFont typeface="Arial" panose="020B0604020202020204" pitchFamily="34" charset="0"/>
              <a:buChar char="•"/>
            </a:pPr>
            <a:endParaRPr lang="en-US" b="0" i="0" dirty="0">
              <a:solidFill>
                <a:srgbClr val="000000"/>
              </a:solidFill>
              <a:effectLst/>
              <a:latin typeface="Futura Medium"/>
            </a:endParaRPr>
          </a:p>
        </p:txBody>
      </p:sp>
    </p:spTree>
    <p:extLst>
      <p:ext uri="{BB962C8B-B14F-4D97-AF65-F5344CB8AC3E}">
        <p14:creationId xmlns:p14="http://schemas.microsoft.com/office/powerpoint/2010/main" val="27729586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Fiscal Policy </a:t>
            </a:r>
            <a:r>
              <a:rPr dirty="0"/>
              <a:t>Network Map</a:t>
            </a:r>
            <a:r>
              <a:rPr lang="en-US" dirty="0"/>
              <a:t> – June 2019</a:t>
            </a:r>
            <a:endParaRPr dirty="0"/>
          </a:p>
        </p:txBody>
      </p:sp>
      <p:pic>
        <p:nvPicPr>
          <p:cNvPr id="3" name="Picture 2">
            <a:extLst>
              <a:ext uri="{FF2B5EF4-FFF2-40B4-BE49-F238E27FC236}">
                <a16:creationId xmlns:a16="http://schemas.microsoft.com/office/drawing/2014/main" id="{E532EFE2-7558-4151-9F30-55BA17D478C7}"/>
              </a:ext>
            </a:extLst>
          </p:cNvPr>
          <p:cNvPicPr>
            <a:picLocks noChangeAspect="1"/>
          </p:cNvPicPr>
          <p:nvPr/>
        </p:nvPicPr>
        <p:blipFill>
          <a:blip r:embed="rId2"/>
          <a:stretch>
            <a:fillRect/>
          </a:stretch>
        </p:blipFill>
        <p:spPr>
          <a:xfrm>
            <a:off x="135084" y="958644"/>
            <a:ext cx="7787982" cy="518133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50" y="365125"/>
            <a:ext cx="7886700" cy="593519"/>
          </a:xfrm>
        </p:spPr>
        <p:txBody>
          <a:bodyPr>
            <a:normAutofit/>
          </a:bodyPr>
          <a:lstStyle/>
          <a:p>
            <a:r>
              <a:rPr lang="en-US" dirty="0"/>
              <a:t>US Fiscal Policy Attention – June 2019</a:t>
            </a:r>
          </a:p>
        </p:txBody>
      </p:sp>
      <p:sp>
        <p:nvSpPr>
          <p:cNvPr id="27" name="TextBox 26">
            <a:extLst>
              <a:ext uri="{FF2B5EF4-FFF2-40B4-BE49-F238E27FC236}">
                <a16:creationId xmlns:a16="http://schemas.microsoft.com/office/drawing/2014/main" id="{86C7DF67-CD6B-436D-B468-86F610521CB8}"/>
              </a:ext>
            </a:extLst>
          </p:cNvPr>
          <p:cNvSpPr txBox="1"/>
          <p:nvPr/>
        </p:nvSpPr>
        <p:spPr>
          <a:xfrm>
            <a:off x="450850" y="929624"/>
            <a:ext cx="8080592" cy="400110"/>
          </a:xfrm>
          <a:prstGeom prst="rect">
            <a:avLst/>
          </a:prstGeom>
          <a:noFill/>
        </p:spPr>
        <p:txBody>
          <a:bodyPr wrap="square" rtlCol="0">
            <a:spAutoFit/>
          </a:bodyPr>
          <a:lstStyle/>
          <a:p>
            <a:r>
              <a:rPr lang="en-US" sz="1000" i="1" dirty="0">
                <a:latin typeface="Futura Medium"/>
              </a:rPr>
              <a:t>Full network reflects all articles referencing stocks/equities. Bold-faced nodes represent articles discussing fiscal deficits, the US federal budget and national debt matters. </a:t>
            </a:r>
          </a:p>
        </p:txBody>
      </p:sp>
      <p:pic>
        <p:nvPicPr>
          <p:cNvPr id="4" name="Picture 3" descr="image.png">
            <a:extLst>
              <a:ext uri="{FF2B5EF4-FFF2-40B4-BE49-F238E27FC236}">
                <a16:creationId xmlns:a16="http://schemas.microsoft.com/office/drawing/2014/main" id="{DCB75D35-D106-429D-B460-E594C7B7FD75}"/>
              </a:ext>
            </a:extLst>
          </p:cNvPr>
          <p:cNvPicPr>
            <a:picLocks noChangeAspect="1"/>
          </p:cNvPicPr>
          <p:nvPr/>
        </p:nvPicPr>
        <p:blipFill>
          <a:blip r:embed="rId2"/>
          <a:stretch>
            <a:fillRect/>
          </a:stretch>
        </p:blipFill>
        <p:spPr>
          <a:xfrm>
            <a:off x="583500" y="1414086"/>
            <a:ext cx="7410785" cy="4733022"/>
          </a:xfrm>
          <a:prstGeom prst="rect">
            <a:avLst/>
          </a:prstGeom>
        </p:spPr>
      </p:pic>
    </p:spTree>
    <p:extLst>
      <p:ext uri="{BB962C8B-B14F-4D97-AF65-F5344CB8AC3E}">
        <p14:creationId xmlns:p14="http://schemas.microsoft.com/office/powerpoint/2010/main" val="22438373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400" dirty="0"/>
              <a:t>US Fiscal Policy Cohesion Monitor – June 2019</a:t>
            </a:r>
          </a:p>
        </p:txBody>
      </p:sp>
      <p:pic>
        <p:nvPicPr>
          <p:cNvPr id="2" name="Picture 1">
            <a:extLst>
              <a:ext uri="{FF2B5EF4-FFF2-40B4-BE49-F238E27FC236}">
                <a16:creationId xmlns:a16="http://schemas.microsoft.com/office/drawing/2014/main" id="{A508022F-C852-419E-AAA7-0DD8C1BCE8FA}"/>
              </a:ext>
            </a:extLst>
          </p:cNvPr>
          <p:cNvPicPr>
            <a:picLocks noChangeAspect="1"/>
          </p:cNvPicPr>
          <p:nvPr/>
        </p:nvPicPr>
        <p:blipFill>
          <a:blip r:embed="rId2"/>
          <a:stretch>
            <a:fillRect/>
          </a:stretch>
        </p:blipFill>
        <p:spPr>
          <a:xfrm>
            <a:off x="327171" y="949766"/>
            <a:ext cx="8365979" cy="5038707"/>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B05F3A6-CBF7-4F5D-AF21-56AC713F0F50}"/>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400" dirty="0"/>
              <a:t>US Fiscal Policy Fiat News Monitor – June 2019</a:t>
            </a:r>
          </a:p>
        </p:txBody>
      </p:sp>
      <p:pic>
        <p:nvPicPr>
          <p:cNvPr id="2" name="Picture 1">
            <a:extLst>
              <a:ext uri="{FF2B5EF4-FFF2-40B4-BE49-F238E27FC236}">
                <a16:creationId xmlns:a16="http://schemas.microsoft.com/office/drawing/2014/main" id="{EAF90100-D0DB-4132-B6DE-0A3EAD200CBF}"/>
              </a:ext>
            </a:extLst>
          </p:cNvPr>
          <p:cNvPicPr>
            <a:picLocks noChangeAspect="1"/>
          </p:cNvPicPr>
          <p:nvPr/>
        </p:nvPicPr>
        <p:blipFill>
          <a:blip r:embed="rId2"/>
          <a:stretch>
            <a:fillRect/>
          </a:stretch>
        </p:blipFill>
        <p:spPr>
          <a:xfrm>
            <a:off x="234892" y="949766"/>
            <a:ext cx="8565159" cy="5010681"/>
          </a:xfrm>
          <a:prstGeom prst="rect">
            <a:avLst/>
          </a:prstGeom>
        </p:spPr>
      </p:pic>
    </p:spTree>
    <p:extLst>
      <p:ext uri="{BB962C8B-B14F-4D97-AF65-F5344CB8AC3E}">
        <p14:creationId xmlns:p14="http://schemas.microsoft.com/office/powerpoint/2010/main" val="1877694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8735BC6-E181-4D05-9E7E-A45F6359F691}"/>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400" dirty="0"/>
              <a:t>US Fiscal Policy Sentiment Monitor – June 2019</a:t>
            </a:r>
          </a:p>
        </p:txBody>
      </p:sp>
      <p:pic>
        <p:nvPicPr>
          <p:cNvPr id="2" name="Picture 1">
            <a:extLst>
              <a:ext uri="{FF2B5EF4-FFF2-40B4-BE49-F238E27FC236}">
                <a16:creationId xmlns:a16="http://schemas.microsoft.com/office/drawing/2014/main" id="{0F5E466B-DC94-4D86-B306-840FE84CFAB7}"/>
              </a:ext>
            </a:extLst>
          </p:cNvPr>
          <p:cNvPicPr>
            <a:picLocks noChangeAspect="1"/>
          </p:cNvPicPr>
          <p:nvPr/>
        </p:nvPicPr>
        <p:blipFill>
          <a:blip r:embed="rId2"/>
          <a:stretch>
            <a:fillRect/>
          </a:stretch>
        </p:blipFill>
        <p:spPr>
          <a:xfrm>
            <a:off x="385893" y="960154"/>
            <a:ext cx="8229601" cy="4937691"/>
          </a:xfrm>
          <a:prstGeom prst="rect">
            <a:avLst/>
          </a:prstGeom>
        </p:spPr>
      </p:pic>
    </p:spTree>
    <p:extLst>
      <p:ext uri="{BB962C8B-B14F-4D97-AF65-F5344CB8AC3E}">
        <p14:creationId xmlns:p14="http://schemas.microsoft.com/office/powerpoint/2010/main" val="1252260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400" dirty="0"/>
              <a:t>Inflation Commentary</a:t>
            </a:r>
          </a:p>
        </p:txBody>
      </p:sp>
      <p:sp>
        <p:nvSpPr>
          <p:cNvPr id="2" name="TextBox 1">
            <a:extLst>
              <a:ext uri="{FF2B5EF4-FFF2-40B4-BE49-F238E27FC236}">
                <a16:creationId xmlns:a16="http://schemas.microsoft.com/office/drawing/2014/main" id="{742E4822-3049-44B4-99AD-A6E26D968E4F}"/>
              </a:ext>
            </a:extLst>
          </p:cNvPr>
          <p:cNvSpPr txBox="1"/>
          <p:nvPr/>
        </p:nvSpPr>
        <p:spPr>
          <a:xfrm>
            <a:off x="798990" y="1544715"/>
            <a:ext cx="184731" cy="369332"/>
          </a:xfrm>
          <a:prstGeom prst="rect">
            <a:avLst/>
          </a:prstGeom>
          <a:noFill/>
        </p:spPr>
        <p:txBody>
          <a:bodyPr wrap="none" rtlCol="0">
            <a:spAutoFit/>
          </a:bodyPr>
          <a:lstStyle/>
          <a:p>
            <a:endParaRPr lang="en-US" dirty="0"/>
          </a:p>
        </p:txBody>
      </p:sp>
      <p:sp>
        <p:nvSpPr>
          <p:cNvPr id="3" name="Rectangle 2">
            <a:extLst>
              <a:ext uri="{FF2B5EF4-FFF2-40B4-BE49-F238E27FC236}">
                <a16:creationId xmlns:a16="http://schemas.microsoft.com/office/drawing/2014/main" id="{DA266587-80C8-4CC5-8BED-1E05957A67D3}"/>
              </a:ext>
            </a:extLst>
          </p:cNvPr>
          <p:cNvSpPr/>
          <p:nvPr/>
        </p:nvSpPr>
        <p:spPr>
          <a:xfrm>
            <a:off x="450850" y="1030095"/>
            <a:ext cx="8488964" cy="5324535"/>
          </a:xfrm>
          <a:prstGeom prst="rect">
            <a:avLst/>
          </a:prstGeom>
        </p:spPr>
        <p:txBody>
          <a:bodyPr wrap="square">
            <a:spAutoFit/>
          </a:bodyPr>
          <a:lstStyle/>
          <a:p>
            <a:pPr>
              <a:buFont typeface="Arial" panose="020B0604020202020204" pitchFamily="34" charset="0"/>
              <a:buChar char="•"/>
            </a:pPr>
            <a:r>
              <a:rPr lang="en-US" sz="1700" dirty="0">
                <a:solidFill>
                  <a:srgbClr val="000000"/>
                </a:solidFill>
                <a:latin typeface="Futura Medium"/>
              </a:rPr>
              <a:t> We are seeing what we think is a divergence in </a:t>
            </a:r>
            <a:r>
              <a:rPr lang="en-US" sz="1700" i="1" dirty="0">
                <a:solidFill>
                  <a:srgbClr val="000000"/>
                </a:solidFill>
                <a:latin typeface="Futura Medium"/>
              </a:rPr>
              <a:t>economic</a:t>
            </a:r>
            <a:r>
              <a:rPr lang="en-US" sz="1700" dirty="0">
                <a:solidFill>
                  <a:srgbClr val="000000"/>
                </a:solidFill>
                <a:latin typeface="Futura Medium"/>
              </a:rPr>
              <a:t> and </a:t>
            </a:r>
            <a:r>
              <a:rPr lang="en-US" sz="1700" i="1" dirty="0">
                <a:solidFill>
                  <a:srgbClr val="000000"/>
                </a:solidFill>
                <a:latin typeface="Futura Medium"/>
              </a:rPr>
              <a:t>political </a:t>
            </a:r>
            <a:r>
              <a:rPr lang="en-US" sz="1700" dirty="0">
                <a:solidFill>
                  <a:srgbClr val="000000"/>
                </a:solidFill>
                <a:latin typeface="Futura Medium"/>
              </a:rPr>
              <a:t>narratives of inflation. </a:t>
            </a:r>
          </a:p>
          <a:p>
            <a:pPr>
              <a:buFont typeface="Arial" panose="020B0604020202020204" pitchFamily="34" charset="0"/>
              <a:buChar char="•"/>
            </a:pPr>
            <a:endParaRPr lang="en-US" sz="1700" dirty="0">
              <a:solidFill>
                <a:srgbClr val="000000"/>
              </a:solidFill>
              <a:latin typeface="Futura Medium"/>
            </a:endParaRPr>
          </a:p>
          <a:p>
            <a:pPr lvl="1">
              <a:buFont typeface="Arial" panose="020B0604020202020204" pitchFamily="34" charset="0"/>
              <a:buChar char="•"/>
            </a:pPr>
            <a:r>
              <a:rPr lang="en-US" sz="1700" dirty="0">
                <a:solidFill>
                  <a:srgbClr val="000000"/>
                </a:solidFill>
                <a:latin typeface="Futura Medium"/>
              </a:rPr>
              <a:t> We observe the election and campaigning for the 2020 election rapidly expanding the use powerful inflation language to discuss health care and education costs.</a:t>
            </a:r>
          </a:p>
          <a:p>
            <a:pPr lvl="1">
              <a:buFont typeface="Arial" panose="020B0604020202020204" pitchFamily="34" charset="0"/>
              <a:buChar char="•"/>
            </a:pPr>
            <a:endParaRPr lang="en-US" sz="1700" dirty="0">
              <a:solidFill>
                <a:srgbClr val="000000"/>
              </a:solidFill>
              <a:latin typeface="Futura Medium"/>
            </a:endParaRPr>
          </a:p>
          <a:p>
            <a:pPr lvl="1">
              <a:buFont typeface="Arial" panose="020B0604020202020204" pitchFamily="34" charset="0"/>
              <a:buChar char="•"/>
            </a:pPr>
            <a:r>
              <a:rPr lang="en-US" sz="1700" dirty="0">
                <a:solidFill>
                  <a:srgbClr val="000000"/>
                </a:solidFill>
                <a:latin typeface="Futura Medium"/>
              </a:rPr>
              <a:t> Meanwhile, we observe almost no coherent discussion about </a:t>
            </a:r>
            <a:r>
              <a:rPr lang="en-US" sz="1700" i="1" dirty="0">
                <a:solidFill>
                  <a:srgbClr val="000000"/>
                </a:solidFill>
                <a:latin typeface="Futura Medium"/>
              </a:rPr>
              <a:t>economic </a:t>
            </a:r>
            <a:r>
              <a:rPr lang="en-US" sz="1700" dirty="0">
                <a:solidFill>
                  <a:srgbClr val="000000"/>
                </a:solidFill>
                <a:latin typeface="Futura Medium"/>
              </a:rPr>
              <a:t>measures of inflation, or if anything, an emerging narrative being promoted that rates must be cut in order to spark such inflation.</a:t>
            </a:r>
          </a:p>
          <a:p>
            <a:pPr>
              <a:buFont typeface="Arial" panose="020B0604020202020204" pitchFamily="34" charset="0"/>
              <a:buChar char="•"/>
            </a:pPr>
            <a:endParaRPr lang="en-US" sz="1700" dirty="0">
              <a:solidFill>
                <a:srgbClr val="000000"/>
              </a:solidFill>
              <a:latin typeface="Futura Medium"/>
            </a:endParaRPr>
          </a:p>
          <a:p>
            <a:pPr>
              <a:buFont typeface="Arial" panose="020B0604020202020204" pitchFamily="34" charset="0"/>
              <a:buChar char="•"/>
            </a:pPr>
            <a:r>
              <a:rPr lang="en-US" sz="1700" dirty="0">
                <a:solidFill>
                  <a:srgbClr val="000000"/>
                </a:solidFill>
                <a:latin typeface="Futura Medium"/>
              </a:rPr>
              <a:t> There is, however, almost no cohesion across central banks on inflation language, and even very little among domestic missionaries. There is no meaningful short-run inflation narrative. </a:t>
            </a:r>
          </a:p>
          <a:p>
            <a:pPr>
              <a:buFont typeface="Arial" panose="020B0604020202020204" pitchFamily="34" charset="0"/>
              <a:buChar char="•"/>
            </a:pPr>
            <a:endParaRPr lang="en-US" sz="1700" dirty="0">
              <a:solidFill>
                <a:srgbClr val="000000"/>
              </a:solidFill>
              <a:latin typeface="Futura Medium"/>
            </a:endParaRPr>
          </a:p>
          <a:p>
            <a:pPr>
              <a:buFont typeface="Arial" panose="020B0604020202020204" pitchFamily="34" charset="0"/>
              <a:buChar char="•"/>
            </a:pPr>
            <a:r>
              <a:rPr lang="en-US" sz="1700" dirty="0">
                <a:solidFill>
                  <a:srgbClr val="000000"/>
                </a:solidFill>
                <a:latin typeface="Futura Medium"/>
              </a:rPr>
              <a:t> Because of the rise in political affect around specific issues, attention </a:t>
            </a:r>
            <a:r>
              <a:rPr lang="en-US" sz="1700" i="1" dirty="0">
                <a:solidFill>
                  <a:srgbClr val="000000"/>
                </a:solidFill>
                <a:latin typeface="Futura Medium"/>
              </a:rPr>
              <a:t>is</a:t>
            </a:r>
            <a:r>
              <a:rPr lang="en-US" sz="1700" dirty="0">
                <a:solidFill>
                  <a:srgbClr val="000000"/>
                </a:solidFill>
                <a:latin typeface="Futura Medium"/>
              </a:rPr>
              <a:t> rising. We would be mindful of portions of the market which may begin to behave </a:t>
            </a:r>
            <a:r>
              <a:rPr lang="en-US" sz="1700" i="1" dirty="0">
                <a:solidFill>
                  <a:srgbClr val="000000"/>
                </a:solidFill>
                <a:latin typeface="Futura Medium"/>
              </a:rPr>
              <a:t>as if</a:t>
            </a:r>
            <a:r>
              <a:rPr lang="en-US" sz="1700" dirty="0">
                <a:solidFill>
                  <a:srgbClr val="000000"/>
                </a:solidFill>
                <a:latin typeface="Futura Medium"/>
              </a:rPr>
              <a:t> there is an active inflation narrative on this basis. </a:t>
            </a:r>
          </a:p>
          <a:p>
            <a:pPr>
              <a:buFont typeface="Arial" panose="020B0604020202020204" pitchFamily="34" charset="0"/>
              <a:buChar char="•"/>
            </a:pPr>
            <a:endParaRPr lang="en-US" sz="1700" dirty="0">
              <a:solidFill>
                <a:srgbClr val="000000"/>
              </a:solidFill>
              <a:latin typeface="Futura Medium"/>
            </a:endParaRPr>
          </a:p>
          <a:p>
            <a:endParaRPr lang="en-US" sz="1700" dirty="0">
              <a:solidFill>
                <a:srgbClr val="000000"/>
              </a:solidFill>
              <a:latin typeface="Futura Medium"/>
            </a:endParaRPr>
          </a:p>
        </p:txBody>
      </p:sp>
    </p:spTree>
    <p:extLst>
      <p:ext uri="{BB962C8B-B14F-4D97-AF65-F5344CB8AC3E}">
        <p14:creationId xmlns:p14="http://schemas.microsoft.com/office/powerpoint/2010/main" val="9852874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Text Analytics Background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How to Read a Network</a:t>
            </a:r>
          </a:p>
        </p:txBody>
      </p:sp>
      <p:sp>
        <p:nvSpPr>
          <p:cNvPr id="3" name="Content Placeholder 2"/>
          <p:cNvSpPr>
            <a:spLocks noGrp="1"/>
          </p:cNvSpPr>
          <p:nvPr>
            <p:ph idx="1"/>
          </p:nvPr>
        </p:nvSpPr>
        <p:spPr/>
        <p:txBody>
          <a:bodyPr/>
          <a:lstStyle/>
          <a:p>
            <a:r>
              <a:t>Quid creates a visual map to represent the landscape. Example network: sized by degree, colored by cluster.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200" dirty="0"/>
              <a:t>ET Professional Terminology</a:t>
            </a:r>
          </a:p>
        </p:txBody>
      </p:sp>
      <p:sp>
        <p:nvSpPr>
          <p:cNvPr id="4" name="Rectangle 3">
            <a:extLst>
              <a:ext uri="{FF2B5EF4-FFF2-40B4-BE49-F238E27FC236}">
                <a16:creationId xmlns:a16="http://schemas.microsoft.com/office/drawing/2014/main" id="{ADED1558-4F44-4B4D-AD80-A0791B530E72}"/>
              </a:ext>
            </a:extLst>
          </p:cNvPr>
          <p:cNvSpPr/>
          <p:nvPr/>
        </p:nvSpPr>
        <p:spPr>
          <a:xfrm>
            <a:off x="450850" y="1056729"/>
            <a:ext cx="8488964" cy="4893647"/>
          </a:xfrm>
          <a:prstGeom prst="rect">
            <a:avLst/>
          </a:prstGeom>
        </p:spPr>
        <p:txBody>
          <a:bodyPr wrap="square">
            <a:spAutoFit/>
          </a:bodyPr>
          <a:lstStyle/>
          <a:p>
            <a:r>
              <a:rPr lang="en-US" sz="1300" b="1" dirty="0">
                <a:solidFill>
                  <a:srgbClr val="000000"/>
                </a:solidFill>
                <a:latin typeface="Futura Medium"/>
              </a:rPr>
              <a:t>Cohesion </a:t>
            </a:r>
            <a:r>
              <a:rPr lang="en-US" sz="1300" dirty="0">
                <a:solidFill>
                  <a:srgbClr val="000000"/>
                </a:solidFill>
                <a:latin typeface="Futura Medium"/>
              </a:rPr>
              <a:t>is an Epsilon Theory-only measure which uses a </a:t>
            </a:r>
            <a:r>
              <a:rPr lang="en-US" sz="1300" dirty="0" err="1">
                <a:solidFill>
                  <a:srgbClr val="000000"/>
                </a:solidFill>
                <a:latin typeface="Futura Medium"/>
              </a:rPr>
              <a:t>Djikstra</a:t>
            </a:r>
            <a:r>
              <a:rPr lang="en-US" sz="1300" dirty="0">
                <a:solidFill>
                  <a:srgbClr val="000000"/>
                </a:solidFill>
                <a:latin typeface="Futura Medium"/>
              </a:rPr>
              <a:t> Algorithm to find the shortest distance between each node (article) pair, and measures the normalized harmonic centrality of the entire network of those pairs. Think of it as a measure of the similarity between all articles on a topic. It is measured between 0-1, and should </a:t>
            </a:r>
            <a:r>
              <a:rPr lang="en-US" sz="1300" i="1" dirty="0">
                <a:solidFill>
                  <a:srgbClr val="000000"/>
                </a:solidFill>
                <a:latin typeface="Futura Medium"/>
              </a:rPr>
              <a:t>not</a:t>
            </a:r>
            <a:r>
              <a:rPr lang="en-US" sz="1300" dirty="0">
                <a:solidFill>
                  <a:srgbClr val="000000"/>
                </a:solidFill>
                <a:latin typeface="Futura Medium"/>
              </a:rPr>
              <a:t> be compared between topics, which may be naturally more or less similar because of the nature of the topic as defined. </a:t>
            </a:r>
          </a:p>
          <a:p>
            <a:endParaRPr lang="en-US" sz="1300" b="1" i="0" dirty="0">
              <a:solidFill>
                <a:srgbClr val="000000"/>
              </a:solidFill>
              <a:effectLst/>
              <a:latin typeface="Futura Medium"/>
            </a:endParaRPr>
          </a:p>
          <a:p>
            <a:r>
              <a:rPr lang="en-US" sz="1300" b="1" dirty="0">
                <a:solidFill>
                  <a:srgbClr val="000000"/>
                </a:solidFill>
                <a:latin typeface="Futura Medium"/>
              </a:rPr>
              <a:t>Attention </a:t>
            </a:r>
            <a:r>
              <a:rPr lang="en-US" sz="1300" dirty="0">
                <a:solidFill>
                  <a:srgbClr val="000000"/>
                </a:solidFill>
                <a:latin typeface="Futura Medium"/>
              </a:rPr>
              <a:t>is an Epsilon Theory measure which calculates each node’s centrality from the </a:t>
            </a:r>
            <a:r>
              <a:rPr lang="en-US" sz="1300" i="1" dirty="0">
                <a:solidFill>
                  <a:srgbClr val="000000"/>
                </a:solidFill>
                <a:latin typeface="Futura Medium"/>
              </a:rPr>
              <a:t>Cohesion </a:t>
            </a:r>
            <a:r>
              <a:rPr lang="en-US" sz="1300" dirty="0">
                <a:solidFill>
                  <a:srgbClr val="000000"/>
                </a:solidFill>
                <a:latin typeface="Futura Medium"/>
              </a:rPr>
              <a:t>of the broad universe. It then maps those nodes to individual topics (e.g. Inflation or Trade), and calculates whether the number of articles of high influence on the broader financial market network is higher or lower than the historical average for that topic. Attention is scored between -1 and +1, where a positive value indicates that the topic has produced a greater share of central, high influence articles in the broad network than that topic’s historical average. </a:t>
            </a:r>
          </a:p>
          <a:p>
            <a:endParaRPr lang="en-US" sz="1300" b="1" i="0" dirty="0">
              <a:solidFill>
                <a:srgbClr val="000000"/>
              </a:solidFill>
              <a:effectLst/>
              <a:latin typeface="Futura Medium"/>
            </a:endParaRPr>
          </a:p>
          <a:p>
            <a:r>
              <a:rPr lang="en-US" sz="1300" b="1" i="0" dirty="0">
                <a:solidFill>
                  <a:srgbClr val="000000"/>
                </a:solidFill>
                <a:effectLst/>
                <a:latin typeface="Futura Medium"/>
              </a:rPr>
              <a:t>Sentiment </a:t>
            </a:r>
            <a:r>
              <a:rPr lang="en-US" sz="1300" i="0" dirty="0">
                <a:solidFill>
                  <a:srgbClr val="000000"/>
                </a:solidFill>
                <a:effectLst/>
                <a:latin typeface="Futura Medium"/>
              </a:rPr>
              <a:t>is a Quid-based measure based on scores of the positive or negative characteristics of each n-gram (phrases, words, etc.). </a:t>
            </a:r>
            <a:r>
              <a:rPr lang="en-US" sz="1300" dirty="0">
                <a:solidFill>
                  <a:srgbClr val="000000"/>
                </a:solidFill>
                <a:latin typeface="Futura Medium"/>
              </a:rPr>
              <a:t>Our measure is calculating as (% net positive – % net negative) / (% either positive or negative). </a:t>
            </a:r>
          </a:p>
          <a:p>
            <a:endParaRPr lang="en-US" sz="1300" b="1" i="0" dirty="0">
              <a:solidFill>
                <a:srgbClr val="000000"/>
              </a:solidFill>
              <a:effectLst/>
              <a:latin typeface="Futura Medium"/>
            </a:endParaRPr>
          </a:p>
          <a:p>
            <a:r>
              <a:rPr lang="en-US" sz="1300" b="1" i="0" dirty="0">
                <a:solidFill>
                  <a:srgbClr val="000000"/>
                </a:solidFill>
                <a:effectLst/>
                <a:latin typeface="Futura Medium"/>
              </a:rPr>
              <a:t>Fiat News</a:t>
            </a:r>
            <a:r>
              <a:rPr lang="en-US" sz="1300" i="0" dirty="0">
                <a:solidFill>
                  <a:srgbClr val="000000"/>
                </a:solidFill>
                <a:effectLst/>
                <a:latin typeface="Futura Medium"/>
              </a:rPr>
              <a:t> is a</a:t>
            </a:r>
            <a:r>
              <a:rPr lang="en-US" sz="1300" dirty="0">
                <a:solidFill>
                  <a:srgbClr val="000000"/>
                </a:solidFill>
                <a:latin typeface="Futura Medium"/>
              </a:rPr>
              <a:t>n Epsilon Theory-only measure of the use of words or phrases which communicate assertions of </a:t>
            </a:r>
            <a:r>
              <a:rPr lang="en-US" sz="1300" dirty="0" err="1">
                <a:solidFill>
                  <a:srgbClr val="000000"/>
                </a:solidFill>
                <a:latin typeface="Futura Medium"/>
              </a:rPr>
              <a:t>casuality</a:t>
            </a:r>
            <a:r>
              <a:rPr lang="en-US" sz="1300" dirty="0">
                <a:solidFill>
                  <a:srgbClr val="000000"/>
                </a:solidFill>
                <a:latin typeface="Futura Medium"/>
              </a:rPr>
              <a:t>, value judgments or self-evidence (e.g. “obviously”). We use it to measure the aggregate tendency of articles to </a:t>
            </a:r>
            <a:r>
              <a:rPr lang="en-US" sz="1300" i="1" dirty="0">
                <a:solidFill>
                  <a:srgbClr val="000000"/>
                </a:solidFill>
                <a:latin typeface="Futura Medium"/>
              </a:rPr>
              <a:t>explain</a:t>
            </a:r>
            <a:r>
              <a:rPr lang="en-US" sz="1300" dirty="0">
                <a:solidFill>
                  <a:srgbClr val="000000"/>
                </a:solidFill>
                <a:latin typeface="Futura Medium"/>
              </a:rPr>
              <a:t> content, which can sometimes be related to periods of heightened narrative promotion. </a:t>
            </a:r>
          </a:p>
          <a:p>
            <a:endParaRPr lang="en-US" sz="1300" b="1" i="0" dirty="0">
              <a:solidFill>
                <a:srgbClr val="000000"/>
              </a:solidFill>
              <a:effectLst/>
              <a:latin typeface="Futura Medium"/>
            </a:endParaRPr>
          </a:p>
          <a:p>
            <a:r>
              <a:rPr lang="en-US" sz="1300" b="1" i="0" dirty="0">
                <a:solidFill>
                  <a:srgbClr val="000000"/>
                </a:solidFill>
                <a:effectLst/>
                <a:latin typeface="Futura Medium"/>
              </a:rPr>
              <a:t>Narrative Maps</a:t>
            </a:r>
            <a:r>
              <a:rPr lang="en-US" sz="1300" i="0" dirty="0">
                <a:solidFill>
                  <a:srgbClr val="000000"/>
                </a:solidFill>
                <a:effectLst/>
                <a:latin typeface="Futura Medium"/>
              </a:rPr>
              <a:t> are Quid</a:t>
            </a:r>
            <a:r>
              <a:rPr lang="en-US" sz="1300" dirty="0">
                <a:solidFill>
                  <a:srgbClr val="000000"/>
                </a:solidFill>
                <a:latin typeface="Futura Medium"/>
              </a:rPr>
              <a:t>-driven content, but the categories and cluster titles are based on Epsilon Theory analysis of the underlying articles’ content and Quid-identified n-grams.</a:t>
            </a:r>
            <a:endParaRPr lang="en-US" sz="1300" b="1" i="0" dirty="0">
              <a:solidFill>
                <a:srgbClr val="000000"/>
              </a:solidFill>
              <a:effectLst/>
              <a:latin typeface="Futura Medium"/>
            </a:endParaRPr>
          </a:p>
        </p:txBody>
      </p:sp>
    </p:spTree>
    <p:extLst>
      <p:ext uri="{BB962C8B-B14F-4D97-AF65-F5344CB8AC3E}">
        <p14:creationId xmlns:p14="http://schemas.microsoft.com/office/powerpoint/2010/main" val="31273492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200" dirty="0"/>
              <a:t>Disclaimers and Use</a:t>
            </a:r>
          </a:p>
        </p:txBody>
      </p:sp>
      <p:sp>
        <p:nvSpPr>
          <p:cNvPr id="4" name="Rectangle 3">
            <a:extLst>
              <a:ext uri="{FF2B5EF4-FFF2-40B4-BE49-F238E27FC236}">
                <a16:creationId xmlns:a16="http://schemas.microsoft.com/office/drawing/2014/main" id="{ADED1558-4F44-4B4D-AD80-A0791B530E72}"/>
              </a:ext>
            </a:extLst>
          </p:cNvPr>
          <p:cNvSpPr/>
          <p:nvPr/>
        </p:nvSpPr>
        <p:spPr>
          <a:xfrm>
            <a:off x="450850" y="1056729"/>
            <a:ext cx="8488964" cy="3785652"/>
          </a:xfrm>
          <a:prstGeom prst="rect">
            <a:avLst/>
          </a:prstGeom>
        </p:spPr>
        <p:txBody>
          <a:bodyPr wrap="square">
            <a:spAutoFit/>
          </a:bodyPr>
          <a:lstStyle/>
          <a:p>
            <a:r>
              <a:rPr lang="en-US" sz="1500" dirty="0">
                <a:solidFill>
                  <a:srgbClr val="000000"/>
                </a:solidFill>
                <a:latin typeface="Futura Medium"/>
              </a:rPr>
              <a:t>This analysis is prepared as general research and commentary, and is </a:t>
            </a:r>
            <a:r>
              <a:rPr lang="en-US" sz="1500" u="sng" dirty="0">
                <a:solidFill>
                  <a:srgbClr val="000000"/>
                </a:solidFill>
                <a:latin typeface="Futura Medium"/>
              </a:rPr>
              <a:t>not</a:t>
            </a:r>
            <a:r>
              <a:rPr lang="en-US" sz="1500" dirty="0">
                <a:solidFill>
                  <a:srgbClr val="000000"/>
                </a:solidFill>
                <a:latin typeface="Futura Medium"/>
              </a:rPr>
              <a:t> a recommendation to buy or sell any security. It does not take into account individual facts and circumstances, and should be supplemented by additional such analysis to guide any investment decisions. </a:t>
            </a:r>
          </a:p>
          <a:p>
            <a:endParaRPr lang="en-US" sz="1500" i="0" dirty="0">
              <a:solidFill>
                <a:srgbClr val="000000"/>
              </a:solidFill>
              <a:effectLst/>
              <a:latin typeface="Futura Medium"/>
            </a:endParaRPr>
          </a:p>
          <a:p>
            <a:r>
              <a:rPr lang="en-US" sz="1500" i="0" dirty="0">
                <a:solidFill>
                  <a:srgbClr val="000000"/>
                </a:solidFill>
                <a:effectLst/>
                <a:latin typeface="Futura Medium"/>
              </a:rPr>
              <a:t>If you are a</a:t>
            </a:r>
            <a:r>
              <a:rPr lang="en-US" sz="1500" dirty="0">
                <a:solidFill>
                  <a:srgbClr val="000000"/>
                </a:solidFill>
                <a:latin typeface="Futura Medium"/>
              </a:rPr>
              <a:t>n ET Professional Subscriber, you may use these slides for personal or commercial use in any client presentation at which the subscriber is present.</a:t>
            </a:r>
          </a:p>
          <a:p>
            <a:endParaRPr lang="en-US" sz="1500" dirty="0">
              <a:solidFill>
                <a:srgbClr val="000000"/>
              </a:solidFill>
              <a:latin typeface="Futura Medium"/>
            </a:endParaRPr>
          </a:p>
          <a:p>
            <a:r>
              <a:rPr lang="en-US" sz="1500" dirty="0">
                <a:solidFill>
                  <a:srgbClr val="000000"/>
                </a:solidFill>
                <a:latin typeface="Futura Medium"/>
              </a:rPr>
              <a:t>In those uses, you may modify the slides to use your branding and format, provided that Epsilon Theory and Quid are described as sources on those pages (footnotes are fine). </a:t>
            </a:r>
          </a:p>
          <a:p>
            <a:endParaRPr lang="en-US" sz="1500" dirty="0">
              <a:solidFill>
                <a:srgbClr val="000000"/>
              </a:solidFill>
              <a:latin typeface="Futura Medium"/>
            </a:endParaRPr>
          </a:p>
          <a:p>
            <a:r>
              <a:rPr lang="en-US" sz="1500" dirty="0">
                <a:solidFill>
                  <a:srgbClr val="000000"/>
                </a:solidFill>
                <a:latin typeface="Futura Medium"/>
              </a:rPr>
              <a:t>You may not distribute these slides publicly (e.g. on Social Media, on your website, etc.) without the permission of Epsilon Theory. </a:t>
            </a:r>
          </a:p>
          <a:p>
            <a:endParaRPr lang="en-US" sz="1500" dirty="0">
              <a:solidFill>
                <a:srgbClr val="000000"/>
              </a:solidFill>
              <a:latin typeface="Futura Medium"/>
            </a:endParaRPr>
          </a:p>
          <a:p>
            <a:endParaRPr lang="en-US" sz="1500" dirty="0">
              <a:solidFill>
                <a:srgbClr val="000000"/>
              </a:solidFill>
              <a:latin typeface="Futura Medium"/>
            </a:endParaRPr>
          </a:p>
          <a:p>
            <a:endParaRPr lang="en-US" sz="1500" dirty="0">
              <a:solidFill>
                <a:srgbClr val="000000"/>
              </a:solidFill>
              <a:latin typeface="Futura Medium"/>
            </a:endParaRPr>
          </a:p>
        </p:txBody>
      </p:sp>
    </p:spTree>
    <p:extLst>
      <p:ext uri="{BB962C8B-B14F-4D97-AF65-F5344CB8AC3E}">
        <p14:creationId xmlns:p14="http://schemas.microsoft.com/office/powerpoint/2010/main" val="1807796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50" y="365125"/>
            <a:ext cx="7886700" cy="593519"/>
          </a:xfrm>
        </p:spPr>
        <p:txBody>
          <a:bodyPr/>
          <a:lstStyle/>
          <a:p>
            <a:r>
              <a:rPr lang="en-US" dirty="0"/>
              <a:t>Inflation Network Map – June 2019</a:t>
            </a:r>
          </a:p>
        </p:txBody>
      </p:sp>
      <p:pic>
        <p:nvPicPr>
          <p:cNvPr id="3" name="Picture 2">
            <a:extLst>
              <a:ext uri="{FF2B5EF4-FFF2-40B4-BE49-F238E27FC236}">
                <a16:creationId xmlns:a16="http://schemas.microsoft.com/office/drawing/2014/main" id="{FF1A3AE1-9F1E-4AEE-BE6A-23A9144E5784}"/>
              </a:ext>
            </a:extLst>
          </p:cNvPr>
          <p:cNvPicPr>
            <a:picLocks noChangeAspect="1"/>
          </p:cNvPicPr>
          <p:nvPr/>
        </p:nvPicPr>
        <p:blipFill>
          <a:blip r:embed="rId2"/>
          <a:stretch>
            <a:fillRect/>
          </a:stretch>
        </p:blipFill>
        <p:spPr>
          <a:xfrm>
            <a:off x="1392572" y="1020694"/>
            <a:ext cx="6832148" cy="5211167"/>
          </a:xfrm>
          <a:prstGeom prst="rect">
            <a:avLst/>
          </a:prstGeom>
        </p:spPr>
      </p:pic>
    </p:spTree>
    <p:extLst>
      <p:ext uri="{BB962C8B-B14F-4D97-AF65-F5344CB8AC3E}">
        <p14:creationId xmlns:p14="http://schemas.microsoft.com/office/powerpoint/2010/main" val="968602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50" y="365125"/>
            <a:ext cx="7886700" cy="593519"/>
          </a:xfrm>
        </p:spPr>
        <p:txBody>
          <a:bodyPr/>
          <a:lstStyle/>
          <a:p>
            <a:r>
              <a:rPr lang="en-US" dirty="0"/>
              <a:t>Inflation Attention – June 2019</a:t>
            </a:r>
          </a:p>
        </p:txBody>
      </p:sp>
      <p:sp>
        <p:nvSpPr>
          <p:cNvPr id="27" name="TextBox 26">
            <a:extLst>
              <a:ext uri="{FF2B5EF4-FFF2-40B4-BE49-F238E27FC236}">
                <a16:creationId xmlns:a16="http://schemas.microsoft.com/office/drawing/2014/main" id="{86C7DF67-CD6B-436D-B468-86F610521CB8}"/>
              </a:ext>
            </a:extLst>
          </p:cNvPr>
          <p:cNvSpPr txBox="1"/>
          <p:nvPr/>
        </p:nvSpPr>
        <p:spPr>
          <a:xfrm>
            <a:off x="450850" y="929624"/>
            <a:ext cx="8080592" cy="400110"/>
          </a:xfrm>
          <a:prstGeom prst="rect">
            <a:avLst/>
          </a:prstGeom>
          <a:noFill/>
        </p:spPr>
        <p:txBody>
          <a:bodyPr wrap="square" rtlCol="0">
            <a:spAutoFit/>
          </a:bodyPr>
          <a:lstStyle/>
          <a:p>
            <a:r>
              <a:rPr lang="en-US" sz="1000" i="1" dirty="0">
                <a:latin typeface="Futura Medium"/>
              </a:rPr>
              <a:t>Full network reflects all articles referencing stocks/equities. Bold-faced nodes represent articles discussing inflation, producer prices, wage pressures and costs. </a:t>
            </a:r>
          </a:p>
        </p:txBody>
      </p:sp>
      <p:pic>
        <p:nvPicPr>
          <p:cNvPr id="4" name="Picture 3" descr="image.png">
            <a:extLst>
              <a:ext uri="{FF2B5EF4-FFF2-40B4-BE49-F238E27FC236}">
                <a16:creationId xmlns:a16="http://schemas.microsoft.com/office/drawing/2014/main" id="{C03DFAE9-6B39-47A3-930D-D9566C017666}"/>
              </a:ext>
            </a:extLst>
          </p:cNvPr>
          <p:cNvPicPr>
            <a:picLocks noChangeAspect="1"/>
          </p:cNvPicPr>
          <p:nvPr/>
        </p:nvPicPr>
        <p:blipFill>
          <a:blip r:embed="rId2"/>
          <a:stretch>
            <a:fillRect/>
          </a:stretch>
        </p:blipFill>
        <p:spPr>
          <a:xfrm>
            <a:off x="507999" y="1523143"/>
            <a:ext cx="7295735" cy="4659543"/>
          </a:xfrm>
          <a:prstGeom prst="rect">
            <a:avLst/>
          </a:prstGeom>
        </p:spPr>
      </p:pic>
    </p:spTree>
    <p:extLst>
      <p:ext uri="{BB962C8B-B14F-4D97-AF65-F5344CB8AC3E}">
        <p14:creationId xmlns:p14="http://schemas.microsoft.com/office/powerpoint/2010/main" val="3001297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400" dirty="0"/>
              <a:t>Inflation Attention Monitor – June 2019</a:t>
            </a:r>
          </a:p>
        </p:txBody>
      </p:sp>
      <p:pic>
        <p:nvPicPr>
          <p:cNvPr id="2" name="Picture 1">
            <a:extLst>
              <a:ext uri="{FF2B5EF4-FFF2-40B4-BE49-F238E27FC236}">
                <a16:creationId xmlns:a16="http://schemas.microsoft.com/office/drawing/2014/main" id="{CB5D2EDF-E440-40D9-8540-00CDD82E00F0}"/>
              </a:ext>
            </a:extLst>
          </p:cNvPr>
          <p:cNvPicPr>
            <a:picLocks noChangeAspect="1"/>
          </p:cNvPicPr>
          <p:nvPr/>
        </p:nvPicPr>
        <p:blipFill>
          <a:blip r:embed="rId2"/>
          <a:stretch>
            <a:fillRect/>
          </a:stretch>
        </p:blipFill>
        <p:spPr>
          <a:xfrm>
            <a:off x="385892" y="962510"/>
            <a:ext cx="8286577" cy="4926562"/>
          </a:xfrm>
          <a:prstGeom prst="rect">
            <a:avLst/>
          </a:prstGeom>
        </p:spPr>
      </p:pic>
    </p:spTree>
    <p:extLst>
      <p:ext uri="{BB962C8B-B14F-4D97-AF65-F5344CB8AC3E}">
        <p14:creationId xmlns:p14="http://schemas.microsoft.com/office/powerpoint/2010/main" val="2814433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400" dirty="0"/>
              <a:t>Inflation Cohesion Monitor – June 2019</a:t>
            </a:r>
          </a:p>
        </p:txBody>
      </p:sp>
      <p:pic>
        <p:nvPicPr>
          <p:cNvPr id="2" name="Picture 1">
            <a:extLst>
              <a:ext uri="{FF2B5EF4-FFF2-40B4-BE49-F238E27FC236}">
                <a16:creationId xmlns:a16="http://schemas.microsoft.com/office/drawing/2014/main" id="{C9E36D1F-A03C-4DCE-8FA3-391BEC7B42CB}"/>
              </a:ext>
            </a:extLst>
          </p:cNvPr>
          <p:cNvPicPr>
            <a:picLocks noChangeAspect="1"/>
          </p:cNvPicPr>
          <p:nvPr/>
        </p:nvPicPr>
        <p:blipFill>
          <a:blip r:embed="rId2"/>
          <a:stretch>
            <a:fillRect/>
          </a:stretch>
        </p:blipFill>
        <p:spPr>
          <a:xfrm>
            <a:off x="450850" y="914506"/>
            <a:ext cx="8089900" cy="5028988"/>
          </a:xfrm>
          <a:prstGeom prst="rect">
            <a:avLst/>
          </a:prstGeom>
        </p:spPr>
      </p:pic>
    </p:spTree>
    <p:extLst>
      <p:ext uri="{BB962C8B-B14F-4D97-AF65-F5344CB8AC3E}">
        <p14:creationId xmlns:p14="http://schemas.microsoft.com/office/powerpoint/2010/main" val="2279544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400" dirty="0"/>
              <a:t>Inflation Fiat News Monitor – June 2019</a:t>
            </a:r>
          </a:p>
        </p:txBody>
      </p:sp>
      <p:pic>
        <p:nvPicPr>
          <p:cNvPr id="2" name="Picture 1">
            <a:extLst>
              <a:ext uri="{FF2B5EF4-FFF2-40B4-BE49-F238E27FC236}">
                <a16:creationId xmlns:a16="http://schemas.microsoft.com/office/drawing/2014/main" id="{C2EC9B85-E1EA-4B40-916C-498D1480F659}"/>
              </a:ext>
            </a:extLst>
          </p:cNvPr>
          <p:cNvPicPr>
            <a:picLocks noChangeAspect="1"/>
          </p:cNvPicPr>
          <p:nvPr/>
        </p:nvPicPr>
        <p:blipFill>
          <a:blip r:embed="rId2"/>
          <a:stretch>
            <a:fillRect/>
          </a:stretch>
        </p:blipFill>
        <p:spPr>
          <a:xfrm>
            <a:off x="450850" y="995907"/>
            <a:ext cx="8273628" cy="4973094"/>
          </a:xfrm>
          <a:prstGeom prst="rect">
            <a:avLst/>
          </a:prstGeom>
        </p:spPr>
      </p:pic>
    </p:spTree>
    <p:extLst>
      <p:ext uri="{BB962C8B-B14F-4D97-AF65-F5344CB8AC3E}">
        <p14:creationId xmlns:p14="http://schemas.microsoft.com/office/powerpoint/2010/main" val="2577939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400" dirty="0"/>
              <a:t>Inflation Sentiment Monitor – June 2019</a:t>
            </a:r>
          </a:p>
        </p:txBody>
      </p:sp>
      <p:pic>
        <p:nvPicPr>
          <p:cNvPr id="2" name="Picture 1">
            <a:extLst>
              <a:ext uri="{FF2B5EF4-FFF2-40B4-BE49-F238E27FC236}">
                <a16:creationId xmlns:a16="http://schemas.microsoft.com/office/drawing/2014/main" id="{6A0CC380-D9E1-4505-BC84-49FB64B5DB7F}"/>
              </a:ext>
            </a:extLst>
          </p:cNvPr>
          <p:cNvPicPr>
            <a:picLocks noChangeAspect="1"/>
          </p:cNvPicPr>
          <p:nvPr/>
        </p:nvPicPr>
        <p:blipFill>
          <a:blip r:embed="rId2"/>
          <a:stretch>
            <a:fillRect/>
          </a:stretch>
        </p:blipFill>
        <p:spPr>
          <a:xfrm>
            <a:off x="457200" y="1004807"/>
            <a:ext cx="8070850" cy="4919075"/>
          </a:xfrm>
          <a:prstGeom prst="rect">
            <a:avLst/>
          </a:prstGeom>
        </p:spPr>
      </p:pic>
    </p:spTree>
    <p:extLst>
      <p:ext uri="{BB962C8B-B14F-4D97-AF65-F5344CB8AC3E}">
        <p14:creationId xmlns:p14="http://schemas.microsoft.com/office/powerpoint/2010/main" val="11127881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895</TotalTime>
  <Words>1462</Words>
  <Application>Microsoft Office PowerPoint</Application>
  <PresentationFormat>On-screen Show (4:3)</PresentationFormat>
  <Paragraphs>105</Paragraphs>
  <Slides>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Baskerville</vt:lpstr>
      <vt:lpstr>Calibri</vt:lpstr>
      <vt:lpstr>Calibri Light</vt:lpstr>
      <vt:lpstr>Futura Medium</vt:lpstr>
      <vt:lpstr>Helvetica Neue Medium</vt:lpstr>
      <vt:lpstr>Office Theme</vt:lpstr>
      <vt:lpstr>June 2019</vt:lpstr>
      <vt:lpstr>Contents</vt:lpstr>
      <vt:lpstr>PowerPoint Presentation</vt:lpstr>
      <vt:lpstr>Inflation Network Map – June 2019</vt:lpstr>
      <vt:lpstr>Inflation Attention – June 2019</vt:lpstr>
      <vt:lpstr>PowerPoint Presentation</vt:lpstr>
      <vt:lpstr>PowerPoint Presentation</vt:lpstr>
      <vt:lpstr>PowerPoint Presentation</vt:lpstr>
      <vt:lpstr>PowerPoint Presentation</vt:lpstr>
      <vt:lpstr>PowerPoint Presentation</vt:lpstr>
      <vt:lpstr>Central Bank Omnipotence Network Map – June 2019</vt:lpstr>
      <vt:lpstr>Central Bank Omnipotence Attention – June 2019</vt:lpstr>
      <vt:lpstr>PowerPoint Presentation</vt:lpstr>
      <vt:lpstr>PowerPoint Presentation</vt:lpstr>
      <vt:lpstr>PowerPoint Presentation</vt:lpstr>
      <vt:lpstr>PowerPoint Presentation</vt:lpstr>
      <vt:lpstr>PowerPoint Presentation</vt:lpstr>
      <vt:lpstr>Trade and Tariffs Network Map – June 2019</vt:lpstr>
      <vt:lpstr>Trade and Tariffs Attention – June 2019</vt:lpstr>
      <vt:lpstr>PowerPoint Presentation</vt:lpstr>
      <vt:lpstr>PowerPoint Presentation</vt:lpstr>
      <vt:lpstr>PowerPoint Presentation</vt:lpstr>
      <vt:lpstr>PowerPoint Presentation</vt:lpstr>
      <vt:lpstr>PowerPoint Presentation</vt:lpstr>
      <vt:lpstr>US Fiscal Policy Network Map – June 2019</vt:lpstr>
      <vt:lpstr>US Fiscal Policy Attention – June 2019</vt:lpstr>
      <vt:lpstr>PowerPoint Presentation</vt:lpstr>
      <vt:lpstr>PowerPoint Presentation</vt:lpstr>
      <vt:lpstr>PowerPoint Presentation</vt:lpstr>
      <vt:lpstr>Text Analytics Background</vt:lpstr>
      <vt:lpstr>How to Read a Network</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May 2019</dc:title>
  <dc:creator>William Guinn</dc:creator>
  <cp:lastModifiedBy>William Guinn</cp:lastModifiedBy>
  <cp:revision>8</cp:revision>
  <dcterms:created xsi:type="dcterms:W3CDTF">2019-07-05T19:59:01Z</dcterms:created>
  <dcterms:modified xsi:type="dcterms:W3CDTF">2019-07-09T13:43:00Z</dcterms:modified>
</cp:coreProperties>
</file>