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64" r:id="rId3"/>
    <p:sldId id="266" r:id="rId4"/>
    <p:sldId id="267" r:id="rId5"/>
    <p:sldId id="288" r:id="rId6"/>
    <p:sldId id="293" r:id="rId7"/>
    <p:sldId id="268" r:id="rId8"/>
    <p:sldId id="269" r:id="rId9"/>
    <p:sldId id="270" r:id="rId10"/>
    <p:sldId id="271" r:id="rId11"/>
    <p:sldId id="272" r:id="rId12"/>
    <p:sldId id="289" r:id="rId13"/>
    <p:sldId id="294" r:id="rId14"/>
    <p:sldId id="273" r:id="rId15"/>
    <p:sldId id="274" r:id="rId16"/>
    <p:sldId id="275" r:id="rId17"/>
    <p:sldId id="276" r:id="rId18"/>
    <p:sldId id="277" r:id="rId19"/>
    <p:sldId id="290" r:id="rId20"/>
    <p:sldId id="295" r:id="rId21"/>
    <p:sldId id="278" r:id="rId22"/>
    <p:sldId id="279" r:id="rId23"/>
    <p:sldId id="280" r:id="rId24"/>
    <p:sldId id="265" r:id="rId25"/>
    <p:sldId id="257" r:id="rId26"/>
    <p:sldId id="291" r:id="rId27"/>
    <p:sldId id="258" r:id="rId28"/>
    <p:sldId id="262" r:id="rId29"/>
    <p:sldId id="263" r:id="rId30"/>
    <p:sldId id="259" r:id="rId31"/>
    <p:sldId id="260" r:id="rId32"/>
    <p:sldId id="286"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0C0D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3"/>
    <p:restoredTop sz="94653"/>
  </p:normalViewPr>
  <p:slideViewPr>
    <p:cSldViewPr snapToGrid="0" snapToObjects="1">
      <p:cViewPr varScale="1">
        <p:scale>
          <a:sx n="114" d="100"/>
          <a:sy n="114" d="100"/>
        </p:scale>
        <p:origin x="15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A13A-0060-4FC9-9E24-87637F689A65}" type="datetimeFigureOut">
              <a:rPr lang="en-US" smtClean="0"/>
              <a:t>8/6/2019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58C2C-929D-4D08-B385-BAC4D3FF173D}" type="slidenum">
              <a:rPr lang="en-US" smtClean="0"/>
              <a:t>‹#›</a:t>
            </a:fld>
            <a:endParaRPr lang="en-US"/>
          </a:p>
        </p:txBody>
      </p:sp>
    </p:spTree>
    <p:extLst>
      <p:ext uri="{BB962C8B-B14F-4D97-AF65-F5344CB8AC3E}">
        <p14:creationId xmlns:p14="http://schemas.microsoft.com/office/powerpoint/2010/main" val="42677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Quid.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a:t>Click to edit Master title style</a:t>
            </a:r>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pic>
        <p:nvPicPr>
          <p:cNvPr id="10" name="Picture 2" descr="New ET Pro Logo">
            <a:extLst>
              <a:ext uri="{FF2B5EF4-FFF2-40B4-BE49-F238E27FC236}">
                <a16:creationId xmlns:a16="http://schemas.microsoft.com/office/drawing/2014/main" id="{BC2C09C4-8EB4-4A64-9B77-9B63CF57FC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50F9B20F-FF73-417A-9F3B-1A86C22209D9}"/>
              </a:ext>
            </a:extLst>
          </p:cNvPr>
          <p:cNvSpPr txBox="1"/>
          <p:nvPr userDrawn="1"/>
        </p:nvSpPr>
        <p:spPr>
          <a:xfrm>
            <a:off x="4464748" y="6432503"/>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2" descr="New ET Pro Logo">
            <a:extLst>
              <a:ext uri="{FF2B5EF4-FFF2-40B4-BE49-F238E27FC236}">
                <a16:creationId xmlns:a16="http://schemas.microsoft.com/office/drawing/2014/main" id="{08CD94AE-3187-41BC-9C12-CC940337E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460A5ACE-56B8-4EDC-9B7E-2AB963EB95AD}"/>
              </a:ext>
            </a:extLst>
          </p:cNvPr>
          <p:cNvPicPr>
            <a:picLocks noChangeAspect="1"/>
          </p:cNvPicPr>
          <p:nvPr userDrawn="1"/>
        </p:nvPicPr>
        <p:blipFill>
          <a:blip r:embed="rId3"/>
          <a:stretch>
            <a:fillRect/>
          </a:stretch>
        </p:blipFill>
        <p:spPr>
          <a:xfrm>
            <a:off x="8174110" y="6325269"/>
            <a:ext cx="726941" cy="374344"/>
          </a:xfrm>
          <a:prstGeom prst="rect">
            <a:avLst/>
          </a:prstGeom>
        </p:spPr>
      </p:pic>
      <p:sp>
        <p:nvSpPr>
          <p:cNvPr id="8" name="Rectangle 7">
            <a:extLst>
              <a:ext uri="{FF2B5EF4-FFF2-40B4-BE49-F238E27FC236}">
                <a16:creationId xmlns:a16="http://schemas.microsoft.com/office/drawing/2014/main" id="{9DA8A164-4183-4171-8AE8-61E7F29E8FC4}"/>
              </a:ext>
            </a:extLst>
          </p:cNvPr>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10" name="TextBox 9">
            <a:extLst>
              <a:ext uri="{FF2B5EF4-FFF2-40B4-BE49-F238E27FC236}">
                <a16:creationId xmlns:a16="http://schemas.microsoft.com/office/drawing/2014/main" id="{A3708A11-DE75-4209-873D-875F05E54277}"/>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5F467A36-E5AA-45DE-A58C-8C532C05A62F}"/>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C3BFDF06-92AC-486C-83AB-7911D14E9E99}"/>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a:latin typeface="Baskerville" charset="0"/>
                <a:ea typeface="Baskerville" charset="0"/>
                <a:cs typeface="Baskerville" charset="0"/>
              </a:rPr>
              <a:t>Powered by Quid</a:t>
            </a: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8BFF-270D-47D2-A2B5-B1AFB74FE08F}" type="datetime1">
              <a:rPr lang="en-US" smtClean="0"/>
              <a:t>8/6/2019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ctrTitle"/>
          </p:nvPr>
        </p:nvSpPr>
        <p:spPr>
          <a:xfrm>
            <a:off x="306801" y="4058125"/>
            <a:ext cx="3604497" cy="972836"/>
          </a:xfrm>
        </p:spPr>
        <p:txBody>
          <a:bodyPr vert="horz" lIns="91440" tIns="45720" rIns="91440" bIns="45720" rtlCol="0" anchor="t">
            <a:normAutofit/>
          </a:bodyPr>
          <a:lstStyle/>
          <a:p>
            <a:r>
              <a:rPr lang="en-US" sz="1800" dirty="0">
                <a:solidFill>
                  <a:srgbClr val="000000"/>
                </a:solidFill>
                <a:latin typeface="Futura Medium"/>
                <a:ea typeface="+mj-ea"/>
                <a:cs typeface="+mj-cs"/>
              </a:rPr>
              <a:t>July</a:t>
            </a:r>
            <a:r>
              <a:rPr lang="en-US" sz="1800" kern="1200" dirty="0">
                <a:solidFill>
                  <a:srgbClr val="000000"/>
                </a:solidFill>
                <a:latin typeface="Futura Medium"/>
                <a:ea typeface="+mj-ea"/>
                <a:cs typeface="+mj-cs"/>
              </a:rPr>
              <a:t> 2019</a:t>
            </a:r>
          </a:p>
        </p:txBody>
      </p:sp>
      <p:sp>
        <p:nvSpPr>
          <p:cNvPr id="3" name="Subtitle 2"/>
          <p:cNvSpPr>
            <a:spLocks noGrp="1"/>
          </p:cNvSpPr>
          <p:nvPr>
            <p:ph type="subTitle" idx="1"/>
          </p:nvPr>
        </p:nvSpPr>
        <p:spPr>
          <a:xfrm>
            <a:off x="307030" y="3429000"/>
            <a:ext cx="3604268" cy="629123"/>
          </a:xfrm>
        </p:spPr>
        <p:txBody>
          <a:bodyPr vert="horz" lIns="91440" tIns="45720" rIns="91440" bIns="45720" rtlCol="0" anchor="b">
            <a:noAutofit/>
          </a:bodyPr>
          <a:lstStyle/>
          <a:p>
            <a:r>
              <a:rPr lang="en-US" sz="2400" dirty="0">
                <a:solidFill>
                  <a:srgbClr val="000000"/>
                </a:solidFill>
                <a:latin typeface="Futura Medium"/>
                <a:ea typeface="+mn-ea"/>
                <a:cs typeface="+mn-cs"/>
              </a:rPr>
              <a:t>ET Professional Monitors</a:t>
            </a:r>
            <a:endParaRPr lang="en-US" sz="2400" kern="1200" dirty="0">
              <a:solidFill>
                <a:srgbClr val="000000"/>
              </a:solidFill>
              <a:latin typeface="+mn-lt"/>
              <a:ea typeface="+mn-ea"/>
              <a:cs typeface="+mn-cs"/>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New ET Pro Logo">
            <a:extLst>
              <a:ext uri="{FF2B5EF4-FFF2-40B4-BE49-F238E27FC236}">
                <a16:creationId xmlns:a16="http://schemas.microsoft.com/office/drawing/2014/main" id="{FE5972D4-51EB-4D7F-9E1B-25C912284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829" y="2898138"/>
            <a:ext cx="2887343" cy="283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Central Bank Omnipotence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23173"/>
            <a:ext cx="8488964" cy="5586145"/>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As expectations of a US rate cut became unanimous into late July, attention to central bank omnipotence narratives </a:t>
            </a:r>
            <a:r>
              <a:rPr lang="en-US" sz="1700" i="1" dirty="0">
                <a:solidFill>
                  <a:srgbClr val="000000"/>
                </a:solidFill>
                <a:latin typeface="Futura Medium"/>
              </a:rPr>
              <a:t>actually fell </a:t>
            </a:r>
            <a:r>
              <a:rPr lang="en-US" sz="1700" dirty="0">
                <a:solidFill>
                  <a:srgbClr val="000000"/>
                </a:solidFill>
                <a:latin typeface="Futura Medium"/>
              </a:rPr>
              <a:t>slightly from our June measure.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To be clear, the volume of central bank coverage increased substantially, but the language used to discuss markets began to diverge from this language.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Sometimes this takes place because of complacency – attention falls because common knowledge treats it as self-evident – but we don’t think that’s what happened here.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As we have discussed the last few months, we think that central bank narratives have begun to integrate with trade narratives in some ways that have caused pure “Fed put” discussions to fade to the background.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The narrative of central banks is not just “puts on financial markets” – the narrative is increasingly “tool of currency wars”, a shift that has also reduced cohesion of these narratives. </a:t>
            </a:r>
            <a:r>
              <a:rPr lang="en-US" sz="1700" b="1" dirty="0">
                <a:solidFill>
                  <a:srgbClr val="000000"/>
                </a:solidFill>
                <a:latin typeface="Futura Medium"/>
              </a:rPr>
              <a:t>It hasn’t darkened our view of the common knowledge in the Fed/ECB/Central Bank put – yet.</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27383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000" dirty="0"/>
              <a:t>Central Bank Omnipotence Network Map – July 2019</a:t>
            </a:r>
          </a:p>
        </p:txBody>
      </p:sp>
      <p:pic>
        <p:nvPicPr>
          <p:cNvPr id="6" name="Picture 5" descr="A close up of a map&#10;&#10;Description automatically generated">
            <a:extLst>
              <a:ext uri="{FF2B5EF4-FFF2-40B4-BE49-F238E27FC236}">
                <a16:creationId xmlns:a16="http://schemas.microsoft.com/office/drawing/2014/main" id="{C6A3646C-0F3E-487D-88FD-E13A5A678093}"/>
              </a:ext>
            </a:extLst>
          </p:cNvPr>
          <p:cNvPicPr>
            <a:picLocks noChangeAspect="1"/>
          </p:cNvPicPr>
          <p:nvPr/>
        </p:nvPicPr>
        <p:blipFill>
          <a:blip r:embed="rId2"/>
          <a:stretch>
            <a:fillRect/>
          </a:stretch>
        </p:blipFill>
        <p:spPr>
          <a:xfrm>
            <a:off x="698500" y="993584"/>
            <a:ext cx="7652889" cy="5043149"/>
          </a:xfrm>
          <a:prstGeom prst="rect">
            <a:avLst/>
          </a:prstGeom>
        </p:spPr>
      </p:pic>
    </p:spTree>
    <p:extLst>
      <p:ext uri="{BB962C8B-B14F-4D97-AF65-F5344CB8AC3E}">
        <p14:creationId xmlns:p14="http://schemas.microsoft.com/office/powerpoint/2010/main" val="273364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Central Bank Omnipotence Attention – July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the Fed, ECB, BOJ, BOE and other global central banking policy.</a:t>
            </a:r>
          </a:p>
        </p:txBody>
      </p:sp>
      <p:pic>
        <p:nvPicPr>
          <p:cNvPr id="4" name="Picture 3">
            <a:extLst>
              <a:ext uri="{FF2B5EF4-FFF2-40B4-BE49-F238E27FC236}">
                <a16:creationId xmlns:a16="http://schemas.microsoft.com/office/drawing/2014/main" id="{35C48D34-E182-4D4A-B4C7-9A36CB728E3F}"/>
              </a:ext>
            </a:extLst>
          </p:cNvPr>
          <p:cNvPicPr>
            <a:picLocks noChangeAspect="1"/>
          </p:cNvPicPr>
          <p:nvPr/>
        </p:nvPicPr>
        <p:blipFill>
          <a:blip r:embed="rId2"/>
          <a:stretch>
            <a:fillRect/>
          </a:stretch>
        </p:blipFill>
        <p:spPr>
          <a:xfrm>
            <a:off x="817733" y="1320123"/>
            <a:ext cx="7508534" cy="4795451"/>
          </a:xfrm>
          <a:prstGeom prst="rect">
            <a:avLst/>
          </a:prstGeom>
        </p:spPr>
      </p:pic>
    </p:spTree>
    <p:extLst>
      <p:ext uri="{BB962C8B-B14F-4D97-AF65-F5344CB8AC3E}">
        <p14:creationId xmlns:p14="http://schemas.microsoft.com/office/powerpoint/2010/main" val="177601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257964"/>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Attention Monitor  – July 2019</a:t>
            </a:r>
          </a:p>
        </p:txBody>
      </p:sp>
      <p:pic>
        <p:nvPicPr>
          <p:cNvPr id="3" name="Picture 2">
            <a:extLst>
              <a:ext uri="{FF2B5EF4-FFF2-40B4-BE49-F238E27FC236}">
                <a16:creationId xmlns:a16="http://schemas.microsoft.com/office/drawing/2014/main" id="{CC7BAD52-D6F1-4CE1-8C35-A6B5D2534CC4}"/>
              </a:ext>
            </a:extLst>
          </p:cNvPr>
          <p:cNvPicPr>
            <a:picLocks noChangeAspect="1"/>
          </p:cNvPicPr>
          <p:nvPr/>
        </p:nvPicPr>
        <p:blipFill>
          <a:blip r:embed="rId2"/>
          <a:stretch>
            <a:fillRect/>
          </a:stretch>
        </p:blipFill>
        <p:spPr>
          <a:xfrm>
            <a:off x="533068" y="1019746"/>
            <a:ext cx="8289863" cy="4986771"/>
          </a:xfrm>
          <a:prstGeom prst="rect">
            <a:avLst/>
          </a:prstGeom>
        </p:spPr>
      </p:pic>
    </p:spTree>
    <p:extLst>
      <p:ext uri="{BB962C8B-B14F-4D97-AF65-F5344CB8AC3E}">
        <p14:creationId xmlns:p14="http://schemas.microsoft.com/office/powerpoint/2010/main" val="15637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Cohesion Monitor – July 2019</a:t>
            </a:r>
          </a:p>
        </p:txBody>
      </p:sp>
      <p:pic>
        <p:nvPicPr>
          <p:cNvPr id="2" name="Picture 1">
            <a:extLst>
              <a:ext uri="{FF2B5EF4-FFF2-40B4-BE49-F238E27FC236}">
                <a16:creationId xmlns:a16="http://schemas.microsoft.com/office/drawing/2014/main" id="{4566C100-B636-4AB2-996C-4A3FB05616BA}"/>
              </a:ext>
            </a:extLst>
          </p:cNvPr>
          <p:cNvPicPr>
            <a:picLocks noChangeAspect="1"/>
          </p:cNvPicPr>
          <p:nvPr/>
        </p:nvPicPr>
        <p:blipFill>
          <a:blip r:embed="rId2"/>
          <a:stretch>
            <a:fillRect/>
          </a:stretch>
        </p:blipFill>
        <p:spPr>
          <a:xfrm>
            <a:off x="450850" y="958155"/>
            <a:ext cx="8340812" cy="5144610"/>
          </a:xfrm>
          <a:prstGeom prst="rect">
            <a:avLst/>
          </a:prstGeom>
        </p:spPr>
      </p:pic>
    </p:spTree>
    <p:extLst>
      <p:ext uri="{BB962C8B-B14F-4D97-AF65-F5344CB8AC3E}">
        <p14:creationId xmlns:p14="http://schemas.microsoft.com/office/powerpoint/2010/main" val="289829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Fiat News Monitor – July 2019</a:t>
            </a:r>
          </a:p>
        </p:txBody>
      </p:sp>
      <p:pic>
        <p:nvPicPr>
          <p:cNvPr id="2" name="Picture 1">
            <a:extLst>
              <a:ext uri="{FF2B5EF4-FFF2-40B4-BE49-F238E27FC236}">
                <a16:creationId xmlns:a16="http://schemas.microsoft.com/office/drawing/2014/main" id="{815D513A-6D66-4741-BE70-68A3E44E0BFD}"/>
              </a:ext>
            </a:extLst>
          </p:cNvPr>
          <p:cNvPicPr>
            <a:picLocks noChangeAspect="1"/>
          </p:cNvPicPr>
          <p:nvPr/>
        </p:nvPicPr>
        <p:blipFill>
          <a:blip r:embed="rId2"/>
          <a:stretch>
            <a:fillRect/>
          </a:stretch>
        </p:blipFill>
        <p:spPr>
          <a:xfrm>
            <a:off x="450850" y="949766"/>
            <a:ext cx="8242300" cy="5181448"/>
          </a:xfrm>
          <a:prstGeom prst="rect">
            <a:avLst/>
          </a:prstGeom>
        </p:spPr>
      </p:pic>
    </p:spTree>
    <p:extLst>
      <p:ext uri="{BB962C8B-B14F-4D97-AF65-F5344CB8AC3E}">
        <p14:creationId xmlns:p14="http://schemas.microsoft.com/office/powerpoint/2010/main" val="306135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Sentiment Monitor – July 2019</a:t>
            </a:r>
          </a:p>
        </p:txBody>
      </p:sp>
      <p:pic>
        <p:nvPicPr>
          <p:cNvPr id="2" name="Picture 1">
            <a:extLst>
              <a:ext uri="{FF2B5EF4-FFF2-40B4-BE49-F238E27FC236}">
                <a16:creationId xmlns:a16="http://schemas.microsoft.com/office/drawing/2014/main" id="{94F44CFE-A194-4A64-A03C-6FF7ECB7C37E}"/>
              </a:ext>
            </a:extLst>
          </p:cNvPr>
          <p:cNvPicPr>
            <a:picLocks noChangeAspect="1"/>
          </p:cNvPicPr>
          <p:nvPr/>
        </p:nvPicPr>
        <p:blipFill>
          <a:blip r:embed="rId2"/>
          <a:stretch>
            <a:fillRect/>
          </a:stretch>
        </p:blipFill>
        <p:spPr>
          <a:xfrm>
            <a:off x="450850" y="800844"/>
            <a:ext cx="8294180" cy="5214062"/>
          </a:xfrm>
          <a:prstGeom prst="rect">
            <a:avLst/>
          </a:prstGeom>
        </p:spPr>
      </p:pic>
    </p:spTree>
    <p:extLst>
      <p:ext uri="{BB962C8B-B14F-4D97-AF65-F5344CB8AC3E}">
        <p14:creationId xmlns:p14="http://schemas.microsoft.com/office/powerpoint/2010/main" val="116887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50052"/>
            <a:ext cx="8488964" cy="5293757"/>
          </a:xfrm>
          <a:prstGeom prst="rect">
            <a:avLst/>
          </a:prstGeom>
        </p:spPr>
        <p:txBody>
          <a:bodyPr wrap="square">
            <a:spAutoFit/>
          </a:bodyPr>
          <a:lstStyle/>
          <a:p>
            <a:pPr>
              <a:buFont typeface="Arial" panose="020B0604020202020204" pitchFamily="34" charset="0"/>
              <a:buChar char="•"/>
            </a:pPr>
            <a:r>
              <a:rPr lang="en-US" sz="1600" dirty="0">
                <a:solidFill>
                  <a:srgbClr val="000000"/>
                </a:solidFill>
                <a:latin typeface="Futura Medium"/>
              </a:rPr>
              <a:t> Three things happened to Trade and Tariffs narratives in July, leading up to a rather eventful start to August: </a:t>
            </a:r>
          </a:p>
          <a:p>
            <a:pPr>
              <a:buFont typeface="Arial" panose="020B0604020202020204" pitchFamily="34" charset="0"/>
              <a:buChar char="•"/>
            </a:pPr>
            <a:endParaRPr lang="en-US" sz="1600" dirty="0">
              <a:solidFill>
                <a:srgbClr val="000000"/>
              </a:solidFill>
              <a:latin typeface="Futura Medium"/>
            </a:endParaRPr>
          </a:p>
          <a:p>
            <a:pPr lvl="1">
              <a:buFont typeface="Arial" panose="020B0604020202020204" pitchFamily="34" charset="0"/>
              <a:buChar char="•"/>
            </a:pPr>
            <a:r>
              <a:rPr lang="en-US" sz="1600" b="1" dirty="0">
                <a:solidFill>
                  <a:srgbClr val="000000"/>
                </a:solidFill>
                <a:latin typeface="Futura Medium"/>
              </a:rPr>
              <a:t> </a:t>
            </a:r>
            <a:r>
              <a:rPr lang="en-US" sz="1600" dirty="0">
                <a:solidFill>
                  <a:srgbClr val="000000"/>
                </a:solidFill>
                <a:latin typeface="Futura Medium"/>
              </a:rPr>
              <a:t>Attention remained at record high levels under our measure. The supreme importance of the Trade War remains THE market narrative.</a:t>
            </a:r>
          </a:p>
          <a:p>
            <a:pPr lvl="1">
              <a:buFont typeface="Arial" panose="020B0604020202020204" pitchFamily="34" charset="0"/>
              <a:buChar char="•"/>
            </a:pPr>
            <a:endParaRPr lang="en-US" sz="1600" dirty="0">
              <a:solidFill>
                <a:srgbClr val="000000"/>
              </a:solidFill>
              <a:latin typeface="Futura Medium"/>
            </a:endParaRPr>
          </a:p>
          <a:p>
            <a:pPr lvl="1">
              <a:buFont typeface="Arial" panose="020B0604020202020204" pitchFamily="34" charset="0"/>
              <a:buChar char="•"/>
            </a:pPr>
            <a:r>
              <a:rPr lang="en-US" sz="1600" dirty="0">
                <a:solidFill>
                  <a:srgbClr val="000000"/>
                </a:solidFill>
                <a:latin typeface="Futura Medium"/>
              </a:rPr>
              <a:t> Sentiment rose, as expectations of a thawing / cooperative resolution </a:t>
            </a:r>
            <a:r>
              <a:rPr lang="en-US" sz="1600" i="1" dirty="0">
                <a:solidFill>
                  <a:srgbClr val="000000"/>
                </a:solidFill>
                <a:latin typeface="Futura Medium"/>
              </a:rPr>
              <a:t>generally</a:t>
            </a:r>
            <a:r>
              <a:rPr lang="en-US" sz="1600" dirty="0">
                <a:solidFill>
                  <a:srgbClr val="000000"/>
                </a:solidFill>
                <a:latin typeface="Futura Medium"/>
              </a:rPr>
              <a:t> strengthened.</a:t>
            </a:r>
          </a:p>
          <a:p>
            <a:pPr lvl="1">
              <a:buFont typeface="Arial" panose="020B0604020202020204" pitchFamily="34" charset="0"/>
              <a:buChar char="•"/>
            </a:pPr>
            <a:endParaRPr lang="en-US" sz="1600" dirty="0">
              <a:solidFill>
                <a:srgbClr val="000000"/>
              </a:solidFill>
              <a:latin typeface="Futura Medium"/>
            </a:endParaRPr>
          </a:p>
          <a:p>
            <a:pPr lvl="1">
              <a:buFont typeface="Arial" panose="020B0604020202020204" pitchFamily="34" charset="0"/>
              <a:buChar char="•"/>
            </a:pPr>
            <a:r>
              <a:rPr lang="en-US" sz="1600" dirty="0">
                <a:solidFill>
                  <a:srgbClr val="000000"/>
                </a:solidFill>
                <a:latin typeface="Futura Medium"/>
              </a:rPr>
              <a:t> Cohesion continued its fall, as (1) new voices, including Chinese perspectives, entered the fray with different narratives and (2) topics veered toward Brexit and US/EU trade issues.</a:t>
            </a:r>
          </a:p>
          <a:p>
            <a:pPr lvl="1">
              <a:buFont typeface="Arial" panose="020B0604020202020204" pitchFamily="34" charset="0"/>
              <a:buChar char="•"/>
            </a:pPr>
            <a:endParaRPr lang="en-US" sz="1600"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The result was that, while by no means complacent, markets entered August with what we think was a more-confident-than-warranted view of the general direction of the US/China Trade War, which remains a </a:t>
            </a:r>
            <a:r>
              <a:rPr lang="en-US" sz="1600" b="1" dirty="0">
                <a:solidFill>
                  <a:srgbClr val="000000"/>
                </a:solidFill>
                <a:latin typeface="Futura Medium"/>
              </a:rPr>
              <a:t>Game of Chicken</a:t>
            </a:r>
            <a:r>
              <a:rPr lang="en-US" sz="1600" dirty="0">
                <a:solidFill>
                  <a:srgbClr val="000000"/>
                </a:solidFill>
                <a:latin typeface="Futura Medium"/>
              </a:rPr>
              <a:t>.</a:t>
            </a:r>
          </a:p>
          <a:p>
            <a:pPr>
              <a:buFont typeface="Arial" panose="020B0604020202020204" pitchFamily="34" charset="0"/>
              <a:buChar char="•"/>
            </a:pPr>
            <a:endParaRPr lang="en-US" sz="1600"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We recommend reviewing Ben’s brief note sent on Monday, August 5th for our views updated following the early month volatility.</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44294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Trade and Tariffs Network Map – July 2019</a:t>
            </a:r>
          </a:p>
        </p:txBody>
      </p:sp>
      <p:pic>
        <p:nvPicPr>
          <p:cNvPr id="5" name="Picture 4" descr="A close up of a map&#10;&#10;Description automatically generated">
            <a:extLst>
              <a:ext uri="{FF2B5EF4-FFF2-40B4-BE49-F238E27FC236}">
                <a16:creationId xmlns:a16="http://schemas.microsoft.com/office/drawing/2014/main" id="{E6975D33-ADF4-4D56-BEF2-BE51B4ABC5EF}"/>
              </a:ext>
            </a:extLst>
          </p:cNvPr>
          <p:cNvPicPr>
            <a:picLocks noChangeAspect="1"/>
          </p:cNvPicPr>
          <p:nvPr/>
        </p:nvPicPr>
        <p:blipFill>
          <a:blip r:embed="rId2"/>
          <a:stretch>
            <a:fillRect/>
          </a:stretch>
        </p:blipFill>
        <p:spPr>
          <a:xfrm>
            <a:off x="806450" y="882809"/>
            <a:ext cx="7820736" cy="5302194"/>
          </a:xfrm>
          <a:prstGeom prst="rect">
            <a:avLst/>
          </a:prstGeom>
        </p:spPr>
      </p:pic>
    </p:spTree>
    <p:extLst>
      <p:ext uri="{BB962C8B-B14F-4D97-AF65-F5344CB8AC3E}">
        <p14:creationId xmlns:p14="http://schemas.microsoft.com/office/powerpoint/2010/main" val="151293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Trade and Tariffs Attention – July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trade, tariffs, duties and associated agreements and negotiations. </a:t>
            </a:r>
          </a:p>
        </p:txBody>
      </p:sp>
      <p:pic>
        <p:nvPicPr>
          <p:cNvPr id="4" name="Picture 3">
            <a:extLst>
              <a:ext uri="{FF2B5EF4-FFF2-40B4-BE49-F238E27FC236}">
                <a16:creationId xmlns:a16="http://schemas.microsoft.com/office/drawing/2014/main" id="{4B0E67F1-D4B4-4669-B400-AC1FA1D0E7AB}"/>
              </a:ext>
            </a:extLst>
          </p:cNvPr>
          <p:cNvPicPr>
            <a:picLocks noChangeAspect="1"/>
          </p:cNvPicPr>
          <p:nvPr/>
        </p:nvPicPr>
        <p:blipFill>
          <a:blip r:embed="rId2"/>
          <a:stretch>
            <a:fillRect/>
          </a:stretch>
        </p:blipFill>
        <p:spPr>
          <a:xfrm>
            <a:off x="679338" y="1429180"/>
            <a:ext cx="7429723" cy="4745117"/>
          </a:xfrm>
          <a:prstGeom prst="rect">
            <a:avLst/>
          </a:prstGeom>
        </p:spPr>
      </p:pic>
    </p:spTree>
    <p:extLst>
      <p:ext uri="{BB962C8B-B14F-4D97-AF65-F5344CB8AC3E}">
        <p14:creationId xmlns:p14="http://schemas.microsoft.com/office/powerpoint/2010/main" val="419248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dirty="0"/>
          </a:p>
        </p:txBody>
      </p:sp>
      <p:graphicFrame>
        <p:nvGraphicFramePr>
          <p:cNvPr id="9" name="Content Placeholder 8">
            <a:extLst>
              <a:ext uri="{FF2B5EF4-FFF2-40B4-BE49-F238E27FC236}">
                <a16:creationId xmlns:a16="http://schemas.microsoft.com/office/drawing/2014/main" id="{A699E9D2-F334-4208-B67E-8FD16C9136D8}"/>
              </a:ext>
            </a:extLst>
          </p:cNvPr>
          <p:cNvGraphicFramePr>
            <a:graphicFrameLocks noGrp="1"/>
          </p:cNvGraphicFramePr>
          <p:nvPr>
            <p:ph idx="1"/>
            <p:extLst>
              <p:ext uri="{D42A27DB-BD31-4B8C-83A1-F6EECF244321}">
                <p14:modId xmlns:p14="http://schemas.microsoft.com/office/powerpoint/2010/main" val="2911660707"/>
              </p:ext>
            </p:extLst>
          </p:nvPr>
        </p:nvGraphicFramePr>
        <p:xfrm>
          <a:off x="450850" y="1074260"/>
          <a:ext cx="8417942" cy="3956850"/>
        </p:xfrm>
        <a:graphic>
          <a:graphicData uri="http://schemas.openxmlformats.org/drawingml/2006/table">
            <a:tbl>
              <a:tblPr>
                <a:tableStyleId>{5C22544A-7EE6-4342-B048-85BDC9FD1C3A}</a:tableStyleId>
              </a:tblPr>
              <a:tblGrid>
                <a:gridCol w="4199759">
                  <a:extLst>
                    <a:ext uri="{9D8B030D-6E8A-4147-A177-3AD203B41FA5}">
                      <a16:colId xmlns:a16="http://schemas.microsoft.com/office/drawing/2014/main" val="3063894632"/>
                    </a:ext>
                  </a:extLst>
                </a:gridCol>
                <a:gridCol w="4218183">
                  <a:extLst>
                    <a:ext uri="{9D8B030D-6E8A-4147-A177-3AD203B41FA5}">
                      <a16:colId xmlns:a16="http://schemas.microsoft.com/office/drawing/2014/main" val="119976256"/>
                    </a:ext>
                  </a:extLst>
                </a:gridCol>
              </a:tblGrid>
              <a:tr h="659475">
                <a:tc>
                  <a:txBody>
                    <a:bodyPr/>
                    <a:lstStyle/>
                    <a:p>
                      <a:r>
                        <a:rPr lang="en-US" dirty="0">
                          <a:latin typeface="Futura Medium"/>
                        </a:rPr>
                        <a:t>Inflation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96825"/>
                  </a:ext>
                </a:extLst>
              </a:tr>
              <a:tr h="659475">
                <a:tc>
                  <a:txBody>
                    <a:bodyPr/>
                    <a:lstStyle/>
                    <a:p>
                      <a:r>
                        <a:rPr lang="en-US" dirty="0">
                          <a:latin typeface="Futura Medium"/>
                        </a:rPr>
                        <a:t>Central Bank Omnipotence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73230"/>
                  </a:ext>
                </a:extLst>
              </a:tr>
              <a:tr h="659475">
                <a:tc>
                  <a:txBody>
                    <a:bodyPr/>
                    <a:lstStyle/>
                    <a:p>
                      <a:r>
                        <a:rPr lang="en-US" dirty="0">
                          <a:latin typeface="Futura Medium"/>
                        </a:rPr>
                        <a:t>Trade and Tariffs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314088"/>
                  </a:ext>
                </a:extLst>
              </a:tr>
              <a:tr h="659475">
                <a:tc>
                  <a:txBody>
                    <a:bodyPr/>
                    <a:lstStyle/>
                    <a:p>
                      <a:r>
                        <a:rPr lang="en-US" dirty="0">
                          <a:latin typeface="Futura Medium"/>
                        </a:rPr>
                        <a:t>US Fiscal Policy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712431"/>
                  </a:ext>
                </a:extLst>
              </a:tr>
              <a:tr h="659475">
                <a:tc>
                  <a:txBody>
                    <a:bodyPr/>
                    <a:lstStyle/>
                    <a:p>
                      <a:r>
                        <a:rPr lang="en-US" dirty="0">
                          <a:latin typeface="Futura Medium"/>
                        </a:rPr>
                        <a:t>Guide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957945"/>
                  </a:ext>
                </a:extLst>
              </a:tr>
              <a:tr h="659475">
                <a:tc>
                  <a:txBody>
                    <a:bodyPr/>
                    <a:lstStyle/>
                    <a:p>
                      <a:r>
                        <a:rPr lang="en-US" dirty="0">
                          <a:latin typeface="Futura Medium"/>
                        </a:rPr>
                        <a:t>Disclaimers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306519"/>
                  </a:ext>
                </a:extLst>
              </a:tr>
            </a:tbl>
          </a:graphicData>
        </a:graphic>
      </p:graphicFrame>
    </p:spTree>
    <p:extLst>
      <p:ext uri="{BB962C8B-B14F-4D97-AF65-F5344CB8AC3E}">
        <p14:creationId xmlns:p14="http://schemas.microsoft.com/office/powerpoint/2010/main" val="4494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511204" y="523080"/>
            <a:ext cx="7886700" cy="315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pPr>
              <a:spcAft>
                <a:spcPts val="600"/>
              </a:spcAft>
            </a:pPr>
            <a:r>
              <a:rPr lang="en-US" sz="2400" kern="1200" dirty="0">
                <a:solidFill>
                  <a:schemeClr val="tx1"/>
                </a:solidFill>
                <a:latin typeface="Futura Medium"/>
                <a:ea typeface="+mj-ea"/>
                <a:cs typeface="+mj-cs"/>
              </a:rPr>
              <a:t>Trade and Tariffs Attention Monitor – July 2019</a:t>
            </a:r>
          </a:p>
        </p:txBody>
      </p:sp>
      <p:pic>
        <p:nvPicPr>
          <p:cNvPr id="3" name="Picture 2">
            <a:extLst>
              <a:ext uri="{FF2B5EF4-FFF2-40B4-BE49-F238E27FC236}">
                <a16:creationId xmlns:a16="http://schemas.microsoft.com/office/drawing/2014/main" id="{3D80BA66-7D8E-4D54-A969-CDC1324D113B}"/>
              </a:ext>
            </a:extLst>
          </p:cNvPr>
          <p:cNvPicPr>
            <a:picLocks noChangeAspect="1"/>
          </p:cNvPicPr>
          <p:nvPr/>
        </p:nvPicPr>
        <p:blipFill>
          <a:blip r:embed="rId2"/>
          <a:stretch>
            <a:fillRect/>
          </a:stretch>
        </p:blipFill>
        <p:spPr>
          <a:xfrm>
            <a:off x="605977" y="988547"/>
            <a:ext cx="8051462" cy="5191319"/>
          </a:xfrm>
          <a:prstGeom prst="rect">
            <a:avLst/>
          </a:prstGeom>
        </p:spPr>
      </p:pic>
    </p:spTree>
    <p:extLst>
      <p:ext uri="{BB962C8B-B14F-4D97-AF65-F5344CB8AC3E}">
        <p14:creationId xmlns:p14="http://schemas.microsoft.com/office/powerpoint/2010/main" val="275309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Cohesion Monitor – July 2019</a:t>
            </a:r>
          </a:p>
        </p:txBody>
      </p:sp>
      <p:pic>
        <p:nvPicPr>
          <p:cNvPr id="3" name="Picture 2">
            <a:extLst>
              <a:ext uri="{FF2B5EF4-FFF2-40B4-BE49-F238E27FC236}">
                <a16:creationId xmlns:a16="http://schemas.microsoft.com/office/drawing/2014/main" id="{390E530C-A6DA-4766-B3FA-460F4EFBF3D2}"/>
              </a:ext>
            </a:extLst>
          </p:cNvPr>
          <p:cNvPicPr>
            <a:picLocks noChangeAspect="1"/>
          </p:cNvPicPr>
          <p:nvPr/>
        </p:nvPicPr>
        <p:blipFill>
          <a:blip r:embed="rId2"/>
          <a:stretch>
            <a:fillRect/>
          </a:stretch>
        </p:blipFill>
        <p:spPr>
          <a:xfrm>
            <a:off x="376922" y="907368"/>
            <a:ext cx="8406351" cy="5121822"/>
          </a:xfrm>
          <a:prstGeom prst="rect">
            <a:avLst/>
          </a:prstGeom>
        </p:spPr>
      </p:pic>
    </p:spTree>
    <p:extLst>
      <p:ext uri="{BB962C8B-B14F-4D97-AF65-F5344CB8AC3E}">
        <p14:creationId xmlns:p14="http://schemas.microsoft.com/office/powerpoint/2010/main" val="367171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Fiat News Monitor – July 2019</a:t>
            </a:r>
          </a:p>
        </p:txBody>
      </p:sp>
      <p:pic>
        <p:nvPicPr>
          <p:cNvPr id="2" name="Picture 1">
            <a:extLst>
              <a:ext uri="{FF2B5EF4-FFF2-40B4-BE49-F238E27FC236}">
                <a16:creationId xmlns:a16="http://schemas.microsoft.com/office/drawing/2014/main" id="{2F5B218F-13E2-45E6-8A56-41EA112C1F50}"/>
              </a:ext>
            </a:extLst>
          </p:cNvPr>
          <p:cNvPicPr>
            <a:picLocks noChangeAspect="1"/>
          </p:cNvPicPr>
          <p:nvPr/>
        </p:nvPicPr>
        <p:blipFill>
          <a:blip r:embed="rId2"/>
          <a:stretch>
            <a:fillRect/>
          </a:stretch>
        </p:blipFill>
        <p:spPr>
          <a:xfrm>
            <a:off x="450850" y="949766"/>
            <a:ext cx="8336832" cy="5140641"/>
          </a:xfrm>
          <a:prstGeom prst="rect">
            <a:avLst/>
          </a:prstGeom>
        </p:spPr>
      </p:pic>
    </p:spTree>
    <p:extLst>
      <p:ext uri="{BB962C8B-B14F-4D97-AF65-F5344CB8AC3E}">
        <p14:creationId xmlns:p14="http://schemas.microsoft.com/office/powerpoint/2010/main" val="173769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Sentiment Monitor – July 2019</a:t>
            </a:r>
          </a:p>
        </p:txBody>
      </p:sp>
      <p:pic>
        <p:nvPicPr>
          <p:cNvPr id="2" name="Picture 1">
            <a:extLst>
              <a:ext uri="{FF2B5EF4-FFF2-40B4-BE49-F238E27FC236}">
                <a16:creationId xmlns:a16="http://schemas.microsoft.com/office/drawing/2014/main" id="{4C5D8174-2DF2-4272-A06B-95FEC4EA6195}"/>
              </a:ext>
            </a:extLst>
          </p:cNvPr>
          <p:cNvPicPr>
            <a:picLocks noChangeAspect="1"/>
          </p:cNvPicPr>
          <p:nvPr/>
        </p:nvPicPr>
        <p:blipFill>
          <a:blip r:embed="rId2"/>
          <a:stretch>
            <a:fillRect/>
          </a:stretch>
        </p:blipFill>
        <p:spPr>
          <a:xfrm>
            <a:off x="450851" y="866122"/>
            <a:ext cx="8357590" cy="5108788"/>
          </a:xfrm>
          <a:prstGeom prst="rect">
            <a:avLst/>
          </a:prstGeom>
        </p:spPr>
      </p:pic>
    </p:spTree>
    <p:extLst>
      <p:ext uri="{BB962C8B-B14F-4D97-AF65-F5344CB8AC3E}">
        <p14:creationId xmlns:p14="http://schemas.microsoft.com/office/powerpoint/2010/main" val="223743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49766"/>
            <a:ext cx="8488964" cy="4801314"/>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 There is no Fiscal Policy, Deficit or Austerity narrative, except perhaps the narrative that these things “no longer matter’</a:t>
            </a:r>
          </a:p>
          <a:p>
            <a:endParaRPr lang="en-US" dirty="0">
              <a:solidFill>
                <a:srgbClr val="000000"/>
              </a:solidFill>
              <a:latin typeface="Futura Medium"/>
            </a:endParaRPr>
          </a:p>
          <a:p>
            <a:pPr lvl="1">
              <a:buFont typeface="Arial" panose="020B0604020202020204" pitchFamily="34" charset="0"/>
              <a:buChar char="•"/>
            </a:pPr>
            <a:r>
              <a:rPr lang="en-US" dirty="0">
                <a:solidFill>
                  <a:srgbClr val="000000"/>
                </a:solidFill>
                <a:latin typeface="Futura Medium"/>
              </a:rPr>
              <a:t> European financial media are actively writing with grief about the austerity programs put in place in Greece, for example. </a:t>
            </a:r>
          </a:p>
          <a:p>
            <a:pPr lvl="1">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The brief cohesion bump from the 2018 election and early primary platform discussions has since fallen to floor levels.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Likewise, the positive sentiment attached to stories about MMT, Green New deal and social safety net expansions has fallen away with the fading popularity of those articles.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We accordingly think that investment theses based on fiscal policy, budgets or government debt levels would need </a:t>
            </a:r>
            <a:r>
              <a:rPr lang="en-US" i="1" dirty="0">
                <a:solidFill>
                  <a:srgbClr val="000000"/>
                </a:solidFill>
                <a:latin typeface="Futura Medium"/>
              </a:rPr>
              <a:t>very powerful</a:t>
            </a:r>
            <a:r>
              <a:rPr lang="en-US" dirty="0">
                <a:solidFill>
                  <a:srgbClr val="000000"/>
                </a:solidFill>
                <a:latin typeface="Futura Medium"/>
              </a:rPr>
              <a:t> catalysts to be investable.</a:t>
            </a:r>
            <a:endParaRPr lang="en-US" b="0" i="0" dirty="0">
              <a:solidFill>
                <a:srgbClr val="000000"/>
              </a:solidFill>
              <a:effectLst/>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277295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Fiscal Policy </a:t>
            </a:r>
            <a:r>
              <a:rPr dirty="0"/>
              <a:t>Network Map</a:t>
            </a:r>
            <a:r>
              <a:rPr lang="en-US" dirty="0"/>
              <a:t> – July 2019</a:t>
            </a:r>
            <a:endParaRPr dirty="0"/>
          </a:p>
        </p:txBody>
      </p:sp>
      <p:pic>
        <p:nvPicPr>
          <p:cNvPr id="6" name="Picture 5" descr="A close up of a map&#10;&#10;Description automatically generated">
            <a:extLst>
              <a:ext uri="{FF2B5EF4-FFF2-40B4-BE49-F238E27FC236}">
                <a16:creationId xmlns:a16="http://schemas.microsoft.com/office/drawing/2014/main" id="{B592639F-71F7-4D48-B4B8-C7B5E1E403D0}"/>
              </a:ext>
            </a:extLst>
          </p:cNvPr>
          <p:cNvPicPr>
            <a:picLocks noChangeAspect="1"/>
          </p:cNvPicPr>
          <p:nvPr/>
        </p:nvPicPr>
        <p:blipFill>
          <a:blip r:embed="rId2"/>
          <a:stretch>
            <a:fillRect/>
          </a:stretch>
        </p:blipFill>
        <p:spPr>
          <a:xfrm>
            <a:off x="719904" y="958644"/>
            <a:ext cx="7704192" cy="517403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US Fiscal Policy Attention – July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fiscal deficits, the US federal budget and national debt matters. </a:t>
            </a:r>
          </a:p>
        </p:txBody>
      </p:sp>
      <p:pic>
        <p:nvPicPr>
          <p:cNvPr id="4" name="Picture 3">
            <a:extLst>
              <a:ext uri="{FF2B5EF4-FFF2-40B4-BE49-F238E27FC236}">
                <a16:creationId xmlns:a16="http://schemas.microsoft.com/office/drawing/2014/main" id="{9B196D4C-D876-4523-8D30-92340D8FA549}"/>
              </a:ext>
            </a:extLst>
          </p:cNvPr>
          <p:cNvPicPr>
            <a:picLocks noChangeAspect="1"/>
          </p:cNvPicPr>
          <p:nvPr/>
        </p:nvPicPr>
        <p:blipFill>
          <a:blip r:embed="rId2"/>
          <a:stretch>
            <a:fillRect/>
          </a:stretch>
        </p:blipFill>
        <p:spPr>
          <a:xfrm>
            <a:off x="876841" y="1420790"/>
            <a:ext cx="7390318" cy="4719950"/>
          </a:xfrm>
          <a:prstGeom prst="rect">
            <a:avLst/>
          </a:prstGeom>
        </p:spPr>
      </p:pic>
    </p:spTree>
    <p:extLst>
      <p:ext uri="{BB962C8B-B14F-4D97-AF65-F5344CB8AC3E}">
        <p14:creationId xmlns:p14="http://schemas.microsoft.com/office/powerpoint/2010/main" val="224383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Cohesion Monitor – July 2019</a:t>
            </a:r>
          </a:p>
        </p:txBody>
      </p:sp>
      <p:pic>
        <p:nvPicPr>
          <p:cNvPr id="3" name="Picture 2">
            <a:extLst>
              <a:ext uri="{FF2B5EF4-FFF2-40B4-BE49-F238E27FC236}">
                <a16:creationId xmlns:a16="http://schemas.microsoft.com/office/drawing/2014/main" id="{B2E2F110-66FE-4BDA-8BF7-2A556E6ECE82}"/>
              </a:ext>
            </a:extLst>
          </p:cNvPr>
          <p:cNvPicPr>
            <a:picLocks noChangeAspect="1"/>
          </p:cNvPicPr>
          <p:nvPr/>
        </p:nvPicPr>
        <p:blipFill>
          <a:blip r:embed="rId2"/>
          <a:stretch>
            <a:fillRect/>
          </a:stretch>
        </p:blipFill>
        <p:spPr>
          <a:xfrm>
            <a:off x="450850" y="1042045"/>
            <a:ext cx="8366543" cy="49980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05F3A6-CBF7-4F5D-AF21-56AC713F0F50}"/>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Fiat News Monitor – July 2019</a:t>
            </a:r>
          </a:p>
        </p:txBody>
      </p:sp>
      <p:pic>
        <p:nvPicPr>
          <p:cNvPr id="3" name="Picture 2">
            <a:extLst>
              <a:ext uri="{FF2B5EF4-FFF2-40B4-BE49-F238E27FC236}">
                <a16:creationId xmlns:a16="http://schemas.microsoft.com/office/drawing/2014/main" id="{13D3FB00-842B-432F-95A0-CAAA706FC536}"/>
              </a:ext>
            </a:extLst>
          </p:cNvPr>
          <p:cNvPicPr>
            <a:picLocks noChangeAspect="1"/>
          </p:cNvPicPr>
          <p:nvPr/>
        </p:nvPicPr>
        <p:blipFill>
          <a:blip r:embed="rId2"/>
          <a:stretch>
            <a:fillRect/>
          </a:stretch>
        </p:blipFill>
        <p:spPr>
          <a:xfrm>
            <a:off x="450850" y="1101102"/>
            <a:ext cx="8411267" cy="4997694"/>
          </a:xfrm>
          <a:prstGeom prst="rect">
            <a:avLst/>
          </a:prstGeom>
        </p:spPr>
      </p:pic>
    </p:spTree>
    <p:extLst>
      <p:ext uri="{BB962C8B-B14F-4D97-AF65-F5344CB8AC3E}">
        <p14:creationId xmlns:p14="http://schemas.microsoft.com/office/powerpoint/2010/main" val="18776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35BC6-E181-4D05-9E7E-A45F6359F691}"/>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Sentiment Monitor – July 2019</a:t>
            </a:r>
          </a:p>
        </p:txBody>
      </p:sp>
      <p:pic>
        <p:nvPicPr>
          <p:cNvPr id="3" name="Picture 2">
            <a:extLst>
              <a:ext uri="{FF2B5EF4-FFF2-40B4-BE49-F238E27FC236}">
                <a16:creationId xmlns:a16="http://schemas.microsoft.com/office/drawing/2014/main" id="{03C3AC47-34E4-495F-B0FD-AD3C26EA7102}"/>
              </a:ext>
            </a:extLst>
          </p:cNvPr>
          <p:cNvPicPr>
            <a:picLocks noChangeAspect="1"/>
          </p:cNvPicPr>
          <p:nvPr/>
        </p:nvPicPr>
        <p:blipFill>
          <a:blip r:embed="rId2"/>
          <a:stretch>
            <a:fillRect/>
          </a:stretch>
        </p:blipFill>
        <p:spPr>
          <a:xfrm>
            <a:off x="450850" y="1057146"/>
            <a:ext cx="8379874" cy="5033261"/>
          </a:xfrm>
          <a:prstGeom prst="rect">
            <a:avLst/>
          </a:prstGeom>
        </p:spPr>
      </p:pic>
    </p:spTree>
    <p:extLst>
      <p:ext uri="{BB962C8B-B14F-4D97-AF65-F5344CB8AC3E}">
        <p14:creationId xmlns:p14="http://schemas.microsoft.com/office/powerpoint/2010/main" val="12522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30095"/>
            <a:ext cx="8488964" cy="4801314"/>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Already paltry attention to inflation narratives eroded further in July, with almost no focus from major financial media or market participants.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Cohesion likewise remains at low levels. There is no single story being told and repeated about inflation.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To the contrary, there is tremendous topical and linguistic divergence in discussions of inflation. </a:t>
            </a:r>
          </a:p>
          <a:p>
            <a:pPr>
              <a:buFont typeface="Arial" panose="020B0604020202020204" pitchFamily="34" charset="0"/>
              <a:buChar char="•"/>
            </a:pPr>
            <a:endParaRPr lang="en-US" sz="1700" dirty="0">
              <a:solidFill>
                <a:srgbClr val="000000"/>
              </a:solidFill>
              <a:latin typeface="Futura Medium"/>
            </a:endParaRPr>
          </a:p>
          <a:p>
            <a:pPr lvl="1">
              <a:buFont typeface="Arial" panose="020B0604020202020204" pitchFamily="34" charset="0"/>
              <a:buChar char="•"/>
            </a:pPr>
            <a:r>
              <a:rPr lang="en-US" sz="1700" dirty="0">
                <a:solidFill>
                  <a:srgbClr val="000000"/>
                </a:solidFill>
                <a:latin typeface="Futura Medium"/>
              </a:rPr>
              <a:t> There remains a powerful and persistent political narrative around localized costs of drugs, education and health care. </a:t>
            </a:r>
          </a:p>
          <a:p>
            <a:pPr lvl="1">
              <a:buFont typeface="Arial" panose="020B0604020202020204" pitchFamily="34" charset="0"/>
              <a:buChar char="•"/>
            </a:pPr>
            <a:endParaRPr lang="en-US" sz="1700" dirty="0">
              <a:solidFill>
                <a:srgbClr val="000000"/>
              </a:solidFill>
              <a:latin typeface="Futura Medium"/>
            </a:endParaRPr>
          </a:p>
          <a:p>
            <a:pPr lvl="1">
              <a:buFont typeface="Arial" panose="020B0604020202020204" pitchFamily="34" charset="0"/>
              <a:buChar char="•"/>
            </a:pPr>
            <a:r>
              <a:rPr lang="en-US" sz="1700" dirty="0">
                <a:solidFill>
                  <a:srgbClr val="000000"/>
                </a:solidFill>
                <a:latin typeface="Futura Medium"/>
              </a:rPr>
              <a:t> There is also a persistent narrative around the absence of wage inflation. </a:t>
            </a:r>
          </a:p>
          <a:p>
            <a:pPr lvl="1">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We would describe this as the current, complacent narrative structure: “There is no inflation, we expect no inflation, and it isn’t influencing markets.”</a:t>
            </a:r>
          </a:p>
          <a:p>
            <a:pPr>
              <a:buFont typeface="Arial" panose="020B0604020202020204" pitchFamily="34" charset="0"/>
              <a:buChar char="•"/>
            </a:pPr>
            <a:endParaRPr lang="en-US" sz="1700" dirty="0">
              <a:solidFill>
                <a:srgbClr val="000000"/>
              </a:solidFill>
              <a:latin typeface="Futura Medium"/>
            </a:endParaRPr>
          </a:p>
          <a:p>
            <a:endParaRPr lang="en-US" sz="1700" dirty="0">
              <a:solidFill>
                <a:srgbClr val="000000"/>
              </a:solidFill>
              <a:latin typeface="Futura Medium"/>
            </a:endParaRPr>
          </a:p>
        </p:txBody>
      </p:sp>
    </p:spTree>
    <p:extLst>
      <p:ext uri="{BB962C8B-B14F-4D97-AF65-F5344CB8AC3E}">
        <p14:creationId xmlns:p14="http://schemas.microsoft.com/office/powerpoint/2010/main" val="98528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Text Analytics Background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ET Professional Terminology</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4893647"/>
          </a:xfrm>
          <a:prstGeom prst="rect">
            <a:avLst/>
          </a:prstGeom>
        </p:spPr>
        <p:txBody>
          <a:bodyPr wrap="square">
            <a:spAutoFit/>
          </a:bodyPr>
          <a:lstStyle/>
          <a:p>
            <a:r>
              <a:rPr lang="en-US" sz="1300" b="1" dirty="0">
                <a:solidFill>
                  <a:srgbClr val="000000"/>
                </a:solidFill>
                <a:latin typeface="Futura Medium"/>
              </a:rPr>
              <a:t>Cohesion </a:t>
            </a:r>
            <a:r>
              <a:rPr lang="en-US" sz="1300" dirty="0">
                <a:solidFill>
                  <a:srgbClr val="000000"/>
                </a:solidFill>
                <a:latin typeface="Futura Medium"/>
              </a:rPr>
              <a:t>is an Epsilon Theory-only measure which uses a </a:t>
            </a:r>
            <a:r>
              <a:rPr lang="en-US" sz="1300" dirty="0" err="1">
                <a:solidFill>
                  <a:srgbClr val="000000"/>
                </a:solidFill>
                <a:latin typeface="Futura Medium"/>
              </a:rPr>
              <a:t>Djikstra</a:t>
            </a:r>
            <a:r>
              <a:rPr lang="en-US" sz="1300" dirty="0">
                <a:solidFill>
                  <a:srgbClr val="000000"/>
                </a:solidFill>
                <a:latin typeface="Futura Medium"/>
              </a:rPr>
              <a:t> Algorithm to find the shortest distance between each node (article) pair, and measures the normalized harmonic centrality of the entire network of those pairs. Think of it as a measure of the similarity between all articles on a topic. It is measured between 0-1, and should </a:t>
            </a:r>
            <a:r>
              <a:rPr lang="en-US" sz="1300" i="1" dirty="0">
                <a:solidFill>
                  <a:srgbClr val="000000"/>
                </a:solidFill>
                <a:latin typeface="Futura Medium"/>
              </a:rPr>
              <a:t>not</a:t>
            </a:r>
            <a:r>
              <a:rPr lang="en-US" sz="1300" dirty="0">
                <a:solidFill>
                  <a:srgbClr val="000000"/>
                </a:solidFill>
                <a:latin typeface="Futura Medium"/>
              </a:rPr>
              <a:t> be compared between topics, which may be naturally more or less similar because of the nature of the topic as defined. </a:t>
            </a:r>
          </a:p>
          <a:p>
            <a:endParaRPr lang="en-US" sz="1300" b="1" i="0" dirty="0">
              <a:solidFill>
                <a:srgbClr val="000000"/>
              </a:solidFill>
              <a:effectLst/>
              <a:latin typeface="Futura Medium"/>
            </a:endParaRPr>
          </a:p>
          <a:p>
            <a:r>
              <a:rPr lang="en-US" sz="1300" b="1" dirty="0">
                <a:solidFill>
                  <a:srgbClr val="000000"/>
                </a:solidFill>
                <a:latin typeface="Futura Medium"/>
              </a:rPr>
              <a:t>Attention </a:t>
            </a:r>
            <a:r>
              <a:rPr lang="en-US" sz="1300" dirty="0">
                <a:solidFill>
                  <a:srgbClr val="000000"/>
                </a:solidFill>
                <a:latin typeface="Futura Medium"/>
              </a:rPr>
              <a:t>is an Epsilon Theory measure which calculates each node’s centrality from the </a:t>
            </a:r>
            <a:r>
              <a:rPr lang="en-US" sz="1300" i="1" dirty="0">
                <a:solidFill>
                  <a:srgbClr val="000000"/>
                </a:solidFill>
                <a:latin typeface="Futura Medium"/>
              </a:rPr>
              <a:t>Cohesion </a:t>
            </a:r>
            <a:r>
              <a:rPr lang="en-US" sz="1300" dirty="0">
                <a:solidFill>
                  <a:srgbClr val="000000"/>
                </a:solidFill>
                <a:latin typeface="Futura Medium"/>
              </a:rPr>
              <a:t>of the broad universe. It then maps those nodes to individual topics (e.g. Inflation or Trade), and calculates whether the number of articles of high influence on the broader financial market network is higher or lower than the historical average for that topic. Attention is scored between -1 and +1, where a positive value indicates that the topic has produced a greater share of central, high influence articles in the broad network than that topic’s historical average. </a:t>
            </a:r>
          </a:p>
          <a:p>
            <a:endParaRPr lang="en-US" sz="1300" b="1" i="0" dirty="0">
              <a:solidFill>
                <a:srgbClr val="000000"/>
              </a:solidFill>
              <a:effectLst/>
              <a:latin typeface="Futura Medium"/>
            </a:endParaRPr>
          </a:p>
          <a:p>
            <a:r>
              <a:rPr lang="en-US" sz="1300" b="1" i="0" dirty="0">
                <a:solidFill>
                  <a:srgbClr val="000000"/>
                </a:solidFill>
                <a:effectLst/>
                <a:latin typeface="Futura Medium"/>
              </a:rPr>
              <a:t>Sentiment </a:t>
            </a:r>
            <a:r>
              <a:rPr lang="en-US" sz="1300" i="0" dirty="0">
                <a:solidFill>
                  <a:srgbClr val="000000"/>
                </a:solidFill>
                <a:effectLst/>
                <a:latin typeface="Futura Medium"/>
              </a:rPr>
              <a:t>is a Quid-based measure based on scores of the positive or negative characteristics of each n-gram (phrases, words, etc.). </a:t>
            </a:r>
            <a:r>
              <a:rPr lang="en-US" sz="1300" dirty="0">
                <a:solidFill>
                  <a:srgbClr val="000000"/>
                </a:solidFill>
                <a:latin typeface="Futura Medium"/>
              </a:rPr>
              <a:t>Our measure is calculating as (% net positive – % net negative) / (% either positive or negative). </a:t>
            </a:r>
          </a:p>
          <a:p>
            <a:endParaRPr lang="en-US" sz="1300" b="1" i="0" dirty="0">
              <a:solidFill>
                <a:srgbClr val="000000"/>
              </a:solidFill>
              <a:effectLst/>
              <a:latin typeface="Futura Medium"/>
            </a:endParaRPr>
          </a:p>
          <a:p>
            <a:r>
              <a:rPr lang="en-US" sz="1300" b="1" i="0" dirty="0">
                <a:solidFill>
                  <a:srgbClr val="000000"/>
                </a:solidFill>
                <a:effectLst/>
                <a:latin typeface="Futura Medium"/>
              </a:rPr>
              <a:t>Fiat News</a:t>
            </a:r>
            <a:r>
              <a:rPr lang="en-US" sz="1300" i="0" dirty="0">
                <a:solidFill>
                  <a:srgbClr val="000000"/>
                </a:solidFill>
                <a:effectLst/>
                <a:latin typeface="Futura Medium"/>
              </a:rPr>
              <a:t> is a</a:t>
            </a:r>
            <a:r>
              <a:rPr lang="en-US" sz="1300" dirty="0">
                <a:solidFill>
                  <a:srgbClr val="000000"/>
                </a:solidFill>
                <a:latin typeface="Futura Medium"/>
              </a:rPr>
              <a:t>n Epsilon Theory-only measure of the use of words or phrases which communicate assertions of </a:t>
            </a:r>
            <a:r>
              <a:rPr lang="en-US" sz="1300" dirty="0" err="1">
                <a:solidFill>
                  <a:srgbClr val="000000"/>
                </a:solidFill>
                <a:latin typeface="Futura Medium"/>
              </a:rPr>
              <a:t>casuality</a:t>
            </a:r>
            <a:r>
              <a:rPr lang="en-US" sz="1300" dirty="0">
                <a:solidFill>
                  <a:srgbClr val="000000"/>
                </a:solidFill>
                <a:latin typeface="Futura Medium"/>
              </a:rPr>
              <a:t>, value judgments or self-evidence (e.g. “obviously”). We use it to measure the aggregate tendency of articles to </a:t>
            </a:r>
            <a:r>
              <a:rPr lang="en-US" sz="1300" i="1" dirty="0">
                <a:solidFill>
                  <a:srgbClr val="000000"/>
                </a:solidFill>
                <a:latin typeface="Futura Medium"/>
              </a:rPr>
              <a:t>explain</a:t>
            </a:r>
            <a:r>
              <a:rPr lang="en-US" sz="1300" dirty="0">
                <a:solidFill>
                  <a:srgbClr val="000000"/>
                </a:solidFill>
                <a:latin typeface="Futura Medium"/>
              </a:rPr>
              <a:t> content, which can sometimes be related to periods of heightened narrative promotion. </a:t>
            </a:r>
          </a:p>
          <a:p>
            <a:endParaRPr lang="en-US" sz="1300" b="1" i="0" dirty="0">
              <a:solidFill>
                <a:srgbClr val="000000"/>
              </a:solidFill>
              <a:effectLst/>
              <a:latin typeface="Futura Medium"/>
            </a:endParaRPr>
          </a:p>
          <a:p>
            <a:r>
              <a:rPr lang="en-US" sz="1300" b="1" i="0" dirty="0">
                <a:solidFill>
                  <a:srgbClr val="000000"/>
                </a:solidFill>
                <a:effectLst/>
                <a:latin typeface="Futura Medium"/>
              </a:rPr>
              <a:t>Narrative Maps</a:t>
            </a:r>
            <a:r>
              <a:rPr lang="en-US" sz="1300" i="0" dirty="0">
                <a:solidFill>
                  <a:srgbClr val="000000"/>
                </a:solidFill>
                <a:effectLst/>
                <a:latin typeface="Futura Medium"/>
              </a:rPr>
              <a:t> are Quid</a:t>
            </a:r>
            <a:r>
              <a:rPr lang="en-US" sz="1300" dirty="0">
                <a:solidFill>
                  <a:srgbClr val="000000"/>
                </a:solidFill>
                <a:latin typeface="Futura Medium"/>
              </a:rPr>
              <a:t>-driven content, but the categories and cluster titles are based on Epsilon Theory analysis of the underlying articles’ content and Quid-identified n-grams.</a:t>
            </a:r>
            <a:endParaRPr lang="en-US" sz="1300" b="1" i="0" dirty="0">
              <a:solidFill>
                <a:srgbClr val="000000"/>
              </a:solidFill>
              <a:effectLst/>
              <a:latin typeface="Futura Medium"/>
            </a:endParaRPr>
          </a:p>
        </p:txBody>
      </p:sp>
    </p:spTree>
    <p:extLst>
      <p:ext uri="{BB962C8B-B14F-4D97-AF65-F5344CB8AC3E}">
        <p14:creationId xmlns:p14="http://schemas.microsoft.com/office/powerpoint/2010/main" val="3127349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Disclaimers and Use</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3785652"/>
          </a:xfrm>
          <a:prstGeom prst="rect">
            <a:avLst/>
          </a:prstGeom>
        </p:spPr>
        <p:txBody>
          <a:bodyPr wrap="square">
            <a:spAutoFit/>
          </a:bodyPr>
          <a:lstStyle/>
          <a:p>
            <a:r>
              <a:rPr lang="en-US" sz="1500" dirty="0">
                <a:solidFill>
                  <a:srgbClr val="000000"/>
                </a:solidFill>
                <a:latin typeface="Futura Medium"/>
              </a:rPr>
              <a:t>This analysis is prepared as general research and commentary, and is </a:t>
            </a:r>
            <a:r>
              <a:rPr lang="en-US" sz="1500" u="sng" dirty="0">
                <a:solidFill>
                  <a:srgbClr val="000000"/>
                </a:solidFill>
                <a:latin typeface="Futura Medium"/>
              </a:rPr>
              <a:t>not</a:t>
            </a:r>
            <a:r>
              <a:rPr lang="en-US" sz="1500" dirty="0">
                <a:solidFill>
                  <a:srgbClr val="000000"/>
                </a:solidFill>
                <a:latin typeface="Futura Medium"/>
              </a:rPr>
              <a:t> a recommendation to buy or sell any security. It does not take into account individual facts and circumstances, and should be supplemented by additional such analysis to guide any investment decisions. </a:t>
            </a:r>
          </a:p>
          <a:p>
            <a:endParaRPr lang="en-US" sz="1500" i="0" dirty="0">
              <a:solidFill>
                <a:srgbClr val="000000"/>
              </a:solidFill>
              <a:effectLst/>
              <a:latin typeface="Futura Medium"/>
            </a:endParaRPr>
          </a:p>
          <a:p>
            <a:r>
              <a:rPr lang="en-US" sz="1500" i="0" dirty="0">
                <a:solidFill>
                  <a:srgbClr val="000000"/>
                </a:solidFill>
                <a:effectLst/>
                <a:latin typeface="Futura Medium"/>
              </a:rPr>
              <a:t>If you are a</a:t>
            </a:r>
            <a:r>
              <a:rPr lang="en-US" sz="1500" dirty="0">
                <a:solidFill>
                  <a:srgbClr val="000000"/>
                </a:solidFill>
                <a:latin typeface="Futura Medium"/>
              </a:rPr>
              <a:t>n ET Professional Subscriber, you may use these slides for personal or commercial use in any client presentation at which the subscriber is present.</a:t>
            </a:r>
          </a:p>
          <a:p>
            <a:endParaRPr lang="en-US" sz="1500" dirty="0">
              <a:solidFill>
                <a:srgbClr val="000000"/>
              </a:solidFill>
              <a:latin typeface="Futura Medium"/>
            </a:endParaRPr>
          </a:p>
          <a:p>
            <a:r>
              <a:rPr lang="en-US" sz="1500" dirty="0">
                <a:solidFill>
                  <a:srgbClr val="000000"/>
                </a:solidFill>
                <a:latin typeface="Futura Medium"/>
              </a:rPr>
              <a:t>In those uses, you may modify the slides to use your branding and format, provided that Epsilon Theory and Quid are described as sources on those pages (footnotes are fine). </a:t>
            </a:r>
          </a:p>
          <a:p>
            <a:endParaRPr lang="en-US" sz="1500" dirty="0">
              <a:solidFill>
                <a:srgbClr val="000000"/>
              </a:solidFill>
              <a:latin typeface="Futura Medium"/>
            </a:endParaRPr>
          </a:p>
          <a:p>
            <a:r>
              <a:rPr lang="en-US" sz="1500" dirty="0">
                <a:solidFill>
                  <a:srgbClr val="000000"/>
                </a:solidFill>
                <a:latin typeface="Futura Medium"/>
              </a:rPr>
              <a:t>You may not distribute these slides publicly (e.g. on Social Media, on your website, etc.) without the permission of Epsilon Theory. </a:t>
            </a:r>
          </a:p>
          <a:p>
            <a:endParaRPr lang="en-US" sz="1500" dirty="0">
              <a:solidFill>
                <a:srgbClr val="000000"/>
              </a:solidFill>
              <a:latin typeface="Futura Medium"/>
            </a:endParaRPr>
          </a:p>
          <a:p>
            <a:endParaRPr lang="en-US" sz="1500" dirty="0">
              <a:solidFill>
                <a:srgbClr val="000000"/>
              </a:solidFill>
              <a:latin typeface="Futura Medium"/>
            </a:endParaRPr>
          </a:p>
          <a:p>
            <a:endParaRPr lang="en-US" sz="1500" dirty="0">
              <a:solidFill>
                <a:srgbClr val="000000"/>
              </a:solidFill>
              <a:latin typeface="Futura Medium"/>
            </a:endParaRPr>
          </a:p>
        </p:txBody>
      </p:sp>
    </p:spTree>
    <p:extLst>
      <p:ext uri="{BB962C8B-B14F-4D97-AF65-F5344CB8AC3E}">
        <p14:creationId xmlns:p14="http://schemas.microsoft.com/office/powerpoint/2010/main" val="18077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a:t>Inflation Network Map – July 2019</a:t>
            </a:r>
            <a:endParaRPr lang="en-US" dirty="0"/>
          </a:p>
        </p:txBody>
      </p:sp>
      <p:pic>
        <p:nvPicPr>
          <p:cNvPr id="5" name="Picture 4">
            <a:extLst>
              <a:ext uri="{FF2B5EF4-FFF2-40B4-BE49-F238E27FC236}">
                <a16:creationId xmlns:a16="http://schemas.microsoft.com/office/drawing/2014/main" id="{140402CD-E859-4C3D-97DE-706713749DBB}"/>
              </a:ext>
            </a:extLst>
          </p:cNvPr>
          <p:cNvPicPr>
            <a:picLocks noChangeAspect="1"/>
          </p:cNvPicPr>
          <p:nvPr/>
        </p:nvPicPr>
        <p:blipFill>
          <a:blip r:embed="rId2"/>
          <a:stretch>
            <a:fillRect/>
          </a:stretch>
        </p:blipFill>
        <p:spPr>
          <a:xfrm>
            <a:off x="567266" y="977433"/>
            <a:ext cx="7387367" cy="5008499"/>
          </a:xfrm>
          <a:prstGeom prst="rect">
            <a:avLst/>
          </a:prstGeom>
        </p:spPr>
      </p:pic>
    </p:spTree>
    <p:extLst>
      <p:ext uri="{BB962C8B-B14F-4D97-AF65-F5344CB8AC3E}">
        <p14:creationId xmlns:p14="http://schemas.microsoft.com/office/powerpoint/2010/main" val="9686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Attention – July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inflation, producer prices, wage pressures and costs. </a:t>
            </a:r>
          </a:p>
        </p:txBody>
      </p:sp>
      <p:pic>
        <p:nvPicPr>
          <p:cNvPr id="4" name="Picture 3">
            <a:extLst>
              <a:ext uri="{FF2B5EF4-FFF2-40B4-BE49-F238E27FC236}">
                <a16:creationId xmlns:a16="http://schemas.microsoft.com/office/drawing/2014/main" id="{DE58F358-0DA7-417D-9B93-2D9B1A237878}"/>
              </a:ext>
            </a:extLst>
          </p:cNvPr>
          <p:cNvPicPr>
            <a:picLocks noChangeAspect="1"/>
          </p:cNvPicPr>
          <p:nvPr/>
        </p:nvPicPr>
        <p:blipFill>
          <a:blip r:embed="rId2"/>
          <a:stretch>
            <a:fillRect/>
          </a:stretch>
        </p:blipFill>
        <p:spPr>
          <a:xfrm>
            <a:off x="725311" y="1329734"/>
            <a:ext cx="7337777" cy="4686394"/>
          </a:xfrm>
          <a:prstGeom prst="rect">
            <a:avLst/>
          </a:prstGeom>
        </p:spPr>
      </p:pic>
    </p:spTree>
    <p:extLst>
      <p:ext uri="{BB962C8B-B14F-4D97-AF65-F5344CB8AC3E}">
        <p14:creationId xmlns:p14="http://schemas.microsoft.com/office/powerpoint/2010/main" val="30012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Attention Monitor – July 2019</a:t>
            </a:r>
          </a:p>
        </p:txBody>
      </p:sp>
      <p:pic>
        <p:nvPicPr>
          <p:cNvPr id="3" name="Picture 2">
            <a:extLst>
              <a:ext uri="{FF2B5EF4-FFF2-40B4-BE49-F238E27FC236}">
                <a16:creationId xmlns:a16="http://schemas.microsoft.com/office/drawing/2014/main" id="{A3075389-786A-4F79-84C7-464BB00CEE4A}"/>
              </a:ext>
            </a:extLst>
          </p:cNvPr>
          <p:cNvPicPr>
            <a:picLocks noChangeAspect="1"/>
          </p:cNvPicPr>
          <p:nvPr/>
        </p:nvPicPr>
        <p:blipFill>
          <a:blip r:embed="rId2"/>
          <a:stretch>
            <a:fillRect/>
          </a:stretch>
        </p:blipFill>
        <p:spPr>
          <a:xfrm>
            <a:off x="515617" y="949766"/>
            <a:ext cx="8325781" cy="5006417"/>
          </a:xfrm>
          <a:prstGeom prst="rect">
            <a:avLst/>
          </a:prstGeom>
        </p:spPr>
      </p:pic>
    </p:spTree>
    <p:extLst>
      <p:ext uri="{BB962C8B-B14F-4D97-AF65-F5344CB8AC3E}">
        <p14:creationId xmlns:p14="http://schemas.microsoft.com/office/powerpoint/2010/main" val="28144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Cohesion Monitor – July 2019</a:t>
            </a:r>
          </a:p>
        </p:txBody>
      </p:sp>
      <p:pic>
        <p:nvPicPr>
          <p:cNvPr id="3" name="Picture 2">
            <a:extLst>
              <a:ext uri="{FF2B5EF4-FFF2-40B4-BE49-F238E27FC236}">
                <a16:creationId xmlns:a16="http://schemas.microsoft.com/office/drawing/2014/main" id="{8CD31156-8B5E-4114-9EBD-3C3A65D68E5B}"/>
              </a:ext>
            </a:extLst>
          </p:cNvPr>
          <p:cNvPicPr>
            <a:picLocks noChangeAspect="1"/>
          </p:cNvPicPr>
          <p:nvPr/>
        </p:nvPicPr>
        <p:blipFill>
          <a:blip r:embed="rId2"/>
          <a:stretch>
            <a:fillRect/>
          </a:stretch>
        </p:blipFill>
        <p:spPr>
          <a:xfrm>
            <a:off x="385893" y="1092378"/>
            <a:ext cx="8489852" cy="5023195"/>
          </a:xfrm>
          <a:prstGeom prst="rect">
            <a:avLst/>
          </a:prstGeom>
        </p:spPr>
      </p:pic>
    </p:spTree>
    <p:extLst>
      <p:ext uri="{BB962C8B-B14F-4D97-AF65-F5344CB8AC3E}">
        <p14:creationId xmlns:p14="http://schemas.microsoft.com/office/powerpoint/2010/main" val="22795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Fiat News Monitor – July 2019</a:t>
            </a:r>
          </a:p>
        </p:txBody>
      </p:sp>
      <p:pic>
        <p:nvPicPr>
          <p:cNvPr id="3" name="Picture 2">
            <a:extLst>
              <a:ext uri="{FF2B5EF4-FFF2-40B4-BE49-F238E27FC236}">
                <a16:creationId xmlns:a16="http://schemas.microsoft.com/office/drawing/2014/main" id="{7E991563-2EED-4A06-A5DA-AC24D34BA683}"/>
              </a:ext>
            </a:extLst>
          </p:cNvPr>
          <p:cNvPicPr>
            <a:picLocks noChangeAspect="1"/>
          </p:cNvPicPr>
          <p:nvPr/>
        </p:nvPicPr>
        <p:blipFill>
          <a:blip r:embed="rId2"/>
          <a:stretch>
            <a:fillRect/>
          </a:stretch>
        </p:blipFill>
        <p:spPr>
          <a:xfrm>
            <a:off x="450850" y="1063524"/>
            <a:ext cx="8323998" cy="5001716"/>
          </a:xfrm>
          <a:prstGeom prst="rect">
            <a:avLst/>
          </a:prstGeom>
        </p:spPr>
      </p:pic>
    </p:spTree>
    <p:extLst>
      <p:ext uri="{BB962C8B-B14F-4D97-AF65-F5344CB8AC3E}">
        <p14:creationId xmlns:p14="http://schemas.microsoft.com/office/powerpoint/2010/main" val="257793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Sentiment Monitor – July 2019</a:t>
            </a:r>
          </a:p>
        </p:txBody>
      </p:sp>
      <p:pic>
        <p:nvPicPr>
          <p:cNvPr id="3" name="Picture 2">
            <a:extLst>
              <a:ext uri="{FF2B5EF4-FFF2-40B4-BE49-F238E27FC236}">
                <a16:creationId xmlns:a16="http://schemas.microsoft.com/office/drawing/2014/main" id="{000E086A-088C-4B7D-8AF1-CC659804AD57}"/>
              </a:ext>
            </a:extLst>
          </p:cNvPr>
          <p:cNvPicPr>
            <a:picLocks noChangeAspect="1"/>
          </p:cNvPicPr>
          <p:nvPr/>
        </p:nvPicPr>
        <p:blipFill>
          <a:blip r:embed="rId2"/>
          <a:stretch>
            <a:fillRect/>
          </a:stretch>
        </p:blipFill>
        <p:spPr>
          <a:xfrm>
            <a:off x="450850" y="1092379"/>
            <a:ext cx="8297494" cy="5006417"/>
          </a:xfrm>
          <a:prstGeom prst="rect">
            <a:avLst/>
          </a:prstGeom>
        </p:spPr>
      </p:pic>
    </p:spTree>
    <p:extLst>
      <p:ext uri="{BB962C8B-B14F-4D97-AF65-F5344CB8AC3E}">
        <p14:creationId xmlns:p14="http://schemas.microsoft.com/office/powerpoint/2010/main" val="1112788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1408</Words>
  <Application>Microsoft Office PowerPoint</Application>
  <PresentationFormat>On-screen Show (4:3)</PresentationFormat>
  <Paragraphs>108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Baskerville</vt:lpstr>
      <vt:lpstr>Calibri</vt:lpstr>
      <vt:lpstr>Calibri Light</vt:lpstr>
      <vt:lpstr>Futura Medium</vt:lpstr>
      <vt:lpstr>Helvetica Neue Medium</vt:lpstr>
      <vt:lpstr>Office Theme</vt:lpstr>
      <vt:lpstr>July 2019</vt:lpstr>
      <vt:lpstr>Contents</vt:lpstr>
      <vt:lpstr>PowerPoint Presentation</vt:lpstr>
      <vt:lpstr>Inflation Network Map – July 2019</vt:lpstr>
      <vt:lpstr>Inflation Attention – July 2019</vt:lpstr>
      <vt:lpstr>PowerPoint Presentation</vt:lpstr>
      <vt:lpstr>PowerPoint Presentation</vt:lpstr>
      <vt:lpstr>PowerPoint Presentation</vt:lpstr>
      <vt:lpstr>PowerPoint Presentation</vt:lpstr>
      <vt:lpstr>PowerPoint Presentation</vt:lpstr>
      <vt:lpstr>Central Bank Omnipotence Network Map – July 2019</vt:lpstr>
      <vt:lpstr>Central Bank Omnipotence Attention – July 2019</vt:lpstr>
      <vt:lpstr>PowerPoint Presentation</vt:lpstr>
      <vt:lpstr>PowerPoint Presentation</vt:lpstr>
      <vt:lpstr>PowerPoint Presentation</vt:lpstr>
      <vt:lpstr>PowerPoint Presentation</vt:lpstr>
      <vt:lpstr>PowerPoint Presentation</vt:lpstr>
      <vt:lpstr>Trade and Tariffs Network Map – July 2019</vt:lpstr>
      <vt:lpstr>Trade and Tariffs Attention – July 2019</vt:lpstr>
      <vt:lpstr>PowerPoint Presentation</vt:lpstr>
      <vt:lpstr>PowerPoint Presentation</vt:lpstr>
      <vt:lpstr>PowerPoint Presentation</vt:lpstr>
      <vt:lpstr>PowerPoint Presentation</vt:lpstr>
      <vt:lpstr>PowerPoint Presentation</vt:lpstr>
      <vt:lpstr>US Fiscal Policy Network Map – July 2019</vt:lpstr>
      <vt:lpstr>US Fiscal Policy Attention – July 2019</vt:lpstr>
      <vt:lpstr>PowerPoint Presentation</vt:lpstr>
      <vt:lpstr>PowerPoint Presentation</vt:lpstr>
      <vt:lpstr>PowerPoint Presentation</vt:lpstr>
      <vt:lpstr>Text Analytics Background</vt:lpstr>
      <vt:lpstr>How to Read a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2019</dc:title>
  <dc:creator>William Guinn</dc:creator>
  <cp:lastModifiedBy>William Guinn</cp:lastModifiedBy>
  <cp:revision>27</cp:revision>
  <dcterms:created xsi:type="dcterms:W3CDTF">2019-07-05T19:59:01Z</dcterms:created>
  <dcterms:modified xsi:type="dcterms:W3CDTF">2019-08-06T14:38:11Z</dcterms:modified>
</cp:coreProperties>
</file>