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theme/theme2.xml" ContentType="application/vnd.openxmlformats-officedocument.theme+xml"/>
  <Override PartName="/ppt/charts/chart1.xml" ContentType="application/vnd.openxmlformats-officedocument.drawingml.chart+xml"/>
  <Override PartName="/ppt/charts/style1.xml" ContentType="application/vnd.ms-office.chartstyle+xml"/>
  <Override PartName="/ppt/charts/colors1.xml" ContentType="application/vnd.ms-office.chartcolorstyle+xml"/>
  <Override PartName="/ppt/charts/chart2.xml" ContentType="application/vnd.openxmlformats-officedocument.drawingml.chart+xml"/>
  <Override PartName="/ppt/charts/style2.xml" ContentType="application/vnd.ms-office.chartstyle+xml"/>
  <Override PartName="/ppt/charts/colors2.xml" ContentType="application/vnd.ms-office.chartcolorstyle+xml"/>
  <Override PartName="/ppt/charts/chart3.xml" ContentType="application/vnd.openxmlformats-officedocument.drawingml.chart+xml"/>
  <Override PartName="/ppt/charts/style3.xml" ContentType="application/vnd.ms-office.chartstyle+xml"/>
  <Override PartName="/ppt/charts/colors3.xml" ContentType="application/vnd.ms-office.chartcolorstyle+xml"/>
  <Override PartName="/ppt/charts/chart4.xml" ContentType="application/vnd.openxmlformats-officedocument.drawingml.chart+xml"/>
  <Override PartName="/ppt/charts/style4.xml" ContentType="application/vnd.ms-office.chartstyle+xml"/>
  <Override PartName="/ppt/charts/colors4.xml" ContentType="application/vnd.ms-office.chartcolorstyle+xml"/>
  <Override PartName="/ppt/charts/chart5.xml" ContentType="application/vnd.openxmlformats-officedocument.drawingml.chart+xml"/>
  <Override PartName="/ppt/charts/style5.xml" ContentType="application/vnd.ms-office.chartstyle+xml"/>
  <Override PartName="/ppt/charts/colors5.xml" ContentType="application/vnd.ms-office.chartcolorstyle+xml"/>
  <Override PartName="/ppt/charts/chart6.xml" ContentType="application/vnd.openxmlformats-officedocument.drawingml.chart+xml"/>
  <Override PartName="/ppt/charts/style6.xml" ContentType="application/vnd.ms-office.chartstyle+xml"/>
  <Override PartName="/ppt/charts/colors6.xml" ContentType="application/vnd.ms-office.chartcolorstyle+xml"/>
  <Override PartName="/ppt/charts/chart7.xml" ContentType="application/vnd.openxmlformats-officedocument.drawingml.chart+xml"/>
  <Override PartName="/ppt/charts/style7.xml" ContentType="application/vnd.ms-office.chartstyle+xml"/>
  <Override PartName="/ppt/charts/colors7.xml" ContentType="application/vnd.ms-office.chartcolorstyle+xml"/>
  <Override PartName="/ppt/charts/chart8.xml" ContentType="application/vnd.openxmlformats-officedocument.drawingml.chart+xml"/>
  <Override PartName="/ppt/charts/style8.xml" ContentType="application/vnd.ms-office.chartstyle+xml"/>
  <Override PartName="/ppt/charts/colors8.xml" ContentType="application/vnd.ms-office.chartcolorstyle+xml"/>
  <Override PartName="/ppt/charts/chart9.xml" ContentType="application/vnd.openxmlformats-officedocument.drawingml.chart+xml"/>
  <Override PartName="/ppt/charts/style9.xml" ContentType="application/vnd.ms-office.chartstyle+xml"/>
  <Override PartName="/ppt/charts/colors9.xml" ContentType="application/vnd.ms-office.chartcolorstyle+xml"/>
  <Override PartName="/ppt/charts/chart10.xml" ContentType="application/vnd.openxmlformats-officedocument.drawingml.chart+xml"/>
  <Override PartName="/ppt/charts/style10.xml" ContentType="application/vnd.ms-office.chartstyle+xml"/>
  <Override PartName="/ppt/charts/colors10.xml" ContentType="application/vnd.ms-office.chartcolorstyle+xml"/>
  <Override PartName="/ppt/charts/chart11.xml" ContentType="application/vnd.openxmlformats-officedocument.drawingml.chart+xml"/>
  <Override PartName="/ppt/charts/style11.xml" ContentType="application/vnd.ms-office.chartstyle+xml"/>
  <Override PartName="/ppt/charts/colors11.xml" ContentType="application/vnd.ms-office.chartcolorstyle+xml"/>
  <Override PartName="/ppt/charts/chart12.xml" ContentType="application/vnd.openxmlformats-officedocument.drawingml.chart+xml"/>
  <Override PartName="/ppt/charts/style12.xml" ContentType="application/vnd.ms-office.chartstyle+xml"/>
  <Override PartName="/ppt/charts/colors12.xml" ContentType="application/vnd.ms-office.chartcolorstyle+xml"/>
  <Override PartName="/ppt/charts/chart13.xml" ContentType="application/vnd.openxmlformats-officedocument.drawingml.chart+xml"/>
  <Override PartName="/ppt/charts/style13.xml" ContentType="application/vnd.ms-office.chartstyle+xml"/>
  <Override PartName="/ppt/charts/colors13.xml" ContentType="application/vnd.ms-office.chartcolorstyle+xml"/>
  <Override PartName="/ppt/charts/chart14.xml" ContentType="application/vnd.openxmlformats-officedocument.drawingml.chart+xml"/>
  <Override PartName="/ppt/charts/style14.xml" ContentType="application/vnd.ms-office.chartstyle+xml"/>
  <Override PartName="/ppt/charts/colors14.xml" ContentType="application/vnd.ms-office.chartcolorstyle+xml"/>
  <Override PartName="/ppt/charts/chart15.xml" ContentType="application/vnd.openxmlformats-officedocument.drawingml.chart+xml"/>
  <Override PartName="/ppt/charts/style15.xml" ContentType="application/vnd.ms-office.chartstyle+xml"/>
  <Override PartName="/ppt/charts/colors15.xml" ContentType="application/vnd.ms-office.chartcolorstyl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60" r:id="rId1"/>
  </p:sldMasterIdLst>
  <p:notesMasterIdLst>
    <p:notesMasterId r:id="rId33"/>
  </p:notesMasterIdLst>
  <p:sldIdLst>
    <p:sldId id="256" r:id="rId2"/>
    <p:sldId id="264" r:id="rId3"/>
    <p:sldId id="266" r:id="rId4"/>
    <p:sldId id="267" r:id="rId5"/>
    <p:sldId id="268" r:id="rId6"/>
    <p:sldId id="269" r:id="rId7"/>
    <p:sldId id="270" r:id="rId8"/>
    <p:sldId id="271" r:id="rId9"/>
    <p:sldId id="272" r:id="rId10"/>
    <p:sldId id="273" r:id="rId11"/>
    <p:sldId id="274" r:id="rId12"/>
    <p:sldId id="275" r:id="rId13"/>
    <p:sldId id="276" r:id="rId14"/>
    <p:sldId id="277" r:id="rId15"/>
    <p:sldId id="278" r:id="rId16"/>
    <p:sldId id="279" r:id="rId17"/>
    <p:sldId id="280" r:id="rId18"/>
    <p:sldId id="265" r:id="rId19"/>
    <p:sldId id="257" r:id="rId20"/>
    <p:sldId id="258" r:id="rId21"/>
    <p:sldId id="262" r:id="rId22"/>
    <p:sldId id="263" r:id="rId23"/>
    <p:sldId id="281" r:id="rId24"/>
    <p:sldId id="282" r:id="rId25"/>
    <p:sldId id="283" r:id="rId26"/>
    <p:sldId id="284" r:id="rId27"/>
    <p:sldId id="285" r:id="rId28"/>
    <p:sldId id="259" r:id="rId29"/>
    <p:sldId id="260" r:id="rId30"/>
    <p:sldId id="286" r:id="rId31"/>
    <p:sldId id="287" r:id="rId32"/>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EBEBEB"/>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5543"/>
    <p:restoredTop sz="94653"/>
  </p:normalViewPr>
  <p:slideViewPr>
    <p:cSldViewPr snapToGrid="0" snapToObjects="1">
      <p:cViewPr varScale="1">
        <p:scale>
          <a:sx n="86" d="100"/>
          <a:sy n="86" d="100"/>
        </p:scale>
        <p:origin x="1358" y="58"/>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presProps" Target="pres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notesMaster" Target="notesMasters/notesMaster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tableStyles" Target="tableStyle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theme" Target="theme/theme1.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viewProps" Target="viewProps.xml"/></Relationships>
</file>

<file path=ppt/charts/_rels/chart1.xml.rels><?xml version="1.0" encoding="UTF-8" standalone="yes"?>
<Relationships xmlns="http://schemas.openxmlformats.org/package/2006/relationships"><Relationship Id="rId3" Type="http://schemas.openxmlformats.org/officeDocument/2006/relationships/oleObject" Target="file:///C:\Users\willi\Box\Publishing\Professional\Pro%20Trackers\October%2031%202018\Inflation\Inflation%20Summary%2012.31.xlsx" TargetMode="External"/><Relationship Id="rId2" Type="http://schemas.microsoft.com/office/2011/relationships/chartColorStyle" Target="colors1.xml"/><Relationship Id="rId1" Type="http://schemas.microsoft.com/office/2011/relationships/chartStyle" Target="style1.xml"/></Relationships>
</file>

<file path=ppt/charts/_rels/chart2.xml.rels><?xml version="1.0" encoding="UTF-8" standalone="yes"?>
<Relationships xmlns="http://schemas.openxmlformats.org/package/2006/relationships"><Relationship Id="rId3" Type="http://schemas.openxmlformats.org/officeDocument/2006/relationships/oleObject" Target="file:///C:\Users\willi\Box\Publishing\Professional\Pro%20Trackers\October%2031%202018\Inflation\Inflation%20Summary%2012.31.xlsx" TargetMode="External"/><Relationship Id="rId2" Type="http://schemas.microsoft.com/office/2011/relationships/chartColorStyle" Target="colors2.xml"/><Relationship Id="rId1" Type="http://schemas.microsoft.com/office/2011/relationships/chartStyle" Target="style2.xml"/></Relationships>
</file>

<file path=ppt/charts/_rels/chart3.xml.rels><?xml version="1.0" encoding="UTF-8" standalone="yes"?>
<Relationships xmlns="http://schemas.openxmlformats.org/package/2006/relationships"><Relationship Id="rId3" Type="http://schemas.openxmlformats.org/officeDocument/2006/relationships/oleObject" Target="file:///C:\Users\willi\Box\Publishing\Professional\Pro%20Trackers\October%2031%202018\Inflation\Inflation%20Summary%2012.31.xlsx" TargetMode="External"/><Relationship Id="rId2" Type="http://schemas.microsoft.com/office/2011/relationships/chartColorStyle" Target="colors3.xml"/><Relationship Id="rId1" Type="http://schemas.microsoft.com/office/2011/relationships/chartStyle" Target="style3.xml"/></Relationships>
</file>

<file path=ppt/charts/_rels/chart4.xml.rels><?xml version="1.0" encoding="UTF-8" standalone="yes"?>
<Relationships xmlns="http://schemas.openxmlformats.org/package/2006/relationships"><Relationship Id="rId3" Type="http://schemas.openxmlformats.org/officeDocument/2006/relationships/oleObject" Target="file:///C:\Users\willi\Box\Publishing\Professional\Pro%20Trackers\October%2031%202018\Central%20Bank%20Omnipotence\Central%20Bank%20Omnipotence%20Summary%20-%2012.31.xlsx" TargetMode="External"/><Relationship Id="rId2" Type="http://schemas.microsoft.com/office/2011/relationships/chartColorStyle" Target="colors4.xml"/><Relationship Id="rId1" Type="http://schemas.microsoft.com/office/2011/relationships/chartStyle" Target="style4.xml"/></Relationships>
</file>

<file path=ppt/charts/_rels/chart5.xml.rels><?xml version="1.0" encoding="UTF-8" standalone="yes"?>
<Relationships xmlns="http://schemas.openxmlformats.org/package/2006/relationships"><Relationship Id="rId3" Type="http://schemas.openxmlformats.org/officeDocument/2006/relationships/oleObject" Target="file:///C:\Users\willi\Box\Publishing\Professional\Pro%20Trackers\October%2031%202018\Central%20Bank%20Omnipotence\Central%20Bank%20Omnipotence%20Summary%20-%2012.31.xlsx" TargetMode="External"/><Relationship Id="rId2" Type="http://schemas.microsoft.com/office/2011/relationships/chartColorStyle" Target="colors5.xml"/><Relationship Id="rId1" Type="http://schemas.microsoft.com/office/2011/relationships/chartStyle" Target="style5.xml"/></Relationships>
</file>

<file path=ppt/charts/_rels/chart6.xml.rels><?xml version="1.0" encoding="UTF-8" standalone="yes"?>
<Relationships xmlns="http://schemas.openxmlformats.org/package/2006/relationships"><Relationship Id="rId3" Type="http://schemas.openxmlformats.org/officeDocument/2006/relationships/oleObject" Target="file:///C:\Users\willi\Box\Publishing\Professional\Pro%20Trackers\October%2031%202018\Central%20Bank%20Omnipotence\Central%20Bank%20Omnipotence%20Summary%20-%2012.31.xlsx" TargetMode="External"/><Relationship Id="rId2" Type="http://schemas.microsoft.com/office/2011/relationships/chartColorStyle" Target="colors6.xml"/><Relationship Id="rId1" Type="http://schemas.microsoft.com/office/2011/relationships/chartStyle" Target="style6.xml"/></Relationships>
</file>

<file path=ppt/charts/_rels/chart7.xml.rels><?xml version="1.0" encoding="UTF-8" standalone="yes"?>
<Relationships xmlns="http://schemas.openxmlformats.org/package/2006/relationships"><Relationship Id="rId3" Type="http://schemas.openxmlformats.org/officeDocument/2006/relationships/oleObject" Target="file:///C:\Users\willi\Box\Publishing\Professional\Pro%20Trackers\October%2031%202018\Trade%20and%20Tariffs\Trade%20and%20Tariffs%20Summary%2012.31.xlsx" TargetMode="External"/><Relationship Id="rId2" Type="http://schemas.microsoft.com/office/2011/relationships/chartColorStyle" Target="colors7.xml"/><Relationship Id="rId1" Type="http://schemas.microsoft.com/office/2011/relationships/chartStyle" Target="style7.xml"/></Relationships>
</file>

<file path=ppt/charts/_rels/chart8.xml.rels><?xml version="1.0" encoding="UTF-8" standalone="yes"?>
<Relationships xmlns="http://schemas.openxmlformats.org/package/2006/relationships"><Relationship Id="rId3" Type="http://schemas.openxmlformats.org/officeDocument/2006/relationships/oleObject" Target="file:///C:\Users\willi\Box\Publishing\Professional\Pro%20Trackers\October%2031%202018\Trade%20and%20Tariffs\Trade%20and%20Tariffs%20Summary%2012.31.xlsx" TargetMode="External"/><Relationship Id="rId2" Type="http://schemas.microsoft.com/office/2011/relationships/chartColorStyle" Target="colors8.xml"/><Relationship Id="rId1" Type="http://schemas.microsoft.com/office/2011/relationships/chartStyle" Target="style8.xml"/></Relationships>
</file>

<file path=ppt/charts/_rels/chart9.xml.rels><?xml version="1.0" encoding="UTF-8" standalone="yes"?>
<Relationships xmlns="http://schemas.openxmlformats.org/package/2006/relationships"><Relationship Id="rId3" Type="http://schemas.openxmlformats.org/officeDocument/2006/relationships/oleObject" Target="file:///C:\Users\willi\Box\Publishing\Professional\Pro%20Trackers\October%2031%202018\Trade%20and%20Tariffs\Trade%20and%20Tariffs%20Summary%2012.31.xlsx" TargetMode="External"/><Relationship Id="rId2" Type="http://schemas.microsoft.com/office/2011/relationships/chartColorStyle" Target="colors9.xml"/><Relationship Id="rId1" Type="http://schemas.microsoft.com/office/2011/relationships/chartStyle" Target="style9.xml"/></Relationships>
</file>

<file path=ppt/charts/_rels/chart10.xml.rels><?xml version="1.0" encoding="UTF-8" standalone="yes"?>
<Relationships xmlns="http://schemas.openxmlformats.org/package/2006/relationships"><Relationship Id="rId3" Type="http://schemas.openxmlformats.org/officeDocument/2006/relationships/oleObject" Target="file:///C:\Users\willi\Box\Publishing\Professional\Pro%20Trackers\October%2031%202018\US%20Fiscal%20Policy\US%20Fiscal%20Policy%20Summary%20-%2012.31.xlsx" TargetMode="External"/><Relationship Id="rId2" Type="http://schemas.microsoft.com/office/2011/relationships/chartColorStyle" Target="colors10.xml"/><Relationship Id="rId1" Type="http://schemas.microsoft.com/office/2011/relationships/chartStyle" Target="style10.xml"/></Relationships>
</file>

<file path=ppt/charts/_rels/chart11.xml.rels><?xml version="1.0" encoding="UTF-8" standalone="yes"?>
<Relationships xmlns="http://schemas.openxmlformats.org/package/2006/relationships"><Relationship Id="rId3" Type="http://schemas.openxmlformats.org/officeDocument/2006/relationships/oleObject" Target="file:///C:\Users\willi\Box\Publishing\Professional\Pro%20Trackers\October%2031%202018\US%20Fiscal%20Policy\US%20Fiscal%20Policy%20Summary%20-%2012.31.xlsx" TargetMode="External"/><Relationship Id="rId2" Type="http://schemas.microsoft.com/office/2011/relationships/chartColorStyle" Target="colors11.xml"/><Relationship Id="rId1" Type="http://schemas.microsoft.com/office/2011/relationships/chartStyle" Target="style11.xml"/></Relationships>
</file>

<file path=ppt/charts/_rels/chart12.xml.rels><?xml version="1.0" encoding="UTF-8" standalone="yes"?>
<Relationships xmlns="http://schemas.openxmlformats.org/package/2006/relationships"><Relationship Id="rId3" Type="http://schemas.openxmlformats.org/officeDocument/2006/relationships/oleObject" Target="file:///C:\Users\willi\Box\Publishing\Professional\Pro%20Trackers\October%2031%202018\US%20Fiscal%20Policy\US%20Fiscal%20Policy%20Summary%20-%2012.31.xlsx" TargetMode="External"/><Relationship Id="rId2" Type="http://schemas.microsoft.com/office/2011/relationships/chartColorStyle" Target="colors12.xml"/><Relationship Id="rId1" Type="http://schemas.microsoft.com/office/2011/relationships/chartStyle" Target="style12.xml"/></Relationships>
</file>

<file path=ppt/charts/_rels/chart13.xml.rels><?xml version="1.0" encoding="UTF-8" standalone="yes"?>
<Relationships xmlns="http://schemas.openxmlformats.org/package/2006/relationships"><Relationship Id="rId3" Type="http://schemas.openxmlformats.org/officeDocument/2006/relationships/oleObject" Target="file:///C:\Users\willi\Box\Publishing\Professional\Pro%20Trackers\October%2031%202018\Credit%20Cycle\US%20Credit%20Cycle%20Summary%2012.31.xlsx" TargetMode="External"/><Relationship Id="rId2" Type="http://schemas.microsoft.com/office/2011/relationships/chartColorStyle" Target="colors13.xml"/><Relationship Id="rId1" Type="http://schemas.microsoft.com/office/2011/relationships/chartStyle" Target="style13.xml"/></Relationships>
</file>

<file path=ppt/charts/_rels/chart14.xml.rels><?xml version="1.0" encoding="UTF-8" standalone="yes"?>
<Relationships xmlns="http://schemas.openxmlformats.org/package/2006/relationships"><Relationship Id="rId3" Type="http://schemas.openxmlformats.org/officeDocument/2006/relationships/oleObject" Target="file:///C:\Users\willi\Box\Publishing\Professional\Pro%20Trackers\October%2031%202018\Credit%20Cycle\US%20Credit%20Cycle%20Summary%2012.31.xlsx" TargetMode="External"/><Relationship Id="rId2" Type="http://schemas.microsoft.com/office/2011/relationships/chartColorStyle" Target="colors14.xml"/><Relationship Id="rId1" Type="http://schemas.microsoft.com/office/2011/relationships/chartStyle" Target="style14.xml"/></Relationships>
</file>

<file path=ppt/charts/_rels/chart15.xml.rels><?xml version="1.0" encoding="UTF-8" standalone="yes"?>
<Relationships xmlns="http://schemas.openxmlformats.org/package/2006/relationships"><Relationship Id="rId3" Type="http://schemas.openxmlformats.org/officeDocument/2006/relationships/oleObject" Target="file:///C:\Users\willi\Box\Publishing\Professional\Pro%20Trackers\October%2031%202018\Credit%20Cycle\US%20Credit%20Cycle%20Summary%2012.31.xlsx" TargetMode="External"/><Relationship Id="rId2" Type="http://schemas.microsoft.com/office/2011/relationships/chartColorStyle" Target="colors15.xml"/><Relationship Id="rId1" Type="http://schemas.microsoft.com/office/2011/relationships/chartStyle" Target="style15.xml"/></Relationships>
</file>

<file path=ppt/charts/chart1.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title>
      <c:tx>
        <c:rich>
          <a:bodyPr rot="0" spcFirstLastPara="1" vertOverflow="ellipsis" vert="horz" wrap="square" anchor="ctr" anchorCtr="1"/>
          <a:lstStyle/>
          <a:p>
            <a:pPr>
              <a:defRPr sz="1400" b="0" i="0" u="none" strike="noStrike" kern="1200" spc="0" baseline="0">
                <a:solidFill>
                  <a:schemeClr val="tx1">
                    <a:lumMod val="65000"/>
                    <a:lumOff val="35000"/>
                  </a:schemeClr>
                </a:solidFill>
                <a:latin typeface="Futura Medium"/>
                <a:ea typeface="+mn-ea"/>
                <a:cs typeface="Arial" panose="020B0604020202020204" pitchFamily="34" charset="0"/>
              </a:defRPr>
            </a:pPr>
            <a:r>
              <a:rPr lang="en-US"/>
              <a:t>Narrative Attention</a:t>
            </a:r>
          </a:p>
          <a:p>
            <a:pPr>
              <a:defRPr/>
            </a:pPr>
            <a:r>
              <a:rPr lang="en-US"/>
              <a:t>Inflation</a:t>
            </a:r>
          </a:p>
        </c:rich>
      </c:tx>
      <c:overlay val="0"/>
      <c:spPr>
        <a:noFill/>
        <a:ln>
          <a:noFill/>
        </a:ln>
        <a:effectLst/>
      </c:spPr>
      <c:txPr>
        <a:bodyPr rot="0" spcFirstLastPara="1" vertOverflow="ellipsis" vert="horz" wrap="square" anchor="ctr" anchorCtr="1"/>
        <a:lstStyle/>
        <a:p>
          <a:pPr>
            <a:defRPr sz="1400" b="0" i="0" u="none" strike="noStrike" kern="1200" spc="0" baseline="0">
              <a:solidFill>
                <a:schemeClr val="tx1">
                  <a:lumMod val="65000"/>
                  <a:lumOff val="35000"/>
                </a:schemeClr>
              </a:solidFill>
              <a:latin typeface="Futura Medium"/>
              <a:ea typeface="+mn-ea"/>
              <a:cs typeface="Arial" panose="020B0604020202020204" pitchFamily="34" charset="0"/>
            </a:defRPr>
          </a:pPr>
          <a:endParaRPr lang="en-US"/>
        </a:p>
      </c:txPr>
    </c:title>
    <c:autoTitleDeleted val="0"/>
    <c:plotArea>
      <c:layout/>
      <c:lineChart>
        <c:grouping val="standard"/>
        <c:varyColors val="0"/>
        <c:ser>
          <c:idx val="5"/>
          <c:order val="0"/>
          <c:tx>
            <c:strRef>
              <c:f>Inflation!$E$4</c:f>
              <c:strCache>
                <c:ptCount val="1"/>
                <c:pt idx="0">
                  <c:v>Attention</c:v>
                </c:pt>
              </c:strCache>
            </c:strRef>
          </c:tx>
          <c:spPr>
            <a:ln w="28575" cap="rnd">
              <a:solidFill>
                <a:schemeClr val="accent6"/>
              </a:solidFill>
              <a:round/>
            </a:ln>
            <a:effectLst/>
          </c:spPr>
          <c:marker>
            <c:symbol val="none"/>
          </c:marker>
          <c:cat>
            <c:numRef>
              <c:f>Inflation!$A$18:$A$30</c:f>
              <c:numCache>
                <c:formatCode>mmm\-yy</c:formatCode>
                <c:ptCount val="13"/>
                <c:pt idx="0">
                  <c:v>43101</c:v>
                </c:pt>
                <c:pt idx="1">
                  <c:v>43159</c:v>
                </c:pt>
                <c:pt idx="2">
                  <c:v>43190</c:v>
                </c:pt>
                <c:pt idx="3">
                  <c:v>43220</c:v>
                </c:pt>
                <c:pt idx="4">
                  <c:v>43251</c:v>
                </c:pt>
                <c:pt idx="5">
                  <c:v>43281</c:v>
                </c:pt>
                <c:pt idx="6">
                  <c:v>43312</c:v>
                </c:pt>
                <c:pt idx="7">
                  <c:v>43343</c:v>
                </c:pt>
                <c:pt idx="8">
                  <c:v>43373</c:v>
                </c:pt>
                <c:pt idx="9">
                  <c:v>43404</c:v>
                </c:pt>
                <c:pt idx="10">
                  <c:v>43434</c:v>
                </c:pt>
                <c:pt idx="11">
                  <c:v>43465</c:v>
                </c:pt>
                <c:pt idx="12">
                  <c:v>43496</c:v>
                </c:pt>
              </c:numCache>
            </c:numRef>
          </c:cat>
          <c:val>
            <c:numRef>
              <c:f>Inflation!$E$18:$E$30</c:f>
              <c:numCache>
                <c:formatCode>0.00</c:formatCode>
                <c:ptCount val="13"/>
                <c:pt idx="0">
                  <c:v>0.19694947560540066</c:v>
                </c:pt>
                <c:pt idx="1">
                  <c:v>0.21728607624388263</c:v>
                </c:pt>
                <c:pt idx="2">
                  <c:v>0.15683467586977895</c:v>
                </c:pt>
                <c:pt idx="3">
                  <c:v>0.21582185535695841</c:v>
                </c:pt>
                <c:pt idx="4">
                  <c:v>0.23077885731843426</c:v>
                </c:pt>
                <c:pt idx="5">
                  <c:v>0.31220023079495896</c:v>
                </c:pt>
                <c:pt idx="6">
                  <c:v>0.34518561052210645</c:v>
                </c:pt>
                <c:pt idx="7">
                  <c:v>0.36600087122055447</c:v>
                </c:pt>
                <c:pt idx="8">
                  <c:v>0.37098047812956098</c:v>
                </c:pt>
                <c:pt idx="9">
                  <c:v>0.29308745285647003</c:v>
                </c:pt>
                <c:pt idx="10">
                  <c:v>0.28113489553724608</c:v>
                </c:pt>
                <c:pt idx="11">
                  <c:v>0.12344620060790275</c:v>
                </c:pt>
                <c:pt idx="12">
                  <c:v>0.21016666666666664</c:v>
                </c:pt>
              </c:numCache>
            </c:numRef>
          </c:val>
          <c:smooth val="0"/>
          <c:extLst>
            <c:ext xmlns:c16="http://schemas.microsoft.com/office/drawing/2014/chart" uri="{C3380CC4-5D6E-409C-BE32-E72D297353CC}">
              <c16:uniqueId val="{00000000-5F64-400F-9BBA-E9FD11E53668}"/>
            </c:ext>
          </c:extLst>
        </c:ser>
        <c:dLbls>
          <c:showLegendKey val="0"/>
          <c:showVal val="0"/>
          <c:showCatName val="0"/>
          <c:showSerName val="0"/>
          <c:showPercent val="0"/>
          <c:showBubbleSize val="0"/>
        </c:dLbls>
        <c:smooth val="0"/>
        <c:axId val="490177936"/>
        <c:axId val="490179856"/>
      </c:lineChart>
      <c:dateAx>
        <c:axId val="490177936"/>
        <c:scaling>
          <c:orientation val="minMax"/>
        </c:scaling>
        <c:delete val="0"/>
        <c:axPos val="b"/>
        <c:numFmt formatCode="mmm\-yy"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Futura Medium"/>
                <a:ea typeface="+mn-ea"/>
                <a:cs typeface="Arial" panose="020B0604020202020204" pitchFamily="34" charset="0"/>
              </a:defRPr>
            </a:pPr>
            <a:endParaRPr lang="en-US"/>
          </a:p>
        </c:txPr>
        <c:crossAx val="490179856"/>
        <c:crosses val="autoZero"/>
        <c:auto val="1"/>
        <c:lblOffset val="100"/>
        <c:baseTimeUnit val="months"/>
      </c:dateAx>
      <c:valAx>
        <c:axId val="490179856"/>
        <c:scaling>
          <c:orientation val="minMax"/>
        </c:scaling>
        <c:delete val="0"/>
        <c:axPos val="l"/>
        <c:majorGridlines>
          <c:spPr>
            <a:ln w="9525" cap="flat" cmpd="sng" algn="ctr">
              <a:solidFill>
                <a:schemeClr val="tx1">
                  <a:lumMod val="15000"/>
                  <a:lumOff val="85000"/>
                </a:schemeClr>
              </a:solidFill>
              <a:round/>
            </a:ln>
            <a:effectLst/>
          </c:spPr>
        </c:majorGridlines>
        <c:title>
          <c:tx>
            <c:rich>
              <a:bodyPr rot="-5400000" spcFirstLastPara="1" vertOverflow="ellipsis" vert="horz" wrap="square" anchor="ctr" anchorCtr="1"/>
              <a:lstStyle/>
              <a:p>
                <a:pPr>
                  <a:defRPr sz="1000" b="0" i="0" u="none" strike="noStrike" kern="1200" baseline="0">
                    <a:solidFill>
                      <a:schemeClr val="tx1">
                        <a:lumMod val="65000"/>
                        <a:lumOff val="35000"/>
                      </a:schemeClr>
                    </a:solidFill>
                    <a:latin typeface="Futura Medium"/>
                    <a:ea typeface="+mn-ea"/>
                    <a:cs typeface="Arial" panose="020B0604020202020204" pitchFamily="34" charset="0"/>
                  </a:defRPr>
                </a:pPr>
                <a:r>
                  <a:rPr lang="en-US"/>
                  <a:t>Attention Score</a:t>
                </a:r>
              </a:p>
            </c:rich>
          </c:tx>
          <c:overlay val="0"/>
          <c:spPr>
            <a:noFill/>
            <a:ln>
              <a:noFill/>
            </a:ln>
            <a:effectLst/>
          </c:spPr>
          <c:txPr>
            <a:bodyPr rot="-5400000" spcFirstLastPara="1" vertOverflow="ellipsis" vert="horz" wrap="square" anchor="ctr" anchorCtr="1"/>
            <a:lstStyle/>
            <a:p>
              <a:pPr>
                <a:defRPr sz="1000" b="0" i="0" u="none" strike="noStrike" kern="1200" baseline="0">
                  <a:solidFill>
                    <a:schemeClr val="tx1">
                      <a:lumMod val="65000"/>
                      <a:lumOff val="35000"/>
                    </a:schemeClr>
                  </a:solidFill>
                  <a:latin typeface="Futura Medium"/>
                  <a:ea typeface="+mn-ea"/>
                  <a:cs typeface="Arial" panose="020B0604020202020204" pitchFamily="34" charset="0"/>
                </a:defRPr>
              </a:pPr>
              <a:endParaRPr lang="en-US"/>
            </a:p>
          </c:txPr>
        </c:title>
        <c:numFmt formatCode="#,##0.00" sourceLinked="0"/>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Futura Medium"/>
                <a:ea typeface="+mn-ea"/>
                <a:cs typeface="Arial" panose="020B0604020202020204" pitchFamily="34" charset="0"/>
              </a:defRPr>
            </a:pPr>
            <a:endParaRPr lang="en-US"/>
          </a:p>
        </c:txPr>
        <c:crossAx val="490177936"/>
        <c:crosses val="autoZero"/>
        <c:crossBetween val="between"/>
      </c:valAx>
      <c:spPr>
        <a:noFill/>
        <a:ln>
          <a:noFill/>
        </a:ln>
        <a:effectLst/>
      </c:spPr>
    </c:plotArea>
    <c:plotVisOnly val="1"/>
    <c:dispBlanksAs val="gap"/>
    <c:extLst>
      <c:ext xmlns:c16r3="http://schemas.microsoft.com/office/drawing/2017/03/chart" uri="{56B9EC1D-385E-4148-901F-78D8002777C0}">
        <c16r3:dataDisplayOptions16>
          <c16r3:dispNaAsBlank val="1"/>
        </c16r3:dataDisplayOptions16>
      </c:ext>
    </c:extLst>
    <c:showDLblsOverMax val="0"/>
  </c:chart>
  <c:spPr>
    <a:noFill/>
    <a:ln>
      <a:noFill/>
    </a:ln>
    <a:effectLst/>
  </c:spPr>
  <c:txPr>
    <a:bodyPr/>
    <a:lstStyle/>
    <a:p>
      <a:pPr>
        <a:defRPr>
          <a:latin typeface="Futura Medium"/>
          <a:cs typeface="Arial" panose="020B0604020202020204" pitchFamily="34" charset="0"/>
        </a:defRPr>
      </a:pPr>
      <a:endParaRPr lang="en-US"/>
    </a:p>
  </c:txPr>
  <c:externalData r:id="rId3">
    <c:autoUpdate val="0"/>
  </c:externalData>
</c:chartSpace>
</file>

<file path=ppt/charts/chart2.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title>
      <c:tx>
        <c:rich>
          <a:bodyPr rot="0" spcFirstLastPara="1" vertOverflow="ellipsis" vert="horz" wrap="square" anchor="ctr" anchorCtr="1"/>
          <a:lstStyle/>
          <a:p>
            <a:pPr>
              <a:defRPr sz="1400" b="0" i="0" u="none" strike="noStrike" kern="1200" spc="0" baseline="0">
                <a:solidFill>
                  <a:schemeClr val="tx1">
                    <a:lumMod val="65000"/>
                    <a:lumOff val="35000"/>
                  </a:schemeClr>
                </a:solidFill>
                <a:latin typeface="Futura Medium"/>
                <a:ea typeface="+mn-ea"/>
                <a:cs typeface="Arial" panose="020B0604020202020204" pitchFamily="34" charset="0"/>
              </a:defRPr>
            </a:pPr>
            <a:r>
              <a:rPr lang="en-US"/>
              <a:t>Fiat News Index</a:t>
            </a:r>
          </a:p>
          <a:p>
            <a:pPr>
              <a:defRPr/>
            </a:pPr>
            <a:r>
              <a:rPr lang="en-US"/>
              <a:t>Inflation</a:t>
            </a:r>
          </a:p>
        </c:rich>
      </c:tx>
      <c:overlay val="0"/>
      <c:spPr>
        <a:noFill/>
        <a:ln>
          <a:noFill/>
        </a:ln>
        <a:effectLst/>
      </c:spPr>
      <c:txPr>
        <a:bodyPr rot="0" spcFirstLastPara="1" vertOverflow="ellipsis" vert="horz" wrap="square" anchor="ctr" anchorCtr="1"/>
        <a:lstStyle/>
        <a:p>
          <a:pPr>
            <a:defRPr sz="1400" b="0" i="0" u="none" strike="noStrike" kern="1200" spc="0" baseline="0">
              <a:solidFill>
                <a:schemeClr val="tx1">
                  <a:lumMod val="65000"/>
                  <a:lumOff val="35000"/>
                </a:schemeClr>
              </a:solidFill>
              <a:latin typeface="Futura Medium"/>
              <a:ea typeface="+mn-ea"/>
              <a:cs typeface="Arial" panose="020B0604020202020204" pitchFamily="34" charset="0"/>
            </a:defRPr>
          </a:pPr>
          <a:endParaRPr lang="en-US"/>
        </a:p>
      </c:txPr>
    </c:title>
    <c:autoTitleDeleted val="0"/>
    <c:plotArea>
      <c:layout/>
      <c:lineChart>
        <c:grouping val="standard"/>
        <c:varyColors val="0"/>
        <c:ser>
          <c:idx val="5"/>
          <c:order val="0"/>
          <c:tx>
            <c:strRef>
              <c:f>Inflation!$U$4</c:f>
              <c:strCache>
                <c:ptCount val="1"/>
                <c:pt idx="0">
                  <c:v>Fiat News</c:v>
                </c:pt>
              </c:strCache>
            </c:strRef>
          </c:tx>
          <c:spPr>
            <a:ln w="28575" cap="rnd">
              <a:solidFill>
                <a:schemeClr val="accent6"/>
              </a:solidFill>
              <a:round/>
            </a:ln>
            <a:effectLst/>
          </c:spPr>
          <c:marker>
            <c:symbol val="none"/>
          </c:marker>
          <c:cat>
            <c:numRef>
              <c:f>Inflation!$A$18:$A$30</c:f>
              <c:numCache>
                <c:formatCode>mmm\-yy</c:formatCode>
                <c:ptCount val="13"/>
                <c:pt idx="0">
                  <c:v>43101</c:v>
                </c:pt>
                <c:pt idx="1">
                  <c:v>43159</c:v>
                </c:pt>
                <c:pt idx="2">
                  <c:v>43190</c:v>
                </c:pt>
                <c:pt idx="3">
                  <c:v>43220</c:v>
                </c:pt>
                <c:pt idx="4">
                  <c:v>43251</c:v>
                </c:pt>
                <c:pt idx="5">
                  <c:v>43281</c:v>
                </c:pt>
                <c:pt idx="6">
                  <c:v>43312</c:v>
                </c:pt>
                <c:pt idx="7">
                  <c:v>43343</c:v>
                </c:pt>
                <c:pt idx="8">
                  <c:v>43373</c:v>
                </c:pt>
                <c:pt idx="9">
                  <c:v>43404</c:v>
                </c:pt>
                <c:pt idx="10">
                  <c:v>43434</c:v>
                </c:pt>
                <c:pt idx="11">
                  <c:v>43465</c:v>
                </c:pt>
                <c:pt idx="12">
                  <c:v>43496</c:v>
                </c:pt>
              </c:numCache>
            </c:numRef>
          </c:cat>
          <c:val>
            <c:numRef>
              <c:f>Inflation!$U$18:$U$30</c:f>
              <c:numCache>
                <c:formatCode>0.00%</c:formatCode>
                <c:ptCount val="13"/>
                <c:pt idx="0">
                  <c:v>0.36246786632390743</c:v>
                </c:pt>
                <c:pt idx="1">
                  <c:v>0.39496314496314494</c:v>
                </c:pt>
                <c:pt idx="2">
                  <c:v>0.41139240506329117</c:v>
                </c:pt>
                <c:pt idx="3">
                  <c:v>0.42377260981912146</c:v>
                </c:pt>
                <c:pt idx="4">
                  <c:v>0.40233236151603496</c:v>
                </c:pt>
                <c:pt idx="5">
                  <c:v>0.38989169675090252</c:v>
                </c:pt>
                <c:pt idx="6">
                  <c:v>0.36750651607298002</c:v>
                </c:pt>
                <c:pt idx="7">
                  <c:v>0.38392050587172538</c:v>
                </c:pt>
                <c:pt idx="8">
                  <c:v>0.3782207097715119</c:v>
                </c:pt>
                <c:pt idx="9">
                  <c:v>0.37385573050164772</c:v>
                </c:pt>
                <c:pt idx="10">
                  <c:v>0.33411528150134046</c:v>
                </c:pt>
                <c:pt idx="11">
                  <c:v>0.31363496460449369</c:v>
                </c:pt>
                <c:pt idx="12">
                  <c:v>0.30043227665706052</c:v>
                </c:pt>
              </c:numCache>
            </c:numRef>
          </c:val>
          <c:smooth val="0"/>
          <c:extLst>
            <c:ext xmlns:c16="http://schemas.microsoft.com/office/drawing/2014/chart" uri="{C3380CC4-5D6E-409C-BE32-E72D297353CC}">
              <c16:uniqueId val="{00000000-F792-456B-9101-034AC661ED89}"/>
            </c:ext>
          </c:extLst>
        </c:ser>
        <c:dLbls>
          <c:showLegendKey val="0"/>
          <c:showVal val="0"/>
          <c:showCatName val="0"/>
          <c:showSerName val="0"/>
          <c:showPercent val="0"/>
          <c:showBubbleSize val="0"/>
        </c:dLbls>
        <c:smooth val="0"/>
        <c:axId val="490177936"/>
        <c:axId val="490179856"/>
      </c:lineChart>
      <c:dateAx>
        <c:axId val="490177936"/>
        <c:scaling>
          <c:orientation val="minMax"/>
        </c:scaling>
        <c:delete val="0"/>
        <c:axPos val="b"/>
        <c:numFmt formatCode="mmm\-yy"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Futura Medium"/>
                <a:ea typeface="+mn-ea"/>
                <a:cs typeface="Arial" panose="020B0604020202020204" pitchFamily="34" charset="0"/>
              </a:defRPr>
            </a:pPr>
            <a:endParaRPr lang="en-US"/>
          </a:p>
        </c:txPr>
        <c:crossAx val="490179856"/>
        <c:crosses val="autoZero"/>
        <c:auto val="1"/>
        <c:lblOffset val="100"/>
        <c:baseTimeUnit val="months"/>
      </c:dateAx>
      <c:valAx>
        <c:axId val="490179856"/>
        <c:scaling>
          <c:orientation val="minMax"/>
        </c:scaling>
        <c:delete val="0"/>
        <c:axPos val="l"/>
        <c:majorGridlines>
          <c:spPr>
            <a:ln w="9525" cap="flat" cmpd="sng" algn="ctr">
              <a:solidFill>
                <a:schemeClr val="tx1">
                  <a:lumMod val="15000"/>
                  <a:lumOff val="85000"/>
                </a:schemeClr>
              </a:solidFill>
              <a:round/>
            </a:ln>
            <a:effectLst/>
          </c:spPr>
        </c:majorGridlines>
        <c:title>
          <c:tx>
            <c:rich>
              <a:bodyPr rot="-5400000" spcFirstLastPara="1" vertOverflow="ellipsis" vert="horz" wrap="square" anchor="ctr" anchorCtr="1"/>
              <a:lstStyle/>
              <a:p>
                <a:pPr>
                  <a:defRPr sz="1000" b="0" i="0" u="none" strike="noStrike" kern="1200" baseline="0">
                    <a:solidFill>
                      <a:schemeClr val="tx1">
                        <a:lumMod val="65000"/>
                        <a:lumOff val="35000"/>
                      </a:schemeClr>
                    </a:solidFill>
                    <a:latin typeface="Futura Medium"/>
                    <a:ea typeface="+mn-ea"/>
                    <a:cs typeface="Arial" panose="020B0604020202020204" pitchFamily="34" charset="0"/>
                  </a:defRPr>
                </a:pPr>
                <a:r>
                  <a:rPr lang="en-US"/>
                  <a:t>Percentage of Stories</a:t>
                </a:r>
              </a:p>
            </c:rich>
          </c:tx>
          <c:layout>
            <c:manualLayout>
              <c:xMode val="edge"/>
              <c:yMode val="edge"/>
              <c:x val="1.9157088122605363E-2"/>
              <c:y val="0.34188218390804603"/>
            </c:manualLayout>
          </c:layout>
          <c:overlay val="0"/>
          <c:spPr>
            <a:noFill/>
            <a:ln>
              <a:noFill/>
            </a:ln>
            <a:effectLst/>
          </c:spPr>
          <c:txPr>
            <a:bodyPr rot="-5400000" spcFirstLastPara="1" vertOverflow="ellipsis" vert="horz" wrap="square" anchor="ctr" anchorCtr="1"/>
            <a:lstStyle/>
            <a:p>
              <a:pPr>
                <a:defRPr sz="1000" b="0" i="0" u="none" strike="noStrike" kern="1200" baseline="0">
                  <a:solidFill>
                    <a:schemeClr val="tx1">
                      <a:lumMod val="65000"/>
                      <a:lumOff val="35000"/>
                    </a:schemeClr>
                  </a:solidFill>
                  <a:latin typeface="Futura Medium"/>
                  <a:ea typeface="+mn-ea"/>
                  <a:cs typeface="Arial" panose="020B0604020202020204" pitchFamily="34" charset="0"/>
                </a:defRPr>
              </a:pPr>
              <a:endParaRPr lang="en-US"/>
            </a:p>
          </c:txPr>
        </c:title>
        <c:numFmt formatCode="0%" sourceLinked="0"/>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Futura Medium"/>
                <a:ea typeface="+mn-ea"/>
                <a:cs typeface="Arial" panose="020B0604020202020204" pitchFamily="34" charset="0"/>
              </a:defRPr>
            </a:pPr>
            <a:endParaRPr lang="en-US"/>
          </a:p>
        </c:txPr>
        <c:crossAx val="490177936"/>
        <c:crosses val="autoZero"/>
        <c:crossBetween val="between"/>
      </c:valAx>
      <c:spPr>
        <a:noFill/>
        <a:ln>
          <a:noFill/>
        </a:ln>
        <a:effectLst/>
      </c:spPr>
    </c:plotArea>
    <c:plotVisOnly val="1"/>
    <c:dispBlanksAs val="gap"/>
    <c:extLst>
      <c:ext xmlns:c16r3="http://schemas.microsoft.com/office/drawing/2017/03/chart" uri="{56B9EC1D-385E-4148-901F-78D8002777C0}">
        <c16r3:dataDisplayOptions16>
          <c16r3:dispNaAsBlank val="1"/>
        </c16r3:dataDisplayOptions16>
      </c:ext>
    </c:extLst>
    <c:showDLblsOverMax val="0"/>
  </c:chart>
  <c:spPr>
    <a:noFill/>
    <a:ln>
      <a:noFill/>
    </a:ln>
    <a:effectLst/>
  </c:spPr>
  <c:txPr>
    <a:bodyPr/>
    <a:lstStyle/>
    <a:p>
      <a:pPr>
        <a:defRPr>
          <a:latin typeface="Futura Medium"/>
          <a:cs typeface="Arial" panose="020B0604020202020204" pitchFamily="34" charset="0"/>
        </a:defRPr>
      </a:pPr>
      <a:endParaRPr lang="en-US"/>
    </a:p>
  </c:txPr>
  <c:externalData r:id="rId3">
    <c:autoUpdate val="0"/>
  </c:externalData>
</c:chartSpace>
</file>

<file path=ppt/charts/chart3.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title>
      <c:tx>
        <c:rich>
          <a:bodyPr rot="0" spcFirstLastPara="1" vertOverflow="ellipsis" vert="horz" wrap="square" anchor="ctr" anchorCtr="1"/>
          <a:lstStyle/>
          <a:p>
            <a:pPr>
              <a:defRPr sz="1400" b="0" i="0" u="none" strike="noStrike" kern="1200" spc="0" baseline="0">
                <a:solidFill>
                  <a:schemeClr val="tx1">
                    <a:lumMod val="65000"/>
                    <a:lumOff val="35000"/>
                  </a:schemeClr>
                </a:solidFill>
                <a:latin typeface="Futura Medium"/>
                <a:ea typeface="+mn-ea"/>
                <a:cs typeface="Arial" panose="020B0604020202020204" pitchFamily="34" charset="0"/>
              </a:defRPr>
            </a:pPr>
            <a:r>
              <a:rPr lang="en-US"/>
              <a:t>Narrative Sentiment</a:t>
            </a:r>
          </a:p>
          <a:p>
            <a:pPr>
              <a:defRPr/>
            </a:pPr>
            <a:r>
              <a:rPr lang="en-US"/>
              <a:t>Inflation</a:t>
            </a:r>
          </a:p>
        </c:rich>
      </c:tx>
      <c:overlay val="0"/>
      <c:spPr>
        <a:noFill/>
        <a:ln>
          <a:noFill/>
        </a:ln>
        <a:effectLst/>
      </c:spPr>
      <c:txPr>
        <a:bodyPr rot="0" spcFirstLastPara="1" vertOverflow="ellipsis" vert="horz" wrap="square" anchor="ctr" anchorCtr="1"/>
        <a:lstStyle/>
        <a:p>
          <a:pPr>
            <a:defRPr sz="1400" b="0" i="0" u="none" strike="noStrike" kern="1200" spc="0" baseline="0">
              <a:solidFill>
                <a:schemeClr val="tx1">
                  <a:lumMod val="65000"/>
                  <a:lumOff val="35000"/>
                </a:schemeClr>
              </a:solidFill>
              <a:latin typeface="Futura Medium"/>
              <a:ea typeface="+mn-ea"/>
              <a:cs typeface="Arial" panose="020B0604020202020204" pitchFamily="34" charset="0"/>
            </a:defRPr>
          </a:pPr>
          <a:endParaRPr lang="en-US"/>
        </a:p>
      </c:txPr>
    </c:title>
    <c:autoTitleDeleted val="0"/>
    <c:plotArea>
      <c:layout/>
      <c:lineChart>
        <c:grouping val="standard"/>
        <c:varyColors val="0"/>
        <c:ser>
          <c:idx val="5"/>
          <c:order val="0"/>
          <c:tx>
            <c:strRef>
              <c:f>Inflation!$F$4</c:f>
              <c:strCache>
                <c:ptCount val="1"/>
                <c:pt idx="0">
                  <c:v>Sentiment</c:v>
                </c:pt>
              </c:strCache>
            </c:strRef>
          </c:tx>
          <c:spPr>
            <a:ln w="28575" cap="rnd">
              <a:solidFill>
                <a:schemeClr val="accent6"/>
              </a:solidFill>
              <a:round/>
            </a:ln>
            <a:effectLst/>
          </c:spPr>
          <c:marker>
            <c:symbol val="none"/>
          </c:marker>
          <c:cat>
            <c:numRef>
              <c:f>Inflation!$A$18:$A$30</c:f>
              <c:numCache>
                <c:formatCode>mmm\-yy</c:formatCode>
                <c:ptCount val="13"/>
                <c:pt idx="0">
                  <c:v>43101</c:v>
                </c:pt>
                <c:pt idx="1">
                  <c:v>43159</c:v>
                </c:pt>
                <c:pt idx="2">
                  <c:v>43190</c:v>
                </c:pt>
                <c:pt idx="3">
                  <c:v>43220</c:v>
                </c:pt>
                <c:pt idx="4">
                  <c:v>43251</c:v>
                </c:pt>
                <c:pt idx="5">
                  <c:v>43281</c:v>
                </c:pt>
                <c:pt idx="6">
                  <c:v>43312</c:v>
                </c:pt>
                <c:pt idx="7">
                  <c:v>43343</c:v>
                </c:pt>
                <c:pt idx="8">
                  <c:v>43373</c:v>
                </c:pt>
                <c:pt idx="9">
                  <c:v>43404</c:v>
                </c:pt>
                <c:pt idx="10">
                  <c:v>43434</c:v>
                </c:pt>
                <c:pt idx="11">
                  <c:v>43465</c:v>
                </c:pt>
                <c:pt idx="12">
                  <c:v>43496</c:v>
                </c:pt>
              </c:numCache>
            </c:numRef>
          </c:cat>
          <c:val>
            <c:numRef>
              <c:f>Inflation!$F$18:$F$30</c:f>
              <c:numCache>
                <c:formatCode>0%</c:formatCode>
                <c:ptCount val="13"/>
                <c:pt idx="0">
                  <c:v>-0.12595520421607376</c:v>
                </c:pt>
                <c:pt idx="1">
                  <c:v>-0.1940403105990525</c:v>
                </c:pt>
                <c:pt idx="2">
                  <c:v>-0.31651505807379998</c:v>
                </c:pt>
                <c:pt idx="3">
                  <c:v>-0.46086288416075649</c:v>
                </c:pt>
                <c:pt idx="4">
                  <c:v>-0.45944444444444438</c:v>
                </c:pt>
                <c:pt idx="5">
                  <c:v>-0.48615384615384616</c:v>
                </c:pt>
                <c:pt idx="6">
                  <c:v>-0.46666666666666662</c:v>
                </c:pt>
                <c:pt idx="7">
                  <c:v>-0.51851851851851849</c:v>
                </c:pt>
                <c:pt idx="8">
                  <c:v>-0.51851851851851849</c:v>
                </c:pt>
                <c:pt idx="9">
                  <c:v>-0.5596409181314842</c:v>
                </c:pt>
                <c:pt idx="10">
                  <c:v>-0.52830188679245282</c:v>
                </c:pt>
                <c:pt idx="11">
                  <c:v>-0.55571125902941132</c:v>
                </c:pt>
                <c:pt idx="12">
                  <c:v>-0.55121889604648222</c:v>
                </c:pt>
              </c:numCache>
            </c:numRef>
          </c:val>
          <c:smooth val="0"/>
          <c:extLst>
            <c:ext xmlns:c16="http://schemas.microsoft.com/office/drawing/2014/chart" uri="{C3380CC4-5D6E-409C-BE32-E72D297353CC}">
              <c16:uniqueId val="{00000000-FFA4-4423-B153-A0D05FC9FD77}"/>
            </c:ext>
          </c:extLst>
        </c:ser>
        <c:dLbls>
          <c:showLegendKey val="0"/>
          <c:showVal val="0"/>
          <c:showCatName val="0"/>
          <c:showSerName val="0"/>
          <c:showPercent val="0"/>
          <c:showBubbleSize val="0"/>
        </c:dLbls>
        <c:smooth val="0"/>
        <c:axId val="490177936"/>
        <c:axId val="490179856"/>
      </c:lineChart>
      <c:dateAx>
        <c:axId val="490177936"/>
        <c:scaling>
          <c:orientation val="minMax"/>
        </c:scaling>
        <c:delete val="0"/>
        <c:axPos val="b"/>
        <c:numFmt formatCode="mmm\-yy" sourceLinked="1"/>
        <c:majorTickMark val="none"/>
        <c:minorTickMark val="none"/>
        <c:tickLblPos val="low"/>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Futura Medium"/>
                <a:ea typeface="+mn-ea"/>
                <a:cs typeface="Arial" panose="020B0604020202020204" pitchFamily="34" charset="0"/>
              </a:defRPr>
            </a:pPr>
            <a:endParaRPr lang="en-US"/>
          </a:p>
        </c:txPr>
        <c:crossAx val="490179856"/>
        <c:crosses val="autoZero"/>
        <c:auto val="1"/>
        <c:lblOffset val="100"/>
        <c:baseTimeUnit val="months"/>
      </c:dateAx>
      <c:valAx>
        <c:axId val="490179856"/>
        <c:scaling>
          <c:orientation val="minMax"/>
        </c:scaling>
        <c:delete val="0"/>
        <c:axPos val="l"/>
        <c:majorGridlines>
          <c:spPr>
            <a:ln w="9525" cap="flat" cmpd="sng" algn="ctr">
              <a:solidFill>
                <a:schemeClr val="tx1">
                  <a:lumMod val="15000"/>
                  <a:lumOff val="85000"/>
                </a:schemeClr>
              </a:solidFill>
              <a:round/>
            </a:ln>
            <a:effectLst/>
          </c:spPr>
        </c:majorGridlines>
        <c:title>
          <c:tx>
            <c:rich>
              <a:bodyPr rot="-5400000" spcFirstLastPara="1" vertOverflow="ellipsis" vert="horz" wrap="square" anchor="ctr" anchorCtr="1"/>
              <a:lstStyle/>
              <a:p>
                <a:pPr>
                  <a:defRPr sz="1000" b="0" i="0" u="none" strike="noStrike" kern="1200" baseline="0">
                    <a:solidFill>
                      <a:schemeClr val="tx1">
                        <a:lumMod val="65000"/>
                        <a:lumOff val="35000"/>
                      </a:schemeClr>
                    </a:solidFill>
                    <a:latin typeface="Futura Medium"/>
                    <a:ea typeface="+mn-ea"/>
                    <a:cs typeface="Arial" panose="020B0604020202020204" pitchFamily="34" charset="0"/>
                  </a:defRPr>
                </a:pPr>
                <a:r>
                  <a:rPr lang="en-US"/>
                  <a:t>Sentiment Index</a:t>
                </a:r>
              </a:p>
            </c:rich>
          </c:tx>
          <c:overlay val="0"/>
          <c:spPr>
            <a:noFill/>
            <a:ln>
              <a:noFill/>
            </a:ln>
            <a:effectLst/>
          </c:spPr>
          <c:txPr>
            <a:bodyPr rot="-5400000" spcFirstLastPara="1" vertOverflow="ellipsis" vert="horz" wrap="square" anchor="ctr" anchorCtr="1"/>
            <a:lstStyle/>
            <a:p>
              <a:pPr>
                <a:defRPr sz="1000" b="0" i="0" u="none" strike="noStrike" kern="1200" baseline="0">
                  <a:solidFill>
                    <a:schemeClr val="tx1">
                      <a:lumMod val="65000"/>
                      <a:lumOff val="35000"/>
                    </a:schemeClr>
                  </a:solidFill>
                  <a:latin typeface="Futura Medium"/>
                  <a:ea typeface="+mn-ea"/>
                  <a:cs typeface="Arial" panose="020B0604020202020204" pitchFamily="34" charset="0"/>
                </a:defRPr>
              </a:pPr>
              <a:endParaRPr lang="en-US"/>
            </a:p>
          </c:txPr>
        </c:title>
        <c:numFmt formatCode="#,##0.00" sourceLinked="0"/>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Futura Medium"/>
                <a:ea typeface="+mn-ea"/>
                <a:cs typeface="Arial" panose="020B0604020202020204" pitchFamily="34" charset="0"/>
              </a:defRPr>
            </a:pPr>
            <a:endParaRPr lang="en-US"/>
          </a:p>
        </c:txPr>
        <c:crossAx val="490177936"/>
        <c:crosses val="autoZero"/>
        <c:crossBetween val="between"/>
      </c:valAx>
      <c:spPr>
        <a:noFill/>
        <a:ln>
          <a:noFill/>
        </a:ln>
        <a:effectLst/>
      </c:spPr>
    </c:plotArea>
    <c:plotVisOnly val="1"/>
    <c:dispBlanksAs val="gap"/>
    <c:extLst>
      <c:ext xmlns:c16r3="http://schemas.microsoft.com/office/drawing/2017/03/chart" uri="{56B9EC1D-385E-4148-901F-78D8002777C0}">
        <c16r3:dataDisplayOptions16>
          <c16r3:dispNaAsBlank val="1"/>
        </c16r3:dataDisplayOptions16>
      </c:ext>
    </c:extLst>
    <c:showDLblsOverMax val="0"/>
  </c:chart>
  <c:spPr>
    <a:noFill/>
    <a:ln>
      <a:noFill/>
    </a:ln>
    <a:effectLst/>
  </c:spPr>
  <c:txPr>
    <a:bodyPr/>
    <a:lstStyle/>
    <a:p>
      <a:pPr>
        <a:defRPr>
          <a:latin typeface="Futura Medium"/>
          <a:cs typeface="Arial" panose="020B0604020202020204" pitchFamily="34" charset="0"/>
        </a:defRPr>
      </a:pPr>
      <a:endParaRPr lang="en-US"/>
    </a:p>
  </c:txPr>
  <c:externalData r:id="rId3">
    <c:autoUpdate val="0"/>
  </c:externalData>
</c:chartSpace>
</file>

<file path=ppt/charts/chart4.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title>
      <c:tx>
        <c:rich>
          <a:bodyPr rot="0" spcFirstLastPara="1" vertOverflow="ellipsis" vert="horz" wrap="square" anchor="ctr" anchorCtr="1"/>
          <a:lstStyle/>
          <a:p>
            <a:pPr>
              <a:defRPr sz="1400" b="0" i="0" u="none" strike="noStrike" kern="1200" spc="0" baseline="0">
                <a:solidFill>
                  <a:schemeClr val="tx1">
                    <a:lumMod val="65000"/>
                    <a:lumOff val="35000"/>
                  </a:schemeClr>
                </a:solidFill>
                <a:latin typeface="Futura Medium"/>
                <a:ea typeface="+mn-ea"/>
                <a:cs typeface="Arial" panose="020B0604020202020204" pitchFamily="34" charset="0"/>
              </a:defRPr>
            </a:pPr>
            <a:r>
              <a:rPr lang="en-US"/>
              <a:t>Narrative Attention</a:t>
            </a:r>
          </a:p>
          <a:p>
            <a:pPr>
              <a:defRPr/>
            </a:pPr>
            <a:r>
              <a:rPr lang="en-US"/>
              <a:t>Central Bank Omnipotence</a:t>
            </a:r>
          </a:p>
        </c:rich>
      </c:tx>
      <c:overlay val="0"/>
      <c:spPr>
        <a:noFill/>
        <a:ln>
          <a:noFill/>
        </a:ln>
        <a:effectLst/>
      </c:spPr>
      <c:txPr>
        <a:bodyPr rot="0" spcFirstLastPara="1" vertOverflow="ellipsis" vert="horz" wrap="square" anchor="ctr" anchorCtr="1"/>
        <a:lstStyle/>
        <a:p>
          <a:pPr>
            <a:defRPr sz="1400" b="0" i="0" u="none" strike="noStrike" kern="1200" spc="0" baseline="0">
              <a:solidFill>
                <a:schemeClr val="tx1">
                  <a:lumMod val="65000"/>
                  <a:lumOff val="35000"/>
                </a:schemeClr>
              </a:solidFill>
              <a:latin typeface="Futura Medium"/>
              <a:ea typeface="+mn-ea"/>
              <a:cs typeface="Arial" panose="020B0604020202020204" pitchFamily="34" charset="0"/>
            </a:defRPr>
          </a:pPr>
          <a:endParaRPr lang="en-US"/>
        </a:p>
      </c:txPr>
    </c:title>
    <c:autoTitleDeleted val="0"/>
    <c:plotArea>
      <c:layout/>
      <c:lineChart>
        <c:grouping val="standard"/>
        <c:varyColors val="0"/>
        <c:ser>
          <c:idx val="5"/>
          <c:order val="0"/>
          <c:tx>
            <c:strRef>
              <c:f>CBO!$E$4</c:f>
              <c:strCache>
                <c:ptCount val="1"/>
                <c:pt idx="0">
                  <c:v>Attention</c:v>
                </c:pt>
              </c:strCache>
            </c:strRef>
          </c:tx>
          <c:spPr>
            <a:ln w="28575" cap="rnd">
              <a:solidFill>
                <a:schemeClr val="accent6"/>
              </a:solidFill>
              <a:round/>
            </a:ln>
            <a:effectLst/>
          </c:spPr>
          <c:marker>
            <c:symbol val="none"/>
          </c:marker>
          <c:cat>
            <c:numRef>
              <c:f>CBO!$A$18:$A$30</c:f>
              <c:numCache>
                <c:formatCode>mmm\-yy</c:formatCode>
                <c:ptCount val="13"/>
                <c:pt idx="0">
                  <c:v>43101</c:v>
                </c:pt>
                <c:pt idx="1">
                  <c:v>43159</c:v>
                </c:pt>
                <c:pt idx="2">
                  <c:v>43190</c:v>
                </c:pt>
                <c:pt idx="3">
                  <c:v>43220</c:v>
                </c:pt>
                <c:pt idx="4">
                  <c:v>43251</c:v>
                </c:pt>
                <c:pt idx="5">
                  <c:v>43281</c:v>
                </c:pt>
                <c:pt idx="6">
                  <c:v>43312</c:v>
                </c:pt>
                <c:pt idx="7">
                  <c:v>43343</c:v>
                </c:pt>
                <c:pt idx="8">
                  <c:v>43373</c:v>
                </c:pt>
                <c:pt idx="9">
                  <c:v>43404</c:v>
                </c:pt>
                <c:pt idx="10">
                  <c:v>43434</c:v>
                </c:pt>
                <c:pt idx="11">
                  <c:v>43465</c:v>
                </c:pt>
                <c:pt idx="12" formatCode="d\-mmm\-yy">
                  <c:v>43496</c:v>
                </c:pt>
              </c:numCache>
            </c:numRef>
          </c:cat>
          <c:val>
            <c:numRef>
              <c:f>CBO!$E$18:$E$30</c:f>
              <c:numCache>
                <c:formatCode>0.00</c:formatCode>
                <c:ptCount val="13"/>
                <c:pt idx="0">
                  <c:v>0.18051532453809152</c:v>
                </c:pt>
                <c:pt idx="1">
                  <c:v>0.23803253528648149</c:v>
                </c:pt>
                <c:pt idx="2">
                  <c:v>0.19356886332546627</c:v>
                </c:pt>
                <c:pt idx="3">
                  <c:v>0.28198513760835747</c:v>
                </c:pt>
                <c:pt idx="4">
                  <c:v>0.32661042810560775</c:v>
                </c:pt>
                <c:pt idx="5">
                  <c:v>0.38783186295509142</c:v>
                </c:pt>
                <c:pt idx="6">
                  <c:v>0.33722221466354746</c:v>
                </c:pt>
                <c:pt idx="7">
                  <c:v>0.31188022329681092</c:v>
                </c:pt>
                <c:pt idx="8">
                  <c:v>0.20384443678222933</c:v>
                </c:pt>
                <c:pt idx="9">
                  <c:v>0.16827369020516589</c:v>
                </c:pt>
                <c:pt idx="10">
                  <c:v>0.25155634040942226</c:v>
                </c:pt>
                <c:pt idx="11">
                  <c:v>0.32774456594839402</c:v>
                </c:pt>
                <c:pt idx="12">
                  <c:v>0.37041649341649346</c:v>
                </c:pt>
              </c:numCache>
            </c:numRef>
          </c:val>
          <c:smooth val="0"/>
          <c:extLst>
            <c:ext xmlns:c16="http://schemas.microsoft.com/office/drawing/2014/chart" uri="{C3380CC4-5D6E-409C-BE32-E72D297353CC}">
              <c16:uniqueId val="{00000000-FF90-4EF3-9421-5D7104EC5156}"/>
            </c:ext>
          </c:extLst>
        </c:ser>
        <c:dLbls>
          <c:showLegendKey val="0"/>
          <c:showVal val="0"/>
          <c:showCatName val="0"/>
          <c:showSerName val="0"/>
          <c:showPercent val="0"/>
          <c:showBubbleSize val="0"/>
        </c:dLbls>
        <c:smooth val="0"/>
        <c:axId val="490177936"/>
        <c:axId val="490179856"/>
      </c:lineChart>
      <c:dateAx>
        <c:axId val="490177936"/>
        <c:scaling>
          <c:orientation val="minMax"/>
        </c:scaling>
        <c:delete val="0"/>
        <c:axPos val="b"/>
        <c:numFmt formatCode="mmm\-yy"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Futura Medium"/>
                <a:ea typeface="+mn-ea"/>
                <a:cs typeface="Arial" panose="020B0604020202020204" pitchFamily="34" charset="0"/>
              </a:defRPr>
            </a:pPr>
            <a:endParaRPr lang="en-US"/>
          </a:p>
        </c:txPr>
        <c:crossAx val="490179856"/>
        <c:crosses val="autoZero"/>
        <c:auto val="1"/>
        <c:lblOffset val="100"/>
        <c:baseTimeUnit val="months"/>
      </c:dateAx>
      <c:valAx>
        <c:axId val="490179856"/>
        <c:scaling>
          <c:orientation val="minMax"/>
        </c:scaling>
        <c:delete val="0"/>
        <c:axPos val="l"/>
        <c:majorGridlines>
          <c:spPr>
            <a:ln w="9525" cap="flat" cmpd="sng" algn="ctr">
              <a:solidFill>
                <a:schemeClr val="tx1">
                  <a:lumMod val="15000"/>
                  <a:lumOff val="85000"/>
                </a:schemeClr>
              </a:solidFill>
              <a:round/>
            </a:ln>
            <a:effectLst/>
          </c:spPr>
        </c:majorGridlines>
        <c:title>
          <c:tx>
            <c:rich>
              <a:bodyPr rot="-5400000" spcFirstLastPara="1" vertOverflow="ellipsis" vert="horz" wrap="square" anchor="ctr" anchorCtr="1"/>
              <a:lstStyle/>
              <a:p>
                <a:pPr>
                  <a:defRPr sz="1000" b="0" i="0" u="none" strike="noStrike" kern="1200" baseline="0">
                    <a:solidFill>
                      <a:schemeClr val="tx1">
                        <a:lumMod val="65000"/>
                        <a:lumOff val="35000"/>
                      </a:schemeClr>
                    </a:solidFill>
                    <a:latin typeface="Futura Medium"/>
                    <a:ea typeface="+mn-ea"/>
                    <a:cs typeface="Arial" panose="020B0604020202020204" pitchFamily="34" charset="0"/>
                  </a:defRPr>
                </a:pPr>
                <a:r>
                  <a:rPr lang="en-US"/>
                  <a:t>Attention Score</a:t>
                </a:r>
              </a:p>
            </c:rich>
          </c:tx>
          <c:overlay val="0"/>
          <c:spPr>
            <a:noFill/>
            <a:ln>
              <a:noFill/>
            </a:ln>
            <a:effectLst/>
          </c:spPr>
          <c:txPr>
            <a:bodyPr rot="-5400000" spcFirstLastPara="1" vertOverflow="ellipsis" vert="horz" wrap="square" anchor="ctr" anchorCtr="1"/>
            <a:lstStyle/>
            <a:p>
              <a:pPr>
                <a:defRPr sz="1000" b="0" i="0" u="none" strike="noStrike" kern="1200" baseline="0">
                  <a:solidFill>
                    <a:schemeClr val="tx1">
                      <a:lumMod val="65000"/>
                      <a:lumOff val="35000"/>
                    </a:schemeClr>
                  </a:solidFill>
                  <a:latin typeface="Futura Medium"/>
                  <a:ea typeface="+mn-ea"/>
                  <a:cs typeface="Arial" panose="020B0604020202020204" pitchFamily="34" charset="0"/>
                </a:defRPr>
              </a:pPr>
              <a:endParaRPr lang="en-US"/>
            </a:p>
          </c:txPr>
        </c:title>
        <c:numFmt formatCode="#,##0.00" sourceLinked="0"/>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Futura Medium"/>
                <a:ea typeface="+mn-ea"/>
                <a:cs typeface="Arial" panose="020B0604020202020204" pitchFamily="34" charset="0"/>
              </a:defRPr>
            </a:pPr>
            <a:endParaRPr lang="en-US"/>
          </a:p>
        </c:txPr>
        <c:crossAx val="490177936"/>
        <c:crosses val="autoZero"/>
        <c:crossBetween val="between"/>
      </c:valAx>
      <c:spPr>
        <a:noFill/>
        <a:ln>
          <a:noFill/>
        </a:ln>
        <a:effectLst/>
      </c:spPr>
    </c:plotArea>
    <c:plotVisOnly val="1"/>
    <c:dispBlanksAs val="gap"/>
    <c:extLst>
      <c:ext xmlns:c16r3="http://schemas.microsoft.com/office/drawing/2017/03/chart" uri="{56B9EC1D-385E-4148-901F-78D8002777C0}">
        <c16r3:dataDisplayOptions16>
          <c16r3:dispNaAsBlank val="1"/>
        </c16r3:dataDisplayOptions16>
      </c:ext>
    </c:extLst>
    <c:showDLblsOverMax val="0"/>
  </c:chart>
  <c:spPr>
    <a:noFill/>
    <a:ln>
      <a:noFill/>
    </a:ln>
    <a:effectLst/>
  </c:spPr>
  <c:txPr>
    <a:bodyPr/>
    <a:lstStyle/>
    <a:p>
      <a:pPr>
        <a:defRPr>
          <a:latin typeface="Futura Medium"/>
          <a:cs typeface="Arial" panose="020B0604020202020204" pitchFamily="34" charset="0"/>
        </a:defRPr>
      </a:pPr>
      <a:endParaRPr lang="en-US"/>
    </a:p>
  </c:txPr>
  <c:externalData r:id="rId3">
    <c:autoUpdate val="0"/>
  </c:externalData>
</c:chartSpace>
</file>

<file path=ppt/charts/chart5.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title>
      <c:tx>
        <c:rich>
          <a:bodyPr rot="0" spcFirstLastPara="1" vertOverflow="ellipsis" vert="horz" wrap="square" anchor="ctr" anchorCtr="1"/>
          <a:lstStyle/>
          <a:p>
            <a:pPr>
              <a:defRPr sz="1400" b="0" i="0" u="none" strike="noStrike" kern="1200" spc="0" baseline="0">
                <a:solidFill>
                  <a:schemeClr val="tx1">
                    <a:lumMod val="65000"/>
                    <a:lumOff val="35000"/>
                  </a:schemeClr>
                </a:solidFill>
                <a:latin typeface="Futura Medium"/>
                <a:ea typeface="+mn-ea"/>
                <a:cs typeface="Arial" panose="020B0604020202020204" pitchFamily="34" charset="0"/>
              </a:defRPr>
            </a:pPr>
            <a:r>
              <a:rPr lang="en-US"/>
              <a:t>Fiat News Index</a:t>
            </a:r>
          </a:p>
          <a:p>
            <a:pPr>
              <a:defRPr/>
            </a:pPr>
            <a:r>
              <a:rPr lang="en-US"/>
              <a:t>Central Bank Omnipotence</a:t>
            </a:r>
          </a:p>
        </c:rich>
      </c:tx>
      <c:overlay val="0"/>
      <c:spPr>
        <a:noFill/>
        <a:ln>
          <a:noFill/>
        </a:ln>
        <a:effectLst/>
      </c:spPr>
      <c:txPr>
        <a:bodyPr rot="0" spcFirstLastPara="1" vertOverflow="ellipsis" vert="horz" wrap="square" anchor="ctr" anchorCtr="1"/>
        <a:lstStyle/>
        <a:p>
          <a:pPr>
            <a:defRPr sz="1400" b="0" i="0" u="none" strike="noStrike" kern="1200" spc="0" baseline="0">
              <a:solidFill>
                <a:schemeClr val="tx1">
                  <a:lumMod val="65000"/>
                  <a:lumOff val="35000"/>
                </a:schemeClr>
              </a:solidFill>
              <a:latin typeface="Futura Medium"/>
              <a:ea typeface="+mn-ea"/>
              <a:cs typeface="Arial" panose="020B0604020202020204" pitchFamily="34" charset="0"/>
            </a:defRPr>
          </a:pPr>
          <a:endParaRPr lang="en-US"/>
        </a:p>
      </c:txPr>
    </c:title>
    <c:autoTitleDeleted val="0"/>
    <c:plotArea>
      <c:layout/>
      <c:lineChart>
        <c:grouping val="standard"/>
        <c:varyColors val="0"/>
        <c:ser>
          <c:idx val="5"/>
          <c:order val="0"/>
          <c:tx>
            <c:strRef>
              <c:f>CBO!$I$4</c:f>
              <c:strCache>
                <c:ptCount val="1"/>
                <c:pt idx="0">
                  <c:v>Fiat News Terms</c:v>
                </c:pt>
              </c:strCache>
            </c:strRef>
          </c:tx>
          <c:spPr>
            <a:ln w="28575" cap="rnd">
              <a:solidFill>
                <a:schemeClr val="accent6"/>
              </a:solidFill>
              <a:round/>
            </a:ln>
            <a:effectLst/>
          </c:spPr>
          <c:marker>
            <c:symbol val="none"/>
          </c:marker>
          <c:cat>
            <c:numRef>
              <c:f>CBO!$A$18:$A$30</c:f>
              <c:numCache>
                <c:formatCode>mmm\-yy</c:formatCode>
                <c:ptCount val="13"/>
                <c:pt idx="0">
                  <c:v>43101</c:v>
                </c:pt>
                <c:pt idx="1">
                  <c:v>43159</c:v>
                </c:pt>
                <c:pt idx="2">
                  <c:v>43190</c:v>
                </c:pt>
                <c:pt idx="3">
                  <c:v>43220</c:v>
                </c:pt>
                <c:pt idx="4">
                  <c:v>43251</c:v>
                </c:pt>
                <c:pt idx="5">
                  <c:v>43281</c:v>
                </c:pt>
                <c:pt idx="6">
                  <c:v>43312</c:v>
                </c:pt>
                <c:pt idx="7">
                  <c:v>43343</c:v>
                </c:pt>
                <c:pt idx="8">
                  <c:v>43373</c:v>
                </c:pt>
                <c:pt idx="9">
                  <c:v>43404</c:v>
                </c:pt>
                <c:pt idx="10">
                  <c:v>43434</c:v>
                </c:pt>
                <c:pt idx="11">
                  <c:v>43465</c:v>
                </c:pt>
                <c:pt idx="12" formatCode="d\-mmm\-yy">
                  <c:v>43496</c:v>
                </c:pt>
              </c:numCache>
            </c:numRef>
          </c:cat>
          <c:val>
            <c:numRef>
              <c:f>CBO!$I$18:$I$30</c:f>
              <c:numCache>
                <c:formatCode>0.00%</c:formatCode>
                <c:ptCount val="13"/>
                <c:pt idx="0">
                  <c:v>0.34672435105067984</c:v>
                </c:pt>
                <c:pt idx="1">
                  <c:v>0.38239247311827956</c:v>
                </c:pt>
                <c:pt idx="2">
                  <c:v>0.4004589787722318</c:v>
                </c:pt>
                <c:pt idx="3">
                  <c:v>0.40736478711162255</c:v>
                </c:pt>
                <c:pt idx="4">
                  <c:v>0.39166209544706526</c:v>
                </c:pt>
                <c:pt idx="5">
                  <c:v>0.37413713759779105</c:v>
                </c:pt>
                <c:pt idx="6">
                  <c:v>0.35686941726924715</c:v>
                </c:pt>
                <c:pt idx="7">
                  <c:v>0.36160137752905724</c:v>
                </c:pt>
                <c:pt idx="8">
                  <c:v>0.3650246305418719</c:v>
                </c:pt>
                <c:pt idx="9">
                  <c:v>0.37800208840932825</c:v>
                </c:pt>
                <c:pt idx="10">
                  <c:v>0.33368756641870351</c:v>
                </c:pt>
                <c:pt idx="11">
                  <c:v>0.30914893617021277</c:v>
                </c:pt>
                <c:pt idx="12">
                  <c:v>0.29956521739130437</c:v>
                </c:pt>
              </c:numCache>
            </c:numRef>
          </c:val>
          <c:smooth val="0"/>
          <c:extLst>
            <c:ext xmlns:c16="http://schemas.microsoft.com/office/drawing/2014/chart" uri="{C3380CC4-5D6E-409C-BE32-E72D297353CC}">
              <c16:uniqueId val="{00000000-E724-4E19-9318-5593D32E116E}"/>
            </c:ext>
          </c:extLst>
        </c:ser>
        <c:dLbls>
          <c:showLegendKey val="0"/>
          <c:showVal val="0"/>
          <c:showCatName val="0"/>
          <c:showSerName val="0"/>
          <c:showPercent val="0"/>
          <c:showBubbleSize val="0"/>
        </c:dLbls>
        <c:smooth val="0"/>
        <c:axId val="490177936"/>
        <c:axId val="490179856"/>
      </c:lineChart>
      <c:dateAx>
        <c:axId val="490177936"/>
        <c:scaling>
          <c:orientation val="minMax"/>
        </c:scaling>
        <c:delete val="0"/>
        <c:axPos val="b"/>
        <c:numFmt formatCode="mmm\-yy"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Futura Medium"/>
                <a:ea typeface="+mn-ea"/>
                <a:cs typeface="Arial" panose="020B0604020202020204" pitchFamily="34" charset="0"/>
              </a:defRPr>
            </a:pPr>
            <a:endParaRPr lang="en-US"/>
          </a:p>
        </c:txPr>
        <c:crossAx val="490179856"/>
        <c:crosses val="autoZero"/>
        <c:auto val="1"/>
        <c:lblOffset val="100"/>
        <c:baseTimeUnit val="months"/>
      </c:dateAx>
      <c:valAx>
        <c:axId val="490179856"/>
        <c:scaling>
          <c:orientation val="minMax"/>
        </c:scaling>
        <c:delete val="0"/>
        <c:axPos val="l"/>
        <c:majorGridlines>
          <c:spPr>
            <a:ln w="9525" cap="flat" cmpd="sng" algn="ctr">
              <a:solidFill>
                <a:schemeClr val="tx1">
                  <a:lumMod val="15000"/>
                  <a:lumOff val="85000"/>
                </a:schemeClr>
              </a:solidFill>
              <a:round/>
            </a:ln>
            <a:effectLst/>
          </c:spPr>
        </c:majorGridlines>
        <c:title>
          <c:tx>
            <c:rich>
              <a:bodyPr rot="-5400000" spcFirstLastPara="1" vertOverflow="ellipsis" vert="horz" wrap="square" anchor="ctr" anchorCtr="1"/>
              <a:lstStyle/>
              <a:p>
                <a:pPr>
                  <a:defRPr sz="1000" b="0" i="0" u="none" strike="noStrike" kern="1200" baseline="0">
                    <a:solidFill>
                      <a:schemeClr val="tx1">
                        <a:lumMod val="65000"/>
                        <a:lumOff val="35000"/>
                      </a:schemeClr>
                    </a:solidFill>
                    <a:latin typeface="Futura Medium"/>
                    <a:ea typeface="+mn-ea"/>
                    <a:cs typeface="Arial" panose="020B0604020202020204" pitchFamily="34" charset="0"/>
                  </a:defRPr>
                </a:pPr>
                <a:r>
                  <a:rPr lang="en-US"/>
                  <a:t>Percentage of Stories</a:t>
                </a:r>
              </a:p>
            </c:rich>
          </c:tx>
          <c:layout>
            <c:manualLayout>
              <c:xMode val="edge"/>
              <c:yMode val="edge"/>
              <c:x val="1.9157088122605363E-2"/>
              <c:y val="0.34188218390804603"/>
            </c:manualLayout>
          </c:layout>
          <c:overlay val="0"/>
          <c:spPr>
            <a:noFill/>
            <a:ln>
              <a:noFill/>
            </a:ln>
            <a:effectLst/>
          </c:spPr>
          <c:txPr>
            <a:bodyPr rot="-5400000" spcFirstLastPara="1" vertOverflow="ellipsis" vert="horz" wrap="square" anchor="ctr" anchorCtr="1"/>
            <a:lstStyle/>
            <a:p>
              <a:pPr>
                <a:defRPr sz="1000" b="0" i="0" u="none" strike="noStrike" kern="1200" baseline="0">
                  <a:solidFill>
                    <a:schemeClr val="tx1">
                      <a:lumMod val="65000"/>
                      <a:lumOff val="35000"/>
                    </a:schemeClr>
                  </a:solidFill>
                  <a:latin typeface="Futura Medium"/>
                  <a:ea typeface="+mn-ea"/>
                  <a:cs typeface="Arial" panose="020B0604020202020204" pitchFamily="34" charset="0"/>
                </a:defRPr>
              </a:pPr>
              <a:endParaRPr lang="en-US"/>
            </a:p>
          </c:txPr>
        </c:title>
        <c:numFmt formatCode="0%" sourceLinked="0"/>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Futura Medium"/>
                <a:ea typeface="+mn-ea"/>
                <a:cs typeface="Arial" panose="020B0604020202020204" pitchFamily="34" charset="0"/>
              </a:defRPr>
            </a:pPr>
            <a:endParaRPr lang="en-US"/>
          </a:p>
        </c:txPr>
        <c:crossAx val="490177936"/>
        <c:crosses val="autoZero"/>
        <c:crossBetween val="between"/>
      </c:valAx>
      <c:spPr>
        <a:noFill/>
        <a:ln>
          <a:noFill/>
        </a:ln>
        <a:effectLst/>
      </c:spPr>
    </c:plotArea>
    <c:plotVisOnly val="1"/>
    <c:dispBlanksAs val="gap"/>
    <c:extLst>
      <c:ext xmlns:c16r3="http://schemas.microsoft.com/office/drawing/2017/03/chart" uri="{56B9EC1D-385E-4148-901F-78D8002777C0}">
        <c16r3:dataDisplayOptions16>
          <c16r3:dispNaAsBlank val="1"/>
        </c16r3:dataDisplayOptions16>
      </c:ext>
    </c:extLst>
    <c:showDLblsOverMax val="0"/>
  </c:chart>
  <c:spPr>
    <a:noFill/>
    <a:ln>
      <a:noFill/>
    </a:ln>
    <a:effectLst/>
  </c:spPr>
  <c:txPr>
    <a:bodyPr/>
    <a:lstStyle/>
    <a:p>
      <a:pPr>
        <a:defRPr>
          <a:latin typeface="Futura Medium"/>
          <a:cs typeface="Arial" panose="020B0604020202020204" pitchFamily="34" charset="0"/>
        </a:defRPr>
      </a:pPr>
      <a:endParaRPr lang="en-US"/>
    </a:p>
  </c:txPr>
  <c:externalData r:id="rId3">
    <c:autoUpdate val="0"/>
  </c:externalData>
</c:chartSpace>
</file>

<file path=ppt/charts/chart6.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title>
      <c:tx>
        <c:rich>
          <a:bodyPr rot="0" spcFirstLastPara="1" vertOverflow="ellipsis" vert="horz" wrap="square" anchor="ctr" anchorCtr="1"/>
          <a:lstStyle/>
          <a:p>
            <a:pPr>
              <a:defRPr sz="1400" b="0" i="0" u="none" strike="noStrike" kern="1200" spc="0" baseline="0">
                <a:solidFill>
                  <a:schemeClr val="tx1">
                    <a:lumMod val="65000"/>
                    <a:lumOff val="35000"/>
                  </a:schemeClr>
                </a:solidFill>
                <a:latin typeface="Futura Medium"/>
                <a:ea typeface="+mn-ea"/>
                <a:cs typeface="Arial" panose="020B0604020202020204" pitchFamily="34" charset="0"/>
              </a:defRPr>
            </a:pPr>
            <a:r>
              <a:rPr lang="en-US"/>
              <a:t>Narrative Sentiment</a:t>
            </a:r>
          </a:p>
          <a:p>
            <a:pPr>
              <a:defRPr/>
            </a:pPr>
            <a:r>
              <a:rPr lang="en-US"/>
              <a:t>Central Bank Omnipotence</a:t>
            </a:r>
          </a:p>
        </c:rich>
      </c:tx>
      <c:overlay val="0"/>
      <c:spPr>
        <a:noFill/>
        <a:ln>
          <a:noFill/>
        </a:ln>
        <a:effectLst/>
      </c:spPr>
      <c:txPr>
        <a:bodyPr rot="0" spcFirstLastPara="1" vertOverflow="ellipsis" vert="horz" wrap="square" anchor="ctr" anchorCtr="1"/>
        <a:lstStyle/>
        <a:p>
          <a:pPr>
            <a:defRPr sz="1400" b="0" i="0" u="none" strike="noStrike" kern="1200" spc="0" baseline="0">
              <a:solidFill>
                <a:schemeClr val="tx1">
                  <a:lumMod val="65000"/>
                  <a:lumOff val="35000"/>
                </a:schemeClr>
              </a:solidFill>
              <a:latin typeface="Futura Medium"/>
              <a:ea typeface="+mn-ea"/>
              <a:cs typeface="Arial" panose="020B0604020202020204" pitchFamily="34" charset="0"/>
            </a:defRPr>
          </a:pPr>
          <a:endParaRPr lang="en-US"/>
        </a:p>
      </c:txPr>
    </c:title>
    <c:autoTitleDeleted val="0"/>
    <c:plotArea>
      <c:layout/>
      <c:lineChart>
        <c:grouping val="standard"/>
        <c:varyColors val="0"/>
        <c:ser>
          <c:idx val="5"/>
          <c:order val="0"/>
          <c:tx>
            <c:strRef>
              <c:f>CBO!$D$4</c:f>
              <c:strCache>
                <c:ptCount val="1"/>
                <c:pt idx="0">
                  <c:v>Sentiment</c:v>
                </c:pt>
              </c:strCache>
            </c:strRef>
          </c:tx>
          <c:spPr>
            <a:ln w="28575" cap="rnd">
              <a:solidFill>
                <a:schemeClr val="accent6"/>
              </a:solidFill>
              <a:round/>
            </a:ln>
            <a:effectLst/>
          </c:spPr>
          <c:marker>
            <c:symbol val="none"/>
          </c:marker>
          <c:cat>
            <c:numRef>
              <c:f>CBO!$A$18:$A$30</c:f>
              <c:numCache>
                <c:formatCode>mmm\-yy</c:formatCode>
                <c:ptCount val="13"/>
                <c:pt idx="0">
                  <c:v>43101</c:v>
                </c:pt>
                <c:pt idx="1">
                  <c:v>43159</c:v>
                </c:pt>
                <c:pt idx="2">
                  <c:v>43190</c:v>
                </c:pt>
                <c:pt idx="3">
                  <c:v>43220</c:v>
                </c:pt>
                <c:pt idx="4">
                  <c:v>43251</c:v>
                </c:pt>
                <c:pt idx="5">
                  <c:v>43281</c:v>
                </c:pt>
                <c:pt idx="6">
                  <c:v>43312</c:v>
                </c:pt>
                <c:pt idx="7">
                  <c:v>43343</c:v>
                </c:pt>
                <c:pt idx="8">
                  <c:v>43373</c:v>
                </c:pt>
                <c:pt idx="9">
                  <c:v>43404</c:v>
                </c:pt>
                <c:pt idx="10">
                  <c:v>43434</c:v>
                </c:pt>
                <c:pt idx="11">
                  <c:v>43465</c:v>
                </c:pt>
                <c:pt idx="12" formatCode="d\-mmm\-yy">
                  <c:v>43496</c:v>
                </c:pt>
              </c:numCache>
            </c:numRef>
          </c:cat>
          <c:val>
            <c:numRef>
              <c:f>CBO!$D$18:$D$30</c:f>
              <c:numCache>
                <c:formatCode>0.00%</c:formatCode>
                <c:ptCount val="13"/>
                <c:pt idx="0">
                  <c:v>4.7619047619047596E-2</c:v>
                </c:pt>
                <c:pt idx="1">
                  <c:v>-0.31914893617021278</c:v>
                </c:pt>
                <c:pt idx="2">
                  <c:v>-0.41176470588235292</c:v>
                </c:pt>
                <c:pt idx="3" formatCode="0.00">
                  <c:v>-0.4509803921568627</c:v>
                </c:pt>
                <c:pt idx="4">
                  <c:v>-0.33333333333333337</c:v>
                </c:pt>
                <c:pt idx="5">
                  <c:v>-0.51851851851851838</c:v>
                </c:pt>
                <c:pt idx="6">
                  <c:v>-0.5</c:v>
                </c:pt>
                <c:pt idx="7">
                  <c:v>-0.53846153846153855</c:v>
                </c:pt>
                <c:pt idx="8">
                  <c:v>-0.47169811320754712</c:v>
                </c:pt>
                <c:pt idx="9">
                  <c:v>-0.53846153846153855</c:v>
                </c:pt>
                <c:pt idx="10" formatCode="0.0000">
                  <c:v>-0.43396226415094341</c:v>
                </c:pt>
                <c:pt idx="11" formatCode="0.0000">
                  <c:v>-0.59322033898305082</c:v>
                </c:pt>
                <c:pt idx="12" formatCode="General">
                  <c:v>-0.39622641509433965</c:v>
                </c:pt>
              </c:numCache>
            </c:numRef>
          </c:val>
          <c:smooth val="0"/>
          <c:extLst>
            <c:ext xmlns:c16="http://schemas.microsoft.com/office/drawing/2014/chart" uri="{C3380CC4-5D6E-409C-BE32-E72D297353CC}">
              <c16:uniqueId val="{00000000-5FFA-4E32-934B-4EF99443FA10}"/>
            </c:ext>
          </c:extLst>
        </c:ser>
        <c:dLbls>
          <c:showLegendKey val="0"/>
          <c:showVal val="0"/>
          <c:showCatName val="0"/>
          <c:showSerName val="0"/>
          <c:showPercent val="0"/>
          <c:showBubbleSize val="0"/>
        </c:dLbls>
        <c:smooth val="0"/>
        <c:axId val="490177936"/>
        <c:axId val="490179856"/>
      </c:lineChart>
      <c:dateAx>
        <c:axId val="490177936"/>
        <c:scaling>
          <c:orientation val="minMax"/>
        </c:scaling>
        <c:delete val="0"/>
        <c:axPos val="b"/>
        <c:numFmt formatCode="mmm\-yy" sourceLinked="1"/>
        <c:majorTickMark val="none"/>
        <c:minorTickMark val="none"/>
        <c:tickLblPos val="low"/>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Futura Medium"/>
                <a:ea typeface="+mn-ea"/>
                <a:cs typeface="Arial" panose="020B0604020202020204" pitchFamily="34" charset="0"/>
              </a:defRPr>
            </a:pPr>
            <a:endParaRPr lang="en-US"/>
          </a:p>
        </c:txPr>
        <c:crossAx val="490179856"/>
        <c:crosses val="autoZero"/>
        <c:auto val="1"/>
        <c:lblOffset val="100"/>
        <c:baseTimeUnit val="months"/>
      </c:dateAx>
      <c:valAx>
        <c:axId val="490179856"/>
        <c:scaling>
          <c:orientation val="minMax"/>
        </c:scaling>
        <c:delete val="0"/>
        <c:axPos val="l"/>
        <c:majorGridlines>
          <c:spPr>
            <a:ln w="9525" cap="flat" cmpd="sng" algn="ctr">
              <a:solidFill>
                <a:schemeClr val="tx1">
                  <a:lumMod val="15000"/>
                  <a:lumOff val="85000"/>
                </a:schemeClr>
              </a:solidFill>
              <a:round/>
            </a:ln>
            <a:effectLst/>
          </c:spPr>
        </c:majorGridlines>
        <c:title>
          <c:tx>
            <c:rich>
              <a:bodyPr rot="-5400000" spcFirstLastPara="1" vertOverflow="ellipsis" vert="horz" wrap="square" anchor="ctr" anchorCtr="1"/>
              <a:lstStyle/>
              <a:p>
                <a:pPr>
                  <a:defRPr sz="1000" b="0" i="0" u="none" strike="noStrike" kern="1200" baseline="0">
                    <a:solidFill>
                      <a:schemeClr val="tx1">
                        <a:lumMod val="65000"/>
                        <a:lumOff val="35000"/>
                      </a:schemeClr>
                    </a:solidFill>
                    <a:latin typeface="Futura Medium"/>
                    <a:ea typeface="+mn-ea"/>
                    <a:cs typeface="Arial" panose="020B0604020202020204" pitchFamily="34" charset="0"/>
                  </a:defRPr>
                </a:pPr>
                <a:r>
                  <a:rPr lang="en-US"/>
                  <a:t>Sentiment Score</a:t>
                </a:r>
              </a:p>
            </c:rich>
          </c:tx>
          <c:overlay val="0"/>
          <c:spPr>
            <a:noFill/>
            <a:ln>
              <a:noFill/>
            </a:ln>
            <a:effectLst/>
          </c:spPr>
          <c:txPr>
            <a:bodyPr rot="-5400000" spcFirstLastPara="1" vertOverflow="ellipsis" vert="horz" wrap="square" anchor="ctr" anchorCtr="1"/>
            <a:lstStyle/>
            <a:p>
              <a:pPr>
                <a:defRPr sz="1000" b="0" i="0" u="none" strike="noStrike" kern="1200" baseline="0">
                  <a:solidFill>
                    <a:schemeClr val="tx1">
                      <a:lumMod val="65000"/>
                      <a:lumOff val="35000"/>
                    </a:schemeClr>
                  </a:solidFill>
                  <a:latin typeface="Futura Medium"/>
                  <a:ea typeface="+mn-ea"/>
                  <a:cs typeface="Arial" panose="020B0604020202020204" pitchFamily="34" charset="0"/>
                </a:defRPr>
              </a:pPr>
              <a:endParaRPr lang="en-US"/>
            </a:p>
          </c:txPr>
        </c:title>
        <c:numFmt formatCode="#,##0.00" sourceLinked="0"/>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Futura Medium"/>
                <a:ea typeface="+mn-ea"/>
                <a:cs typeface="Arial" panose="020B0604020202020204" pitchFamily="34" charset="0"/>
              </a:defRPr>
            </a:pPr>
            <a:endParaRPr lang="en-US"/>
          </a:p>
        </c:txPr>
        <c:crossAx val="490177936"/>
        <c:crosses val="autoZero"/>
        <c:crossBetween val="between"/>
      </c:valAx>
      <c:spPr>
        <a:noFill/>
        <a:ln>
          <a:noFill/>
        </a:ln>
        <a:effectLst/>
      </c:spPr>
    </c:plotArea>
    <c:plotVisOnly val="1"/>
    <c:dispBlanksAs val="gap"/>
    <c:extLst>
      <c:ext xmlns:c16r3="http://schemas.microsoft.com/office/drawing/2017/03/chart" uri="{56B9EC1D-385E-4148-901F-78D8002777C0}">
        <c16r3:dataDisplayOptions16>
          <c16r3:dispNaAsBlank val="1"/>
        </c16r3:dataDisplayOptions16>
      </c:ext>
    </c:extLst>
    <c:showDLblsOverMax val="0"/>
  </c:chart>
  <c:spPr>
    <a:noFill/>
    <a:ln>
      <a:noFill/>
    </a:ln>
    <a:effectLst/>
  </c:spPr>
  <c:txPr>
    <a:bodyPr/>
    <a:lstStyle/>
    <a:p>
      <a:pPr>
        <a:defRPr>
          <a:latin typeface="Futura Medium"/>
          <a:cs typeface="Arial" panose="020B0604020202020204" pitchFamily="34" charset="0"/>
        </a:defRPr>
      </a:pPr>
      <a:endParaRPr lang="en-US"/>
    </a:p>
  </c:txPr>
  <c:externalData r:id="rId3">
    <c:autoUpdate val="0"/>
  </c:externalData>
</c:chartSpace>
</file>

<file path=ppt/charts/chart7.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title>
      <c:tx>
        <c:rich>
          <a:bodyPr rot="0" spcFirstLastPara="1" vertOverflow="ellipsis" vert="horz" wrap="square" anchor="ctr" anchorCtr="1"/>
          <a:lstStyle/>
          <a:p>
            <a:pPr>
              <a:defRPr sz="1400" b="0" i="0" u="none" strike="noStrike" kern="1200" spc="0" baseline="0">
                <a:solidFill>
                  <a:schemeClr val="tx1">
                    <a:lumMod val="65000"/>
                    <a:lumOff val="35000"/>
                  </a:schemeClr>
                </a:solidFill>
                <a:latin typeface="Futura Medium"/>
                <a:ea typeface="+mn-ea"/>
                <a:cs typeface="Arial" panose="020B0604020202020204" pitchFamily="34" charset="0"/>
              </a:defRPr>
            </a:pPr>
            <a:r>
              <a:rPr lang="en-US"/>
              <a:t>Narrative Attention</a:t>
            </a:r>
          </a:p>
          <a:p>
            <a:pPr>
              <a:defRPr/>
            </a:pPr>
            <a:r>
              <a:rPr lang="en-US"/>
              <a:t>Trade and Tariffs</a:t>
            </a:r>
          </a:p>
        </c:rich>
      </c:tx>
      <c:overlay val="0"/>
      <c:spPr>
        <a:noFill/>
        <a:ln>
          <a:noFill/>
        </a:ln>
        <a:effectLst/>
      </c:spPr>
      <c:txPr>
        <a:bodyPr rot="0" spcFirstLastPara="1" vertOverflow="ellipsis" vert="horz" wrap="square" anchor="ctr" anchorCtr="1"/>
        <a:lstStyle/>
        <a:p>
          <a:pPr>
            <a:defRPr sz="1400" b="0" i="0" u="none" strike="noStrike" kern="1200" spc="0" baseline="0">
              <a:solidFill>
                <a:schemeClr val="tx1">
                  <a:lumMod val="65000"/>
                  <a:lumOff val="35000"/>
                </a:schemeClr>
              </a:solidFill>
              <a:latin typeface="Futura Medium"/>
              <a:ea typeface="+mn-ea"/>
              <a:cs typeface="Arial" panose="020B0604020202020204" pitchFamily="34" charset="0"/>
            </a:defRPr>
          </a:pPr>
          <a:endParaRPr lang="en-US"/>
        </a:p>
      </c:txPr>
    </c:title>
    <c:autoTitleDeleted val="0"/>
    <c:plotArea>
      <c:layout/>
      <c:lineChart>
        <c:grouping val="standard"/>
        <c:varyColors val="0"/>
        <c:ser>
          <c:idx val="5"/>
          <c:order val="0"/>
          <c:tx>
            <c:strRef>
              <c:f>TT!$E$4</c:f>
              <c:strCache>
                <c:ptCount val="1"/>
                <c:pt idx="0">
                  <c:v>Attention</c:v>
                </c:pt>
              </c:strCache>
            </c:strRef>
          </c:tx>
          <c:spPr>
            <a:ln w="28575" cap="rnd">
              <a:solidFill>
                <a:schemeClr val="accent6"/>
              </a:solidFill>
              <a:round/>
            </a:ln>
            <a:effectLst/>
          </c:spPr>
          <c:marker>
            <c:symbol val="none"/>
          </c:marker>
          <c:cat>
            <c:numRef>
              <c:f>TT!$A$18:$A$30</c:f>
              <c:numCache>
                <c:formatCode>mmm\-yy</c:formatCode>
                <c:ptCount val="13"/>
                <c:pt idx="0">
                  <c:v>43101</c:v>
                </c:pt>
                <c:pt idx="1">
                  <c:v>43159</c:v>
                </c:pt>
                <c:pt idx="2">
                  <c:v>43190</c:v>
                </c:pt>
                <c:pt idx="3">
                  <c:v>43220</c:v>
                </c:pt>
                <c:pt idx="4">
                  <c:v>43251</c:v>
                </c:pt>
                <c:pt idx="5">
                  <c:v>43281</c:v>
                </c:pt>
                <c:pt idx="6">
                  <c:v>43312</c:v>
                </c:pt>
                <c:pt idx="7">
                  <c:v>43343</c:v>
                </c:pt>
                <c:pt idx="8">
                  <c:v>43373</c:v>
                </c:pt>
                <c:pt idx="9">
                  <c:v>43404</c:v>
                </c:pt>
                <c:pt idx="10">
                  <c:v>43434</c:v>
                </c:pt>
                <c:pt idx="11">
                  <c:v>43465</c:v>
                </c:pt>
                <c:pt idx="12">
                  <c:v>43496</c:v>
                </c:pt>
              </c:numCache>
            </c:numRef>
          </c:cat>
          <c:val>
            <c:numRef>
              <c:f>TT!$E$18:$E$30</c:f>
              <c:numCache>
                <c:formatCode>0.00</c:formatCode>
                <c:ptCount val="13"/>
                <c:pt idx="0">
                  <c:v>0.35983333333333328</c:v>
                </c:pt>
                <c:pt idx="1">
                  <c:v>0.46710000000000002</c:v>
                </c:pt>
                <c:pt idx="2">
                  <c:v>0.35440000000000005</c:v>
                </c:pt>
                <c:pt idx="3">
                  <c:v>0.33023333333333332</c:v>
                </c:pt>
                <c:pt idx="4">
                  <c:v>0.17353333333333334</c:v>
                </c:pt>
                <c:pt idx="5">
                  <c:v>0.25843333333333335</c:v>
                </c:pt>
                <c:pt idx="6">
                  <c:v>0.16113333333333335</c:v>
                </c:pt>
                <c:pt idx="7">
                  <c:v>0.14333333333333334</c:v>
                </c:pt>
                <c:pt idx="8">
                  <c:v>3.4466666666666666E-2</c:v>
                </c:pt>
                <c:pt idx="9">
                  <c:v>6.133333333333333E-2</c:v>
                </c:pt>
                <c:pt idx="10">
                  <c:v>0.27423333333333333</c:v>
                </c:pt>
                <c:pt idx="11">
                  <c:v>0.42460000000000003</c:v>
                </c:pt>
                <c:pt idx="12">
                  <c:v>0.54246666666666665</c:v>
                </c:pt>
              </c:numCache>
            </c:numRef>
          </c:val>
          <c:smooth val="0"/>
          <c:extLst>
            <c:ext xmlns:c16="http://schemas.microsoft.com/office/drawing/2014/chart" uri="{C3380CC4-5D6E-409C-BE32-E72D297353CC}">
              <c16:uniqueId val="{00000000-2A5C-441C-8C7A-7D8CEA370ECB}"/>
            </c:ext>
          </c:extLst>
        </c:ser>
        <c:dLbls>
          <c:showLegendKey val="0"/>
          <c:showVal val="0"/>
          <c:showCatName val="0"/>
          <c:showSerName val="0"/>
          <c:showPercent val="0"/>
          <c:showBubbleSize val="0"/>
        </c:dLbls>
        <c:smooth val="0"/>
        <c:axId val="490177936"/>
        <c:axId val="490179856"/>
      </c:lineChart>
      <c:dateAx>
        <c:axId val="490177936"/>
        <c:scaling>
          <c:orientation val="minMax"/>
        </c:scaling>
        <c:delete val="0"/>
        <c:axPos val="b"/>
        <c:numFmt formatCode="mmm\-yy"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Futura Medium"/>
                <a:ea typeface="+mn-ea"/>
                <a:cs typeface="Arial" panose="020B0604020202020204" pitchFamily="34" charset="0"/>
              </a:defRPr>
            </a:pPr>
            <a:endParaRPr lang="en-US"/>
          </a:p>
        </c:txPr>
        <c:crossAx val="490179856"/>
        <c:crosses val="autoZero"/>
        <c:auto val="1"/>
        <c:lblOffset val="100"/>
        <c:baseTimeUnit val="months"/>
      </c:dateAx>
      <c:valAx>
        <c:axId val="490179856"/>
        <c:scaling>
          <c:orientation val="minMax"/>
        </c:scaling>
        <c:delete val="0"/>
        <c:axPos val="l"/>
        <c:majorGridlines>
          <c:spPr>
            <a:ln w="9525" cap="flat" cmpd="sng" algn="ctr">
              <a:solidFill>
                <a:schemeClr val="tx1">
                  <a:lumMod val="15000"/>
                  <a:lumOff val="85000"/>
                </a:schemeClr>
              </a:solidFill>
              <a:round/>
            </a:ln>
            <a:effectLst/>
          </c:spPr>
        </c:majorGridlines>
        <c:title>
          <c:tx>
            <c:rich>
              <a:bodyPr rot="-5400000" spcFirstLastPara="1" vertOverflow="ellipsis" vert="horz" wrap="square" anchor="ctr" anchorCtr="1"/>
              <a:lstStyle/>
              <a:p>
                <a:pPr>
                  <a:defRPr sz="1000" b="0" i="0" u="none" strike="noStrike" kern="1200" baseline="0">
                    <a:solidFill>
                      <a:schemeClr val="tx1">
                        <a:lumMod val="65000"/>
                        <a:lumOff val="35000"/>
                      </a:schemeClr>
                    </a:solidFill>
                    <a:latin typeface="Futura Medium"/>
                    <a:ea typeface="+mn-ea"/>
                    <a:cs typeface="Arial" panose="020B0604020202020204" pitchFamily="34" charset="0"/>
                  </a:defRPr>
                </a:pPr>
                <a:r>
                  <a:rPr lang="en-US"/>
                  <a:t>Attention Score</a:t>
                </a:r>
              </a:p>
            </c:rich>
          </c:tx>
          <c:overlay val="0"/>
          <c:spPr>
            <a:noFill/>
            <a:ln>
              <a:noFill/>
            </a:ln>
            <a:effectLst/>
          </c:spPr>
          <c:txPr>
            <a:bodyPr rot="-5400000" spcFirstLastPara="1" vertOverflow="ellipsis" vert="horz" wrap="square" anchor="ctr" anchorCtr="1"/>
            <a:lstStyle/>
            <a:p>
              <a:pPr>
                <a:defRPr sz="1000" b="0" i="0" u="none" strike="noStrike" kern="1200" baseline="0">
                  <a:solidFill>
                    <a:schemeClr val="tx1">
                      <a:lumMod val="65000"/>
                      <a:lumOff val="35000"/>
                    </a:schemeClr>
                  </a:solidFill>
                  <a:latin typeface="Futura Medium"/>
                  <a:ea typeface="+mn-ea"/>
                  <a:cs typeface="Arial" panose="020B0604020202020204" pitchFamily="34" charset="0"/>
                </a:defRPr>
              </a:pPr>
              <a:endParaRPr lang="en-US"/>
            </a:p>
          </c:txPr>
        </c:title>
        <c:numFmt formatCode="#,##0.00" sourceLinked="0"/>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Futura Medium"/>
                <a:ea typeface="+mn-ea"/>
                <a:cs typeface="Arial" panose="020B0604020202020204" pitchFamily="34" charset="0"/>
              </a:defRPr>
            </a:pPr>
            <a:endParaRPr lang="en-US"/>
          </a:p>
        </c:txPr>
        <c:crossAx val="490177936"/>
        <c:crosses val="autoZero"/>
        <c:crossBetween val="between"/>
      </c:valAx>
      <c:spPr>
        <a:noFill/>
        <a:ln>
          <a:noFill/>
        </a:ln>
        <a:effectLst/>
      </c:spPr>
    </c:plotArea>
    <c:plotVisOnly val="1"/>
    <c:dispBlanksAs val="gap"/>
    <c:extLst>
      <c:ext xmlns:c16r3="http://schemas.microsoft.com/office/drawing/2017/03/chart" uri="{56B9EC1D-385E-4148-901F-78D8002777C0}">
        <c16r3:dataDisplayOptions16>
          <c16r3:dispNaAsBlank val="1"/>
        </c16r3:dataDisplayOptions16>
      </c:ext>
    </c:extLst>
    <c:showDLblsOverMax val="0"/>
  </c:chart>
  <c:spPr>
    <a:noFill/>
    <a:ln>
      <a:noFill/>
    </a:ln>
    <a:effectLst/>
  </c:spPr>
  <c:txPr>
    <a:bodyPr/>
    <a:lstStyle/>
    <a:p>
      <a:pPr>
        <a:defRPr>
          <a:latin typeface="Futura Medium"/>
          <a:cs typeface="Arial" panose="020B0604020202020204" pitchFamily="34" charset="0"/>
        </a:defRPr>
      </a:pPr>
      <a:endParaRPr lang="en-US"/>
    </a:p>
  </c:txPr>
  <c:externalData r:id="rId3">
    <c:autoUpdate val="0"/>
  </c:externalData>
</c:chartSpace>
</file>

<file path=ppt/charts/chart8.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title>
      <c:tx>
        <c:rich>
          <a:bodyPr rot="0" spcFirstLastPara="1" vertOverflow="ellipsis" vert="horz" wrap="square" anchor="ctr" anchorCtr="1"/>
          <a:lstStyle/>
          <a:p>
            <a:pPr>
              <a:defRPr sz="1400" b="0" i="0" u="none" strike="noStrike" kern="1200" spc="0" baseline="0">
                <a:solidFill>
                  <a:schemeClr val="tx1">
                    <a:lumMod val="65000"/>
                    <a:lumOff val="35000"/>
                  </a:schemeClr>
                </a:solidFill>
                <a:latin typeface="Futura Medium"/>
                <a:ea typeface="+mn-ea"/>
                <a:cs typeface="Arial" panose="020B0604020202020204" pitchFamily="34" charset="0"/>
              </a:defRPr>
            </a:pPr>
            <a:r>
              <a:rPr lang="en-US"/>
              <a:t>Fiat News Index</a:t>
            </a:r>
          </a:p>
          <a:p>
            <a:pPr>
              <a:defRPr/>
            </a:pPr>
            <a:r>
              <a:rPr lang="en-US"/>
              <a:t>Trade and Tariffs</a:t>
            </a:r>
          </a:p>
        </c:rich>
      </c:tx>
      <c:overlay val="0"/>
      <c:spPr>
        <a:noFill/>
        <a:ln>
          <a:noFill/>
        </a:ln>
        <a:effectLst/>
      </c:spPr>
      <c:txPr>
        <a:bodyPr rot="0" spcFirstLastPara="1" vertOverflow="ellipsis" vert="horz" wrap="square" anchor="ctr" anchorCtr="1"/>
        <a:lstStyle/>
        <a:p>
          <a:pPr>
            <a:defRPr sz="1400" b="0" i="0" u="none" strike="noStrike" kern="1200" spc="0" baseline="0">
              <a:solidFill>
                <a:schemeClr val="tx1">
                  <a:lumMod val="65000"/>
                  <a:lumOff val="35000"/>
                </a:schemeClr>
              </a:solidFill>
              <a:latin typeface="Futura Medium"/>
              <a:ea typeface="+mn-ea"/>
              <a:cs typeface="Arial" panose="020B0604020202020204" pitchFamily="34" charset="0"/>
            </a:defRPr>
          </a:pPr>
          <a:endParaRPr lang="en-US"/>
        </a:p>
      </c:txPr>
    </c:title>
    <c:autoTitleDeleted val="0"/>
    <c:plotArea>
      <c:layout/>
      <c:lineChart>
        <c:grouping val="standard"/>
        <c:varyColors val="0"/>
        <c:ser>
          <c:idx val="5"/>
          <c:order val="0"/>
          <c:tx>
            <c:strRef>
              <c:f>TT!$I$4</c:f>
              <c:strCache>
                <c:ptCount val="1"/>
                <c:pt idx="0">
                  <c:v>Fiat News Terms</c:v>
                </c:pt>
              </c:strCache>
            </c:strRef>
          </c:tx>
          <c:spPr>
            <a:ln w="28575" cap="rnd">
              <a:solidFill>
                <a:schemeClr val="accent6"/>
              </a:solidFill>
              <a:round/>
            </a:ln>
            <a:effectLst/>
          </c:spPr>
          <c:marker>
            <c:symbol val="none"/>
          </c:marker>
          <c:cat>
            <c:numRef>
              <c:f>TT!$A$18:$A$30</c:f>
              <c:numCache>
                <c:formatCode>mmm\-yy</c:formatCode>
                <c:ptCount val="13"/>
                <c:pt idx="0">
                  <c:v>43101</c:v>
                </c:pt>
                <c:pt idx="1">
                  <c:v>43159</c:v>
                </c:pt>
                <c:pt idx="2">
                  <c:v>43190</c:v>
                </c:pt>
                <c:pt idx="3">
                  <c:v>43220</c:v>
                </c:pt>
                <c:pt idx="4">
                  <c:v>43251</c:v>
                </c:pt>
                <c:pt idx="5">
                  <c:v>43281</c:v>
                </c:pt>
                <c:pt idx="6">
                  <c:v>43312</c:v>
                </c:pt>
                <c:pt idx="7">
                  <c:v>43343</c:v>
                </c:pt>
                <c:pt idx="8">
                  <c:v>43373</c:v>
                </c:pt>
                <c:pt idx="9">
                  <c:v>43404</c:v>
                </c:pt>
                <c:pt idx="10">
                  <c:v>43434</c:v>
                </c:pt>
                <c:pt idx="11">
                  <c:v>43465</c:v>
                </c:pt>
                <c:pt idx="12">
                  <c:v>43496</c:v>
                </c:pt>
              </c:numCache>
            </c:numRef>
          </c:cat>
          <c:val>
            <c:numRef>
              <c:f>TT!$I$18:$I$30</c:f>
              <c:numCache>
                <c:formatCode>0.00%</c:formatCode>
                <c:ptCount val="13"/>
                <c:pt idx="0">
                  <c:v>0.33070866141732286</c:v>
                </c:pt>
                <c:pt idx="1">
                  <c:v>0.37892791127541592</c:v>
                </c:pt>
                <c:pt idx="2">
                  <c:v>0.43253712072304712</c:v>
                </c:pt>
                <c:pt idx="3">
                  <c:v>0.42933204259438529</c:v>
                </c:pt>
                <c:pt idx="4">
                  <c:v>0.41644461362771223</c:v>
                </c:pt>
                <c:pt idx="5">
                  <c:v>0.37318712415988681</c:v>
                </c:pt>
                <c:pt idx="6">
                  <c:v>0.35629381286193235</c:v>
                </c:pt>
                <c:pt idx="7">
                  <c:v>0.36188077246011757</c:v>
                </c:pt>
                <c:pt idx="8">
                  <c:v>0.37536000000000003</c:v>
                </c:pt>
                <c:pt idx="9">
                  <c:v>0.39360000000000001</c:v>
                </c:pt>
                <c:pt idx="10">
                  <c:v>0.36724343675417659</c:v>
                </c:pt>
                <c:pt idx="11">
                  <c:v>0.34200000000000003</c:v>
                </c:pt>
                <c:pt idx="12">
                  <c:v>0.34422442244224422</c:v>
                </c:pt>
              </c:numCache>
            </c:numRef>
          </c:val>
          <c:smooth val="0"/>
          <c:extLst>
            <c:ext xmlns:c16="http://schemas.microsoft.com/office/drawing/2014/chart" uri="{C3380CC4-5D6E-409C-BE32-E72D297353CC}">
              <c16:uniqueId val="{00000000-2EE5-4ACB-84B8-208855F02C0D}"/>
            </c:ext>
          </c:extLst>
        </c:ser>
        <c:dLbls>
          <c:showLegendKey val="0"/>
          <c:showVal val="0"/>
          <c:showCatName val="0"/>
          <c:showSerName val="0"/>
          <c:showPercent val="0"/>
          <c:showBubbleSize val="0"/>
        </c:dLbls>
        <c:smooth val="0"/>
        <c:axId val="490177936"/>
        <c:axId val="490179856"/>
      </c:lineChart>
      <c:dateAx>
        <c:axId val="490177936"/>
        <c:scaling>
          <c:orientation val="minMax"/>
        </c:scaling>
        <c:delete val="0"/>
        <c:axPos val="b"/>
        <c:numFmt formatCode="mmm\-yy"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Futura Medium"/>
                <a:ea typeface="+mn-ea"/>
                <a:cs typeface="Arial" panose="020B0604020202020204" pitchFamily="34" charset="0"/>
              </a:defRPr>
            </a:pPr>
            <a:endParaRPr lang="en-US"/>
          </a:p>
        </c:txPr>
        <c:crossAx val="490179856"/>
        <c:crosses val="autoZero"/>
        <c:auto val="1"/>
        <c:lblOffset val="100"/>
        <c:baseTimeUnit val="months"/>
      </c:dateAx>
      <c:valAx>
        <c:axId val="490179856"/>
        <c:scaling>
          <c:orientation val="minMax"/>
        </c:scaling>
        <c:delete val="0"/>
        <c:axPos val="l"/>
        <c:majorGridlines>
          <c:spPr>
            <a:ln w="9525" cap="flat" cmpd="sng" algn="ctr">
              <a:solidFill>
                <a:schemeClr val="tx1">
                  <a:lumMod val="15000"/>
                  <a:lumOff val="85000"/>
                </a:schemeClr>
              </a:solidFill>
              <a:round/>
            </a:ln>
            <a:effectLst/>
          </c:spPr>
        </c:majorGridlines>
        <c:title>
          <c:tx>
            <c:rich>
              <a:bodyPr rot="-5400000" spcFirstLastPara="1" vertOverflow="ellipsis" vert="horz" wrap="square" anchor="ctr" anchorCtr="1"/>
              <a:lstStyle/>
              <a:p>
                <a:pPr>
                  <a:defRPr sz="1000" b="0" i="0" u="none" strike="noStrike" kern="1200" baseline="0">
                    <a:solidFill>
                      <a:schemeClr val="tx1">
                        <a:lumMod val="65000"/>
                        <a:lumOff val="35000"/>
                      </a:schemeClr>
                    </a:solidFill>
                    <a:latin typeface="Futura Medium"/>
                    <a:ea typeface="+mn-ea"/>
                    <a:cs typeface="Arial" panose="020B0604020202020204" pitchFamily="34" charset="0"/>
                  </a:defRPr>
                </a:pPr>
                <a:r>
                  <a:rPr lang="en-US"/>
                  <a:t>Percentage of Stories</a:t>
                </a:r>
              </a:p>
            </c:rich>
          </c:tx>
          <c:layout>
            <c:manualLayout>
              <c:xMode val="edge"/>
              <c:yMode val="edge"/>
              <c:x val="1.9157088122605363E-2"/>
              <c:y val="0.34188218390804603"/>
            </c:manualLayout>
          </c:layout>
          <c:overlay val="0"/>
          <c:spPr>
            <a:noFill/>
            <a:ln>
              <a:noFill/>
            </a:ln>
            <a:effectLst/>
          </c:spPr>
          <c:txPr>
            <a:bodyPr rot="-5400000" spcFirstLastPara="1" vertOverflow="ellipsis" vert="horz" wrap="square" anchor="ctr" anchorCtr="1"/>
            <a:lstStyle/>
            <a:p>
              <a:pPr>
                <a:defRPr sz="1000" b="0" i="0" u="none" strike="noStrike" kern="1200" baseline="0">
                  <a:solidFill>
                    <a:schemeClr val="tx1">
                      <a:lumMod val="65000"/>
                      <a:lumOff val="35000"/>
                    </a:schemeClr>
                  </a:solidFill>
                  <a:latin typeface="Futura Medium"/>
                  <a:ea typeface="+mn-ea"/>
                  <a:cs typeface="Arial" panose="020B0604020202020204" pitchFamily="34" charset="0"/>
                </a:defRPr>
              </a:pPr>
              <a:endParaRPr lang="en-US"/>
            </a:p>
          </c:txPr>
        </c:title>
        <c:numFmt formatCode="0%" sourceLinked="0"/>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Futura Medium"/>
                <a:ea typeface="+mn-ea"/>
                <a:cs typeface="Arial" panose="020B0604020202020204" pitchFamily="34" charset="0"/>
              </a:defRPr>
            </a:pPr>
            <a:endParaRPr lang="en-US"/>
          </a:p>
        </c:txPr>
        <c:crossAx val="490177936"/>
        <c:crosses val="autoZero"/>
        <c:crossBetween val="between"/>
      </c:valAx>
      <c:spPr>
        <a:noFill/>
        <a:ln>
          <a:noFill/>
        </a:ln>
        <a:effectLst/>
      </c:spPr>
    </c:plotArea>
    <c:plotVisOnly val="1"/>
    <c:dispBlanksAs val="gap"/>
    <c:extLst>
      <c:ext xmlns:c16r3="http://schemas.microsoft.com/office/drawing/2017/03/chart" uri="{56B9EC1D-385E-4148-901F-78D8002777C0}">
        <c16r3:dataDisplayOptions16>
          <c16r3:dispNaAsBlank val="1"/>
        </c16r3:dataDisplayOptions16>
      </c:ext>
    </c:extLst>
    <c:showDLblsOverMax val="0"/>
  </c:chart>
  <c:spPr>
    <a:noFill/>
    <a:ln>
      <a:noFill/>
    </a:ln>
    <a:effectLst/>
  </c:spPr>
  <c:txPr>
    <a:bodyPr/>
    <a:lstStyle/>
    <a:p>
      <a:pPr>
        <a:defRPr>
          <a:latin typeface="Futura Medium"/>
          <a:cs typeface="Arial" panose="020B0604020202020204" pitchFamily="34" charset="0"/>
        </a:defRPr>
      </a:pPr>
      <a:endParaRPr lang="en-US"/>
    </a:p>
  </c:txPr>
  <c:externalData r:id="rId3">
    <c:autoUpdate val="0"/>
  </c:externalData>
</c:chartSpace>
</file>

<file path=ppt/charts/chart9.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title>
      <c:tx>
        <c:rich>
          <a:bodyPr rot="0" spcFirstLastPara="1" vertOverflow="ellipsis" vert="horz" wrap="square" anchor="ctr" anchorCtr="1"/>
          <a:lstStyle/>
          <a:p>
            <a:pPr>
              <a:defRPr sz="1400" b="0" i="0" u="none" strike="noStrike" kern="1200" spc="0" baseline="0">
                <a:solidFill>
                  <a:schemeClr val="tx1">
                    <a:lumMod val="65000"/>
                    <a:lumOff val="35000"/>
                  </a:schemeClr>
                </a:solidFill>
                <a:latin typeface="Futura Medium"/>
                <a:ea typeface="+mn-ea"/>
                <a:cs typeface="Arial" panose="020B0604020202020204" pitchFamily="34" charset="0"/>
              </a:defRPr>
            </a:pPr>
            <a:r>
              <a:rPr lang="en-US"/>
              <a:t>Narrative Sentiment</a:t>
            </a:r>
          </a:p>
          <a:p>
            <a:pPr>
              <a:defRPr/>
            </a:pPr>
            <a:r>
              <a:rPr lang="en-US"/>
              <a:t>Trade and Tariffs</a:t>
            </a:r>
          </a:p>
        </c:rich>
      </c:tx>
      <c:overlay val="0"/>
      <c:spPr>
        <a:noFill/>
        <a:ln>
          <a:noFill/>
        </a:ln>
        <a:effectLst/>
      </c:spPr>
      <c:txPr>
        <a:bodyPr rot="0" spcFirstLastPara="1" vertOverflow="ellipsis" vert="horz" wrap="square" anchor="ctr" anchorCtr="1"/>
        <a:lstStyle/>
        <a:p>
          <a:pPr>
            <a:defRPr sz="1400" b="0" i="0" u="none" strike="noStrike" kern="1200" spc="0" baseline="0">
              <a:solidFill>
                <a:schemeClr val="tx1">
                  <a:lumMod val="65000"/>
                  <a:lumOff val="35000"/>
                </a:schemeClr>
              </a:solidFill>
              <a:latin typeface="Futura Medium"/>
              <a:ea typeface="+mn-ea"/>
              <a:cs typeface="Arial" panose="020B0604020202020204" pitchFamily="34" charset="0"/>
            </a:defRPr>
          </a:pPr>
          <a:endParaRPr lang="en-US"/>
        </a:p>
      </c:txPr>
    </c:title>
    <c:autoTitleDeleted val="0"/>
    <c:plotArea>
      <c:layout/>
      <c:lineChart>
        <c:grouping val="standard"/>
        <c:varyColors val="0"/>
        <c:ser>
          <c:idx val="5"/>
          <c:order val="0"/>
          <c:tx>
            <c:strRef>
              <c:f>TT!$D$4</c:f>
              <c:strCache>
                <c:ptCount val="1"/>
                <c:pt idx="0">
                  <c:v>Sentiment</c:v>
                </c:pt>
              </c:strCache>
            </c:strRef>
          </c:tx>
          <c:spPr>
            <a:ln w="28575" cap="rnd">
              <a:solidFill>
                <a:schemeClr val="accent6"/>
              </a:solidFill>
              <a:round/>
            </a:ln>
            <a:effectLst/>
          </c:spPr>
          <c:marker>
            <c:symbol val="none"/>
          </c:marker>
          <c:cat>
            <c:numRef>
              <c:f>TT!$A$18:$A$30</c:f>
              <c:numCache>
                <c:formatCode>mmm\-yy</c:formatCode>
                <c:ptCount val="13"/>
                <c:pt idx="0">
                  <c:v>43101</c:v>
                </c:pt>
                <c:pt idx="1">
                  <c:v>43159</c:v>
                </c:pt>
                <c:pt idx="2">
                  <c:v>43190</c:v>
                </c:pt>
                <c:pt idx="3">
                  <c:v>43220</c:v>
                </c:pt>
                <c:pt idx="4">
                  <c:v>43251</c:v>
                </c:pt>
                <c:pt idx="5">
                  <c:v>43281</c:v>
                </c:pt>
                <c:pt idx="6">
                  <c:v>43312</c:v>
                </c:pt>
                <c:pt idx="7">
                  <c:v>43343</c:v>
                </c:pt>
                <c:pt idx="8">
                  <c:v>43373</c:v>
                </c:pt>
                <c:pt idx="9">
                  <c:v>43404</c:v>
                </c:pt>
                <c:pt idx="10">
                  <c:v>43434</c:v>
                </c:pt>
                <c:pt idx="11">
                  <c:v>43465</c:v>
                </c:pt>
                <c:pt idx="12">
                  <c:v>43496</c:v>
                </c:pt>
              </c:numCache>
            </c:numRef>
          </c:cat>
          <c:val>
            <c:numRef>
              <c:f>TT!$D$18:$D$30</c:f>
              <c:numCache>
                <c:formatCode>0.00%</c:formatCode>
                <c:ptCount val="13"/>
                <c:pt idx="0">
                  <c:v>0.26530612244897961</c:v>
                </c:pt>
                <c:pt idx="1">
                  <c:v>0.30612244897959184</c:v>
                </c:pt>
                <c:pt idx="2">
                  <c:v>-0.30769230769230776</c:v>
                </c:pt>
                <c:pt idx="3">
                  <c:v>-0.33333333333333331</c:v>
                </c:pt>
                <c:pt idx="4">
                  <c:v>-0.24</c:v>
                </c:pt>
                <c:pt idx="5">
                  <c:v>-0.53846153846153855</c:v>
                </c:pt>
                <c:pt idx="6">
                  <c:v>-0.37254901960784309</c:v>
                </c:pt>
                <c:pt idx="7">
                  <c:v>-0.44444444444444448</c:v>
                </c:pt>
                <c:pt idx="8">
                  <c:v>-0.48148148148148145</c:v>
                </c:pt>
                <c:pt idx="9">
                  <c:v>-0.43859649122807015</c:v>
                </c:pt>
                <c:pt idx="10">
                  <c:v>-0.19999999999999996</c:v>
                </c:pt>
                <c:pt idx="11" formatCode="General">
                  <c:v>-0.28000000000000003</c:v>
                </c:pt>
                <c:pt idx="12" formatCode="General">
                  <c:v>-0.35714285714285715</c:v>
                </c:pt>
              </c:numCache>
            </c:numRef>
          </c:val>
          <c:smooth val="0"/>
          <c:extLst>
            <c:ext xmlns:c16="http://schemas.microsoft.com/office/drawing/2014/chart" uri="{C3380CC4-5D6E-409C-BE32-E72D297353CC}">
              <c16:uniqueId val="{00000000-C241-46D7-9E0B-4DDFAA96F351}"/>
            </c:ext>
          </c:extLst>
        </c:ser>
        <c:dLbls>
          <c:showLegendKey val="0"/>
          <c:showVal val="0"/>
          <c:showCatName val="0"/>
          <c:showSerName val="0"/>
          <c:showPercent val="0"/>
          <c:showBubbleSize val="0"/>
        </c:dLbls>
        <c:smooth val="0"/>
        <c:axId val="490177936"/>
        <c:axId val="490179856"/>
      </c:lineChart>
      <c:dateAx>
        <c:axId val="490177936"/>
        <c:scaling>
          <c:orientation val="minMax"/>
        </c:scaling>
        <c:delete val="0"/>
        <c:axPos val="b"/>
        <c:numFmt formatCode="mmm\-yy" sourceLinked="1"/>
        <c:majorTickMark val="none"/>
        <c:minorTickMark val="none"/>
        <c:tickLblPos val="low"/>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Futura Medium"/>
                <a:ea typeface="+mn-ea"/>
                <a:cs typeface="Arial" panose="020B0604020202020204" pitchFamily="34" charset="0"/>
              </a:defRPr>
            </a:pPr>
            <a:endParaRPr lang="en-US"/>
          </a:p>
        </c:txPr>
        <c:crossAx val="490179856"/>
        <c:crosses val="autoZero"/>
        <c:auto val="1"/>
        <c:lblOffset val="100"/>
        <c:baseTimeUnit val="months"/>
      </c:dateAx>
      <c:valAx>
        <c:axId val="490179856"/>
        <c:scaling>
          <c:orientation val="minMax"/>
        </c:scaling>
        <c:delete val="0"/>
        <c:axPos val="l"/>
        <c:majorGridlines>
          <c:spPr>
            <a:ln w="9525" cap="flat" cmpd="sng" algn="ctr">
              <a:solidFill>
                <a:schemeClr val="tx1">
                  <a:lumMod val="15000"/>
                  <a:lumOff val="85000"/>
                </a:schemeClr>
              </a:solidFill>
              <a:round/>
            </a:ln>
            <a:effectLst/>
          </c:spPr>
        </c:majorGridlines>
        <c:title>
          <c:tx>
            <c:rich>
              <a:bodyPr rot="-5400000" spcFirstLastPara="1" vertOverflow="ellipsis" vert="horz" wrap="square" anchor="ctr" anchorCtr="1"/>
              <a:lstStyle/>
              <a:p>
                <a:pPr>
                  <a:defRPr sz="1000" b="0" i="0" u="none" strike="noStrike" kern="1200" baseline="0">
                    <a:solidFill>
                      <a:schemeClr val="tx1">
                        <a:lumMod val="65000"/>
                        <a:lumOff val="35000"/>
                      </a:schemeClr>
                    </a:solidFill>
                    <a:latin typeface="Futura Medium"/>
                    <a:ea typeface="+mn-ea"/>
                    <a:cs typeface="Arial" panose="020B0604020202020204" pitchFamily="34" charset="0"/>
                  </a:defRPr>
                </a:pPr>
                <a:r>
                  <a:rPr lang="en-US"/>
                  <a:t>Sentiment Score</a:t>
                </a:r>
              </a:p>
            </c:rich>
          </c:tx>
          <c:overlay val="0"/>
          <c:spPr>
            <a:noFill/>
            <a:ln>
              <a:noFill/>
            </a:ln>
            <a:effectLst/>
          </c:spPr>
          <c:txPr>
            <a:bodyPr rot="-5400000" spcFirstLastPara="1" vertOverflow="ellipsis" vert="horz" wrap="square" anchor="ctr" anchorCtr="1"/>
            <a:lstStyle/>
            <a:p>
              <a:pPr>
                <a:defRPr sz="1000" b="0" i="0" u="none" strike="noStrike" kern="1200" baseline="0">
                  <a:solidFill>
                    <a:schemeClr val="tx1">
                      <a:lumMod val="65000"/>
                      <a:lumOff val="35000"/>
                    </a:schemeClr>
                  </a:solidFill>
                  <a:latin typeface="Futura Medium"/>
                  <a:ea typeface="+mn-ea"/>
                  <a:cs typeface="Arial" panose="020B0604020202020204" pitchFamily="34" charset="0"/>
                </a:defRPr>
              </a:pPr>
              <a:endParaRPr lang="en-US"/>
            </a:p>
          </c:txPr>
        </c:title>
        <c:numFmt formatCode="#,##0.00" sourceLinked="0"/>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Futura Medium"/>
                <a:ea typeface="+mn-ea"/>
                <a:cs typeface="Arial" panose="020B0604020202020204" pitchFamily="34" charset="0"/>
              </a:defRPr>
            </a:pPr>
            <a:endParaRPr lang="en-US"/>
          </a:p>
        </c:txPr>
        <c:crossAx val="490177936"/>
        <c:crosses val="autoZero"/>
        <c:crossBetween val="between"/>
      </c:valAx>
      <c:spPr>
        <a:noFill/>
        <a:ln>
          <a:noFill/>
        </a:ln>
        <a:effectLst/>
      </c:spPr>
    </c:plotArea>
    <c:plotVisOnly val="1"/>
    <c:dispBlanksAs val="gap"/>
    <c:extLst>
      <c:ext xmlns:c16r3="http://schemas.microsoft.com/office/drawing/2017/03/chart" uri="{56B9EC1D-385E-4148-901F-78D8002777C0}">
        <c16r3:dataDisplayOptions16>
          <c16r3:dispNaAsBlank val="1"/>
        </c16r3:dataDisplayOptions16>
      </c:ext>
    </c:extLst>
    <c:showDLblsOverMax val="0"/>
  </c:chart>
  <c:spPr>
    <a:noFill/>
    <a:ln>
      <a:noFill/>
    </a:ln>
    <a:effectLst/>
  </c:spPr>
  <c:txPr>
    <a:bodyPr/>
    <a:lstStyle/>
    <a:p>
      <a:pPr>
        <a:defRPr>
          <a:latin typeface="Futura Medium"/>
          <a:cs typeface="Arial" panose="020B0604020202020204" pitchFamily="34" charset="0"/>
        </a:defRPr>
      </a:pPr>
      <a:endParaRPr lang="en-US"/>
    </a:p>
  </c:txPr>
  <c:externalData r:id="rId3">
    <c:autoUpdate val="0"/>
  </c:externalData>
</c:chartSpace>
</file>

<file path=ppt/charts/chart10.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title>
      <c:tx>
        <c:rich>
          <a:bodyPr rot="0" spcFirstLastPara="1" vertOverflow="ellipsis" vert="horz" wrap="square" anchor="ctr" anchorCtr="1"/>
          <a:lstStyle/>
          <a:p>
            <a:pPr>
              <a:defRPr sz="1400" b="0" i="0" u="none" strike="noStrike" kern="1200" spc="0" baseline="0">
                <a:solidFill>
                  <a:schemeClr val="tx1">
                    <a:lumMod val="65000"/>
                    <a:lumOff val="35000"/>
                  </a:schemeClr>
                </a:solidFill>
                <a:latin typeface="Futura Medium"/>
                <a:ea typeface="+mn-ea"/>
                <a:cs typeface="Arial" panose="020B0604020202020204" pitchFamily="34" charset="0"/>
              </a:defRPr>
            </a:pPr>
            <a:r>
              <a:rPr lang="en-US"/>
              <a:t>Narrative Attention</a:t>
            </a:r>
          </a:p>
          <a:p>
            <a:pPr>
              <a:defRPr/>
            </a:pPr>
            <a:r>
              <a:rPr lang="en-US"/>
              <a:t>US Fiscal Policy</a:t>
            </a:r>
          </a:p>
        </c:rich>
      </c:tx>
      <c:overlay val="0"/>
      <c:spPr>
        <a:noFill/>
        <a:ln>
          <a:noFill/>
        </a:ln>
        <a:effectLst/>
      </c:spPr>
      <c:txPr>
        <a:bodyPr rot="0" spcFirstLastPara="1" vertOverflow="ellipsis" vert="horz" wrap="square" anchor="ctr" anchorCtr="1"/>
        <a:lstStyle/>
        <a:p>
          <a:pPr>
            <a:defRPr sz="1400" b="0" i="0" u="none" strike="noStrike" kern="1200" spc="0" baseline="0">
              <a:solidFill>
                <a:schemeClr val="tx1">
                  <a:lumMod val="65000"/>
                  <a:lumOff val="35000"/>
                </a:schemeClr>
              </a:solidFill>
              <a:latin typeface="Futura Medium"/>
              <a:ea typeface="+mn-ea"/>
              <a:cs typeface="Arial" panose="020B0604020202020204" pitchFamily="34" charset="0"/>
            </a:defRPr>
          </a:pPr>
          <a:endParaRPr lang="en-US"/>
        </a:p>
      </c:txPr>
    </c:title>
    <c:autoTitleDeleted val="0"/>
    <c:plotArea>
      <c:layout/>
      <c:lineChart>
        <c:grouping val="standard"/>
        <c:varyColors val="0"/>
        <c:ser>
          <c:idx val="5"/>
          <c:order val="0"/>
          <c:tx>
            <c:strRef>
              <c:f>Inflation!$E$4</c:f>
              <c:strCache>
                <c:ptCount val="1"/>
                <c:pt idx="0">
                  <c:v>Attention</c:v>
                </c:pt>
              </c:strCache>
            </c:strRef>
          </c:tx>
          <c:spPr>
            <a:ln w="28575" cap="rnd">
              <a:solidFill>
                <a:schemeClr val="accent6"/>
              </a:solidFill>
              <a:round/>
            </a:ln>
            <a:effectLst/>
          </c:spPr>
          <c:marker>
            <c:symbol val="none"/>
          </c:marker>
          <c:cat>
            <c:numRef>
              <c:f>Inflation!$A$18:$A$30</c:f>
              <c:numCache>
                <c:formatCode>mmm\-yy</c:formatCode>
                <c:ptCount val="13"/>
                <c:pt idx="0">
                  <c:v>43101</c:v>
                </c:pt>
                <c:pt idx="1">
                  <c:v>43159</c:v>
                </c:pt>
                <c:pt idx="2">
                  <c:v>43190</c:v>
                </c:pt>
                <c:pt idx="3">
                  <c:v>43220</c:v>
                </c:pt>
                <c:pt idx="4">
                  <c:v>43251</c:v>
                </c:pt>
                <c:pt idx="5">
                  <c:v>43281</c:v>
                </c:pt>
                <c:pt idx="6">
                  <c:v>43312</c:v>
                </c:pt>
                <c:pt idx="7">
                  <c:v>43343</c:v>
                </c:pt>
                <c:pt idx="8">
                  <c:v>43373</c:v>
                </c:pt>
                <c:pt idx="9">
                  <c:v>43404</c:v>
                </c:pt>
                <c:pt idx="10">
                  <c:v>43434</c:v>
                </c:pt>
                <c:pt idx="11">
                  <c:v>43465</c:v>
                </c:pt>
                <c:pt idx="12">
                  <c:v>43496</c:v>
                </c:pt>
              </c:numCache>
            </c:numRef>
          </c:cat>
          <c:val>
            <c:numRef>
              <c:f>Inflation!$E$18:$E$30</c:f>
              <c:numCache>
                <c:formatCode>0.00</c:formatCode>
                <c:ptCount val="13"/>
                <c:pt idx="0">
                  <c:v>2.3566666666666666E-2</c:v>
                </c:pt>
                <c:pt idx="1">
                  <c:v>1.9799999999999998E-2</c:v>
                </c:pt>
                <c:pt idx="2">
                  <c:v>4.6399999999999997E-2</c:v>
                </c:pt>
                <c:pt idx="3">
                  <c:v>3.7899999999999996E-2</c:v>
                </c:pt>
                <c:pt idx="4">
                  <c:v>3.6833333333333336E-2</c:v>
                </c:pt>
                <c:pt idx="5">
                  <c:v>3.5966666666666668E-2</c:v>
                </c:pt>
                <c:pt idx="6">
                  <c:v>0.14016666666666666</c:v>
                </c:pt>
                <c:pt idx="7">
                  <c:v>0.26530000000000004</c:v>
                </c:pt>
                <c:pt idx="8">
                  <c:v>0.45039999999999997</c:v>
                </c:pt>
                <c:pt idx="9">
                  <c:v>0.34116666666666667</c:v>
                </c:pt>
                <c:pt idx="10">
                  <c:v>0.21656666666666669</c:v>
                </c:pt>
                <c:pt idx="11">
                  <c:v>0.17656666666666668</c:v>
                </c:pt>
                <c:pt idx="12">
                  <c:v>0.34520000000000001</c:v>
                </c:pt>
              </c:numCache>
            </c:numRef>
          </c:val>
          <c:smooth val="0"/>
          <c:extLst>
            <c:ext xmlns:c16="http://schemas.microsoft.com/office/drawing/2014/chart" uri="{C3380CC4-5D6E-409C-BE32-E72D297353CC}">
              <c16:uniqueId val="{00000000-33A3-41B9-B457-75633505B581}"/>
            </c:ext>
          </c:extLst>
        </c:ser>
        <c:dLbls>
          <c:showLegendKey val="0"/>
          <c:showVal val="0"/>
          <c:showCatName val="0"/>
          <c:showSerName val="0"/>
          <c:showPercent val="0"/>
          <c:showBubbleSize val="0"/>
        </c:dLbls>
        <c:smooth val="0"/>
        <c:axId val="490177936"/>
        <c:axId val="490179856"/>
      </c:lineChart>
      <c:dateAx>
        <c:axId val="490177936"/>
        <c:scaling>
          <c:orientation val="minMax"/>
        </c:scaling>
        <c:delete val="0"/>
        <c:axPos val="b"/>
        <c:numFmt formatCode="mmm\-yy"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Futura Medium"/>
                <a:ea typeface="+mn-ea"/>
                <a:cs typeface="Arial" panose="020B0604020202020204" pitchFamily="34" charset="0"/>
              </a:defRPr>
            </a:pPr>
            <a:endParaRPr lang="en-US"/>
          </a:p>
        </c:txPr>
        <c:crossAx val="490179856"/>
        <c:crosses val="autoZero"/>
        <c:auto val="1"/>
        <c:lblOffset val="100"/>
        <c:baseTimeUnit val="months"/>
      </c:dateAx>
      <c:valAx>
        <c:axId val="490179856"/>
        <c:scaling>
          <c:orientation val="minMax"/>
        </c:scaling>
        <c:delete val="0"/>
        <c:axPos val="l"/>
        <c:majorGridlines>
          <c:spPr>
            <a:ln w="9525" cap="flat" cmpd="sng" algn="ctr">
              <a:solidFill>
                <a:schemeClr val="tx1">
                  <a:lumMod val="15000"/>
                  <a:lumOff val="85000"/>
                </a:schemeClr>
              </a:solidFill>
              <a:round/>
            </a:ln>
            <a:effectLst/>
          </c:spPr>
        </c:majorGridlines>
        <c:title>
          <c:tx>
            <c:rich>
              <a:bodyPr rot="-5400000" spcFirstLastPara="1" vertOverflow="ellipsis" vert="horz" wrap="square" anchor="ctr" anchorCtr="1"/>
              <a:lstStyle/>
              <a:p>
                <a:pPr>
                  <a:defRPr sz="1000" b="0" i="0" u="none" strike="noStrike" kern="1200" baseline="0">
                    <a:solidFill>
                      <a:schemeClr val="tx1">
                        <a:lumMod val="65000"/>
                        <a:lumOff val="35000"/>
                      </a:schemeClr>
                    </a:solidFill>
                    <a:latin typeface="Futura Medium"/>
                    <a:ea typeface="+mn-ea"/>
                    <a:cs typeface="Arial" panose="020B0604020202020204" pitchFamily="34" charset="0"/>
                  </a:defRPr>
                </a:pPr>
                <a:r>
                  <a:rPr lang="en-US"/>
                  <a:t>Attention Score</a:t>
                </a:r>
              </a:p>
            </c:rich>
          </c:tx>
          <c:overlay val="0"/>
          <c:spPr>
            <a:noFill/>
            <a:ln>
              <a:noFill/>
            </a:ln>
            <a:effectLst/>
          </c:spPr>
          <c:txPr>
            <a:bodyPr rot="-5400000" spcFirstLastPara="1" vertOverflow="ellipsis" vert="horz" wrap="square" anchor="ctr" anchorCtr="1"/>
            <a:lstStyle/>
            <a:p>
              <a:pPr>
                <a:defRPr sz="1000" b="0" i="0" u="none" strike="noStrike" kern="1200" baseline="0">
                  <a:solidFill>
                    <a:schemeClr val="tx1">
                      <a:lumMod val="65000"/>
                      <a:lumOff val="35000"/>
                    </a:schemeClr>
                  </a:solidFill>
                  <a:latin typeface="Futura Medium"/>
                  <a:ea typeface="+mn-ea"/>
                  <a:cs typeface="Arial" panose="020B0604020202020204" pitchFamily="34" charset="0"/>
                </a:defRPr>
              </a:pPr>
              <a:endParaRPr lang="en-US"/>
            </a:p>
          </c:txPr>
        </c:title>
        <c:numFmt formatCode="#,##0.00" sourceLinked="0"/>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Futura Medium"/>
                <a:ea typeface="+mn-ea"/>
                <a:cs typeface="Arial" panose="020B0604020202020204" pitchFamily="34" charset="0"/>
              </a:defRPr>
            </a:pPr>
            <a:endParaRPr lang="en-US"/>
          </a:p>
        </c:txPr>
        <c:crossAx val="490177936"/>
        <c:crosses val="autoZero"/>
        <c:crossBetween val="between"/>
      </c:valAx>
      <c:spPr>
        <a:noFill/>
        <a:ln>
          <a:noFill/>
        </a:ln>
        <a:effectLst/>
      </c:spPr>
    </c:plotArea>
    <c:plotVisOnly val="1"/>
    <c:dispBlanksAs val="gap"/>
    <c:extLst>
      <c:ext xmlns:c16r3="http://schemas.microsoft.com/office/drawing/2017/03/chart" uri="{56B9EC1D-385E-4148-901F-78D8002777C0}">
        <c16r3:dataDisplayOptions16>
          <c16r3:dispNaAsBlank val="1"/>
        </c16r3:dataDisplayOptions16>
      </c:ext>
    </c:extLst>
    <c:showDLblsOverMax val="0"/>
  </c:chart>
  <c:spPr>
    <a:noFill/>
    <a:ln>
      <a:noFill/>
    </a:ln>
    <a:effectLst/>
  </c:spPr>
  <c:txPr>
    <a:bodyPr/>
    <a:lstStyle/>
    <a:p>
      <a:pPr>
        <a:defRPr>
          <a:latin typeface="Futura Medium"/>
          <a:cs typeface="Arial" panose="020B0604020202020204" pitchFamily="34" charset="0"/>
        </a:defRPr>
      </a:pPr>
      <a:endParaRPr lang="en-US"/>
    </a:p>
  </c:txPr>
  <c:externalData r:id="rId3">
    <c:autoUpdate val="0"/>
  </c:externalData>
</c:chartSpace>
</file>

<file path=ppt/charts/chart11.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title>
      <c:tx>
        <c:rich>
          <a:bodyPr rot="0" spcFirstLastPara="1" vertOverflow="ellipsis" vert="horz" wrap="square" anchor="ctr" anchorCtr="1"/>
          <a:lstStyle/>
          <a:p>
            <a:pPr>
              <a:defRPr sz="1400" b="0" i="0" u="none" strike="noStrike" kern="1200" spc="0" baseline="0">
                <a:solidFill>
                  <a:schemeClr val="tx1">
                    <a:lumMod val="65000"/>
                    <a:lumOff val="35000"/>
                  </a:schemeClr>
                </a:solidFill>
                <a:latin typeface="Futura Medium"/>
                <a:ea typeface="+mn-ea"/>
                <a:cs typeface="Arial" panose="020B0604020202020204" pitchFamily="34" charset="0"/>
              </a:defRPr>
            </a:pPr>
            <a:r>
              <a:rPr lang="en-US"/>
              <a:t>Fiat News Index</a:t>
            </a:r>
          </a:p>
          <a:p>
            <a:pPr>
              <a:defRPr/>
            </a:pPr>
            <a:r>
              <a:rPr lang="en-US"/>
              <a:t>US Fiscal Policy</a:t>
            </a:r>
          </a:p>
        </c:rich>
      </c:tx>
      <c:overlay val="0"/>
      <c:spPr>
        <a:noFill/>
        <a:ln>
          <a:noFill/>
        </a:ln>
        <a:effectLst/>
      </c:spPr>
      <c:txPr>
        <a:bodyPr rot="0" spcFirstLastPara="1" vertOverflow="ellipsis" vert="horz" wrap="square" anchor="ctr" anchorCtr="1"/>
        <a:lstStyle/>
        <a:p>
          <a:pPr>
            <a:defRPr sz="1400" b="0" i="0" u="none" strike="noStrike" kern="1200" spc="0" baseline="0">
              <a:solidFill>
                <a:schemeClr val="tx1">
                  <a:lumMod val="65000"/>
                  <a:lumOff val="35000"/>
                </a:schemeClr>
              </a:solidFill>
              <a:latin typeface="Futura Medium"/>
              <a:ea typeface="+mn-ea"/>
              <a:cs typeface="Arial" panose="020B0604020202020204" pitchFamily="34" charset="0"/>
            </a:defRPr>
          </a:pPr>
          <a:endParaRPr lang="en-US"/>
        </a:p>
      </c:txPr>
    </c:title>
    <c:autoTitleDeleted val="0"/>
    <c:plotArea>
      <c:layout/>
      <c:lineChart>
        <c:grouping val="standard"/>
        <c:varyColors val="0"/>
        <c:ser>
          <c:idx val="5"/>
          <c:order val="0"/>
          <c:tx>
            <c:strRef>
              <c:f>Inflation!$I$4</c:f>
              <c:strCache>
                <c:ptCount val="1"/>
                <c:pt idx="0">
                  <c:v>Fiat News Terms</c:v>
                </c:pt>
              </c:strCache>
            </c:strRef>
          </c:tx>
          <c:spPr>
            <a:ln w="28575" cap="rnd">
              <a:solidFill>
                <a:schemeClr val="accent6"/>
              </a:solidFill>
              <a:round/>
            </a:ln>
            <a:effectLst/>
          </c:spPr>
          <c:marker>
            <c:symbol val="none"/>
          </c:marker>
          <c:cat>
            <c:numRef>
              <c:f>Inflation!$A$18:$A$30</c:f>
              <c:numCache>
                <c:formatCode>mmm\-yy</c:formatCode>
                <c:ptCount val="13"/>
                <c:pt idx="0">
                  <c:v>43101</c:v>
                </c:pt>
                <c:pt idx="1">
                  <c:v>43159</c:v>
                </c:pt>
                <c:pt idx="2">
                  <c:v>43190</c:v>
                </c:pt>
                <c:pt idx="3">
                  <c:v>43220</c:v>
                </c:pt>
                <c:pt idx="4">
                  <c:v>43251</c:v>
                </c:pt>
                <c:pt idx="5">
                  <c:v>43281</c:v>
                </c:pt>
                <c:pt idx="6">
                  <c:v>43312</c:v>
                </c:pt>
                <c:pt idx="7">
                  <c:v>43343</c:v>
                </c:pt>
                <c:pt idx="8">
                  <c:v>43373</c:v>
                </c:pt>
                <c:pt idx="9">
                  <c:v>43404</c:v>
                </c:pt>
                <c:pt idx="10">
                  <c:v>43434</c:v>
                </c:pt>
                <c:pt idx="11">
                  <c:v>43465</c:v>
                </c:pt>
                <c:pt idx="12">
                  <c:v>43496</c:v>
                </c:pt>
              </c:numCache>
            </c:numRef>
          </c:cat>
          <c:val>
            <c:numRef>
              <c:f>Inflation!$I$18:$I$30</c:f>
              <c:numCache>
                <c:formatCode>0.00%</c:formatCode>
                <c:ptCount val="13"/>
                <c:pt idx="0">
                  <c:v>0.57447774750227065</c:v>
                </c:pt>
                <c:pt idx="1">
                  <c:v>0.60475825019186491</c:v>
                </c:pt>
                <c:pt idx="2">
                  <c:v>0.61776937618147443</c:v>
                </c:pt>
                <c:pt idx="3">
                  <c:v>0.60458129928651894</c:v>
                </c:pt>
                <c:pt idx="4">
                  <c:v>0.61430575035063117</c:v>
                </c:pt>
                <c:pt idx="5">
                  <c:v>0.60769980506822607</c:v>
                </c:pt>
                <c:pt idx="6">
                  <c:v>0.6118047673098751</c:v>
                </c:pt>
                <c:pt idx="7">
                  <c:v>0.60085574572127143</c:v>
                </c:pt>
                <c:pt idx="8">
                  <c:v>0.60705741626794263</c:v>
                </c:pt>
                <c:pt idx="9">
                  <c:v>0.59743824336688012</c:v>
                </c:pt>
                <c:pt idx="10">
                  <c:v>0.59181858603823922</c:v>
                </c:pt>
                <c:pt idx="11">
                  <c:v>0.56095366621682408</c:v>
                </c:pt>
                <c:pt idx="12">
                  <c:v>0.56271519921298574</c:v>
                </c:pt>
              </c:numCache>
            </c:numRef>
          </c:val>
          <c:smooth val="0"/>
          <c:extLst>
            <c:ext xmlns:c16="http://schemas.microsoft.com/office/drawing/2014/chart" uri="{C3380CC4-5D6E-409C-BE32-E72D297353CC}">
              <c16:uniqueId val="{00000000-4F05-4D06-963F-2ACF95B92ABE}"/>
            </c:ext>
          </c:extLst>
        </c:ser>
        <c:dLbls>
          <c:showLegendKey val="0"/>
          <c:showVal val="0"/>
          <c:showCatName val="0"/>
          <c:showSerName val="0"/>
          <c:showPercent val="0"/>
          <c:showBubbleSize val="0"/>
        </c:dLbls>
        <c:smooth val="0"/>
        <c:axId val="490177936"/>
        <c:axId val="490179856"/>
      </c:lineChart>
      <c:dateAx>
        <c:axId val="490177936"/>
        <c:scaling>
          <c:orientation val="minMax"/>
        </c:scaling>
        <c:delete val="0"/>
        <c:axPos val="b"/>
        <c:numFmt formatCode="mmm\-yy"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Futura Medium"/>
                <a:ea typeface="+mn-ea"/>
                <a:cs typeface="Arial" panose="020B0604020202020204" pitchFamily="34" charset="0"/>
              </a:defRPr>
            </a:pPr>
            <a:endParaRPr lang="en-US"/>
          </a:p>
        </c:txPr>
        <c:crossAx val="490179856"/>
        <c:crosses val="autoZero"/>
        <c:auto val="1"/>
        <c:lblOffset val="100"/>
        <c:baseTimeUnit val="months"/>
      </c:dateAx>
      <c:valAx>
        <c:axId val="490179856"/>
        <c:scaling>
          <c:orientation val="minMax"/>
        </c:scaling>
        <c:delete val="0"/>
        <c:axPos val="l"/>
        <c:majorGridlines>
          <c:spPr>
            <a:ln w="9525" cap="flat" cmpd="sng" algn="ctr">
              <a:solidFill>
                <a:schemeClr val="tx1">
                  <a:lumMod val="15000"/>
                  <a:lumOff val="85000"/>
                </a:schemeClr>
              </a:solidFill>
              <a:round/>
            </a:ln>
            <a:effectLst/>
          </c:spPr>
        </c:majorGridlines>
        <c:title>
          <c:tx>
            <c:rich>
              <a:bodyPr rot="-5400000" spcFirstLastPara="1" vertOverflow="ellipsis" vert="horz" wrap="square" anchor="ctr" anchorCtr="1"/>
              <a:lstStyle/>
              <a:p>
                <a:pPr>
                  <a:defRPr sz="1000" b="0" i="0" u="none" strike="noStrike" kern="1200" baseline="0">
                    <a:solidFill>
                      <a:schemeClr val="tx1">
                        <a:lumMod val="65000"/>
                        <a:lumOff val="35000"/>
                      </a:schemeClr>
                    </a:solidFill>
                    <a:latin typeface="Futura Medium"/>
                    <a:ea typeface="+mn-ea"/>
                    <a:cs typeface="Arial" panose="020B0604020202020204" pitchFamily="34" charset="0"/>
                  </a:defRPr>
                </a:pPr>
                <a:r>
                  <a:rPr lang="en-US"/>
                  <a:t>Percentage of Stories</a:t>
                </a:r>
              </a:p>
            </c:rich>
          </c:tx>
          <c:layout>
            <c:manualLayout>
              <c:xMode val="edge"/>
              <c:yMode val="edge"/>
              <c:x val="1.9157088122605363E-2"/>
              <c:y val="0.34188218390804603"/>
            </c:manualLayout>
          </c:layout>
          <c:overlay val="0"/>
          <c:spPr>
            <a:noFill/>
            <a:ln>
              <a:noFill/>
            </a:ln>
            <a:effectLst/>
          </c:spPr>
          <c:txPr>
            <a:bodyPr rot="-5400000" spcFirstLastPara="1" vertOverflow="ellipsis" vert="horz" wrap="square" anchor="ctr" anchorCtr="1"/>
            <a:lstStyle/>
            <a:p>
              <a:pPr>
                <a:defRPr sz="1000" b="0" i="0" u="none" strike="noStrike" kern="1200" baseline="0">
                  <a:solidFill>
                    <a:schemeClr val="tx1">
                      <a:lumMod val="65000"/>
                      <a:lumOff val="35000"/>
                    </a:schemeClr>
                  </a:solidFill>
                  <a:latin typeface="Futura Medium"/>
                  <a:ea typeface="+mn-ea"/>
                  <a:cs typeface="Arial" panose="020B0604020202020204" pitchFamily="34" charset="0"/>
                </a:defRPr>
              </a:pPr>
              <a:endParaRPr lang="en-US"/>
            </a:p>
          </c:txPr>
        </c:title>
        <c:numFmt formatCode="0%" sourceLinked="0"/>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Futura Medium"/>
                <a:ea typeface="+mn-ea"/>
                <a:cs typeface="Arial" panose="020B0604020202020204" pitchFamily="34" charset="0"/>
              </a:defRPr>
            </a:pPr>
            <a:endParaRPr lang="en-US"/>
          </a:p>
        </c:txPr>
        <c:crossAx val="490177936"/>
        <c:crosses val="autoZero"/>
        <c:crossBetween val="between"/>
      </c:valAx>
      <c:spPr>
        <a:noFill/>
        <a:ln>
          <a:noFill/>
        </a:ln>
        <a:effectLst/>
      </c:spPr>
    </c:plotArea>
    <c:plotVisOnly val="1"/>
    <c:dispBlanksAs val="gap"/>
    <c:extLst>
      <c:ext xmlns:c16r3="http://schemas.microsoft.com/office/drawing/2017/03/chart" uri="{56B9EC1D-385E-4148-901F-78D8002777C0}">
        <c16r3:dataDisplayOptions16>
          <c16r3:dispNaAsBlank val="1"/>
        </c16r3:dataDisplayOptions16>
      </c:ext>
    </c:extLst>
    <c:showDLblsOverMax val="0"/>
  </c:chart>
  <c:spPr>
    <a:noFill/>
    <a:ln>
      <a:noFill/>
    </a:ln>
    <a:effectLst/>
  </c:spPr>
  <c:txPr>
    <a:bodyPr/>
    <a:lstStyle/>
    <a:p>
      <a:pPr>
        <a:defRPr>
          <a:latin typeface="Futura Medium"/>
          <a:cs typeface="Arial" panose="020B0604020202020204" pitchFamily="34" charset="0"/>
        </a:defRPr>
      </a:pPr>
      <a:endParaRPr lang="en-US"/>
    </a:p>
  </c:txPr>
  <c:externalData r:id="rId3">
    <c:autoUpdate val="0"/>
  </c:externalData>
</c:chartSpace>
</file>

<file path=ppt/charts/chart12.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title>
      <c:tx>
        <c:rich>
          <a:bodyPr rot="0" spcFirstLastPara="1" vertOverflow="ellipsis" vert="horz" wrap="square" anchor="ctr" anchorCtr="1"/>
          <a:lstStyle/>
          <a:p>
            <a:pPr>
              <a:defRPr sz="1400" b="0" i="0" u="none" strike="noStrike" kern="1200" spc="0" baseline="0">
                <a:solidFill>
                  <a:schemeClr val="tx1">
                    <a:lumMod val="65000"/>
                    <a:lumOff val="35000"/>
                  </a:schemeClr>
                </a:solidFill>
                <a:latin typeface="Futura Medium"/>
                <a:ea typeface="+mn-ea"/>
                <a:cs typeface="Arial" panose="020B0604020202020204" pitchFamily="34" charset="0"/>
              </a:defRPr>
            </a:pPr>
            <a:r>
              <a:rPr lang="en-US"/>
              <a:t>Narrative Sentiment</a:t>
            </a:r>
          </a:p>
          <a:p>
            <a:pPr>
              <a:defRPr/>
            </a:pPr>
            <a:r>
              <a:rPr lang="en-US"/>
              <a:t>US Fiscal Policy</a:t>
            </a:r>
          </a:p>
        </c:rich>
      </c:tx>
      <c:overlay val="0"/>
      <c:spPr>
        <a:noFill/>
        <a:ln>
          <a:noFill/>
        </a:ln>
        <a:effectLst/>
      </c:spPr>
      <c:txPr>
        <a:bodyPr rot="0" spcFirstLastPara="1" vertOverflow="ellipsis" vert="horz" wrap="square" anchor="ctr" anchorCtr="1"/>
        <a:lstStyle/>
        <a:p>
          <a:pPr>
            <a:defRPr sz="1400" b="0" i="0" u="none" strike="noStrike" kern="1200" spc="0" baseline="0">
              <a:solidFill>
                <a:schemeClr val="tx1">
                  <a:lumMod val="65000"/>
                  <a:lumOff val="35000"/>
                </a:schemeClr>
              </a:solidFill>
              <a:latin typeface="Futura Medium"/>
              <a:ea typeface="+mn-ea"/>
              <a:cs typeface="Arial" panose="020B0604020202020204" pitchFamily="34" charset="0"/>
            </a:defRPr>
          </a:pPr>
          <a:endParaRPr lang="en-US"/>
        </a:p>
      </c:txPr>
    </c:title>
    <c:autoTitleDeleted val="0"/>
    <c:plotArea>
      <c:layout/>
      <c:lineChart>
        <c:grouping val="standard"/>
        <c:varyColors val="0"/>
        <c:ser>
          <c:idx val="5"/>
          <c:order val="0"/>
          <c:tx>
            <c:strRef>
              <c:f>Inflation!$D$4</c:f>
              <c:strCache>
                <c:ptCount val="1"/>
                <c:pt idx="0">
                  <c:v>Sentiment</c:v>
                </c:pt>
              </c:strCache>
            </c:strRef>
          </c:tx>
          <c:spPr>
            <a:ln w="28575" cap="rnd">
              <a:solidFill>
                <a:schemeClr val="accent6"/>
              </a:solidFill>
              <a:round/>
            </a:ln>
            <a:effectLst/>
          </c:spPr>
          <c:marker>
            <c:symbol val="none"/>
          </c:marker>
          <c:cat>
            <c:numRef>
              <c:f>Inflation!$A$18:$A$30</c:f>
              <c:numCache>
                <c:formatCode>mmm\-yy</c:formatCode>
                <c:ptCount val="13"/>
                <c:pt idx="0">
                  <c:v>43101</c:v>
                </c:pt>
                <c:pt idx="1">
                  <c:v>43159</c:v>
                </c:pt>
                <c:pt idx="2">
                  <c:v>43190</c:v>
                </c:pt>
                <c:pt idx="3">
                  <c:v>43220</c:v>
                </c:pt>
                <c:pt idx="4">
                  <c:v>43251</c:v>
                </c:pt>
                <c:pt idx="5">
                  <c:v>43281</c:v>
                </c:pt>
                <c:pt idx="6">
                  <c:v>43312</c:v>
                </c:pt>
                <c:pt idx="7">
                  <c:v>43343</c:v>
                </c:pt>
                <c:pt idx="8">
                  <c:v>43373</c:v>
                </c:pt>
                <c:pt idx="9">
                  <c:v>43404</c:v>
                </c:pt>
                <c:pt idx="10">
                  <c:v>43434</c:v>
                </c:pt>
                <c:pt idx="11">
                  <c:v>43465</c:v>
                </c:pt>
                <c:pt idx="12">
                  <c:v>43496</c:v>
                </c:pt>
              </c:numCache>
            </c:numRef>
          </c:cat>
          <c:val>
            <c:numRef>
              <c:f>Inflation!$D$18:$D$30</c:f>
              <c:numCache>
                <c:formatCode>0.00%</c:formatCode>
                <c:ptCount val="13"/>
                <c:pt idx="0">
                  <c:v>0.10000000000000002</c:v>
                </c:pt>
                <c:pt idx="1">
                  <c:v>0.12820512820512817</c:v>
                </c:pt>
                <c:pt idx="2">
                  <c:v>-2.5641025641025664E-2</c:v>
                </c:pt>
                <c:pt idx="3">
                  <c:v>-2.5641025641025664E-2</c:v>
                </c:pt>
                <c:pt idx="4">
                  <c:v>0</c:v>
                </c:pt>
                <c:pt idx="5">
                  <c:v>-4.5454545454545497E-2</c:v>
                </c:pt>
                <c:pt idx="6">
                  <c:v>0.14285714285714285</c:v>
                </c:pt>
                <c:pt idx="7">
                  <c:v>-6.6666666666666666E-2</c:v>
                </c:pt>
                <c:pt idx="8">
                  <c:v>-8.6956521739130446E-2</c:v>
                </c:pt>
                <c:pt idx="9">
                  <c:v>-0.26530612244897961</c:v>
                </c:pt>
                <c:pt idx="10">
                  <c:v>-9.5238095238095261E-2</c:v>
                </c:pt>
                <c:pt idx="11" formatCode="General">
                  <c:v>-0.17073170731707318</c:v>
                </c:pt>
                <c:pt idx="12" formatCode="General">
                  <c:v>-2.4390243902439025E-2</c:v>
                </c:pt>
              </c:numCache>
            </c:numRef>
          </c:val>
          <c:smooth val="0"/>
          <c:extLst>
            <c:ext xmlns:c16="http://schemas.microsoft.com/office/drawing/2014/chart" uri="{C3380CC4-5D6E-409C-BE32-E72D297353CC}">
              <c16:uniqueId val="{00000000-C1F4-4CD9-B7B9-7C4C45C7A2DF}"/>
            </c:ext>
          </c:extLst>
        </c:ser>
        <c:dLbls>
          <c:showLegendKey val="0"/>
          <c:showVal val="0"/>
          <c:showCatName val="0"/>
          <c:showSerName val="0"/>
          <c:showPercent val="0"/>
          <c:showBubbleSize val="0"/>
        </c:dLbls>
        <c:smooth val="0"/>
        <c:axId val="490177936"/>
        <c:axId val="490179856"/>
      </c:lineChart>
      <c:dateAx>
        <c:axId val="490177936"/>
        <c:scaling>
          <c:orientation val="minMax"/>
        </c:scaling>
        <c:delete val="0"/>
        <c:axPos val="b"/>
        <c:numFmt formatCode="mmm\-yy" sourceLinked="1"/>
        <c:majorTickMark val="none"/>
        <c:minorTickMark val="none"/>
        <c:tickLblPos val="low"/>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Futura Medium"/>
                <a:ea typeface="+mn-ea"/>
                <a:cs typeface="Arial" panose="020B0604020202020204" pitchFamily="34" charset="0"/>
              </a:defRPr>
            </a:pPr>
            <a:endParaRPr lang="en-US"/>
          </a:p>
        </c:txPr>
        <c:crossAx val="490179856"/>
        <c:crosses val="autoZero"/>
        <c:auto val="1"/>
        <c:lblOffset val="100"/>
        <c:baseTimeUnit val="months"/>
      </c:dateAx>
      <c:valAx>
        <c:axId val="490179856"/>
        <c:scaling>
          <c:orientation val="minMax"/>
        </c:scaling>
        <c:delete val="0"/>
        <c:axPos val="l"/>
        <c:majorGridlines>
          <c:spPr>
            <a:ln w="9525" cap="flat" cmpd="sng" algn="ctr">
              <a:solidFill>
                <a:schemeClr val="tx1">
                  <a:lumMod val="15000"/>
                  <a:lumOff val="85000"/>
                </a:schemeClr>
              </a:solidFill>
              <a:round/>
            </a:ln>
            <a:effectLst/>
          </c:spPr>
        </c:majorGridlines>
        <c:title>
          <c:tx>
            <c:rich>
              <a:bodyPr rot="-5400000" spcFirstLastPara="1" vertOverflow="ellipsis" vert="horz" wrap="square" anchor="ctr" anchorCtr="1"/>
              <a:lstStyle/>
              <a:p>
                <a:pPr>
                  <a:defRPr sz="1000" b="0" i="0" u="none" strike="noStrike" kern="1200" baseline="0">
                    <a:solidFill>
                      <a:schemeClr val="tx1">
                        <a:lumMod val="65000"/>
                        <a:lumOff val="35000"/>
                      </a:schemeClr>
                    </a:solidFill>
                    <a:latin typeface="Futura Medium"/>
                    <a:ea typeface="+mn-ea"/>
                    <a:cs typeface="Arial" panose="020B0604020202020204" pitchFamily="34" charset="0"/>
                  </a:defRPr>
                </a:pPr>
                <a:r>
                  <a:rPr lang="en-US"/>
                  <a:t>Sentiment Score</a:t>
                </a:r>
              </a:p>
            </c:rich>
          </c:tx>
          <c:overlay val="0"/>
          <c:spPr>
            <a:noFill/>
            <a:ln>
              <a:noFill/>
            </a:ln>
            <a:effectLst/>
          </c:spPr>
          <c:txPr>
            <a:bodyPr rot="-5400000" spcFirstLastPara="1" vertOverflow="ellipsis" vert="horz" wrap="square" anchor="ctr" anchorCtr="1"/>
            <a:lstStyle/>
            <a:p>
              <a:pPr>
                <a:defRPr sz="1000" b="0" i="0" u="none" strike="noStrike" kern="1200" baseline="0">
                  <a:solidFill>
                    <a:schemeClr val="tx1">
                      <a:lumMod val="65000"/>
                      <a:lumOff val="35000"/>
                    </a:schemeClr>
                  </a:solidFill>
                  <a:latin typeface="Futura Medium"/>
                  <a:ea typeface="+mn-ea"/>
                  <a:cs typeface="Arial" panose="020B0604020202020204" pitchFamily="34" charset="0"/>
                </a:defRPr>
              </a:pPr>
              <a:endParaRPr lang="en-US"/>
            </a:p>
          </c:txPr>
        </c:title>
        <c:numFmt formatCode="#,##0.00" sourceLinked="0"/>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Futura Medium"/>
                <a:ea typeface="+mn-ea"/>
                <a:cs typeface="Arial" panose="020B0604020202020204" pitchFamily="34" charset="0"/>
              </a:defRPr>
            </a:pPr>
            <a:endParaRPr lang="en-US"/>
          </a:p>
        </c:txPr>
        <c:crossAx val="490177936"/>
        <c:crosses val="autoZero"/>
        <c:crossBetween val="between"/>
      </c:valAx>
      <c:spPr>
        <a:noFill/>
        <a:ln>
          <a:noFill/>
        </a:ln>
        <a:effectLst/>
      </c:spPr>
    </c:plotArea>
    <c:plotVisOnly val="1"/>
    <c:dispBlanksAs val="gap"/>
    <c:extLst>
      <c:ext xmlns:c16r3="http://schemas.microsoft.com/office/drawing/2017/03/chart" uri="{56B9EC1D-385E-4148-901F-78D8002777C0}">
        <c16r3:dataDisplayOptions16>
          <c16r3:dispNaAsBlank val="1"/>
        </c16r3:dataDisplayOptions16>
      </c:ext>
    </c:extLst>
    <c:showDLblsOverMax val="0"/>
  </c:chart>
  <c:spPr>
    <a:noFill/>
    <a:ln>
      <a:noFill/>
    </a:ln>
    <a:effectLst/>
  </c:spPr>
  <c:txPr>
    <a:bodyPr/>
    <a:lstStyle/>
    <a:p>
      <a:pPr>
        <a:defRPr>
          <a:latin typeface="Futura Medium"/>
          <a:cs typeface="Arial" panose="020B0604020202020204" pitchFamily="34" charset="0"/>
        </a:defRPr>
      </a:pPr>
      <a:endParaRPr lang="en-US"/>
    </a:p>
  </c:txPr>
  <c:externalData r:id="rId3">
    <c:autoUpdate val="0"/>
  </c:externalData>
</c:chartSpace>
</file>

<file path=ppt/charts/chart13.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title>
      <c:tx>
        <c:rich>
          <a:bodyPr rot="0" spcFirstLastPara="1" vertOverflow="ellipsis" vert="horz" wrap="square" anchor="ctr" anchorCtr="1"/>
          <a:lstStyle/>
          <a:p>
            <a:pPr>
              <a:defRPr sz="1400" b="0" i="0" u="none" strike="noStrike" kern="1200" spc="0" baseline="0">
                <a:solidFill>
                  <a:schemeClr val="tx1">
                    <a:lumMod val="65000"/>
                    <a:lumOff val="35000"/>
                  </a:schemeClr>
                </a:solidFill>
                <a:latin typeface="Futura Medium"/>
                <a:ea typeface="+mn-ea"/>
                <a:cs typeface="Arial" panose="020B0604020202020204" pitchFamily="34" charset="0"/>
              </a:defRPr>
            </a:pPr>
            <a:r>
              <a:rPr lang="en-US"/>
              <a:t>Narrative Attention</a:t>
            </a:r>
          </a:p>
          <a:p>
            <a:pPr>
              <a:defRPr/>
            </a:pPr>
            <a:r>
              <a:rPr lang="en-US"/>
              <a:t>Credit Cycle</a:t>
            </a:r>
          </a:p>
        </c:rich>
      </c:tx>
      <c:overlay val="0"/>
      <c:spPr>
        <a:noFill/>
        <a:ln>
          <a:noFill/>
        </a:ln>
        <a:effectLst/>
      </c:spPr>
      <c:txPr>
        <a:bodyPr rot="0" spcFirstLastPara="1" vertOverflow="ellipsis" vert="horz" wrap="square" anchor="ctr" anchorCtr="1"/>
        <a:lstStyle/>
        <a:p>
          <a:pPr>
            <a:defRPr sz="1400" b="0" i="0" u="none" strike="noStrike" kern="1200" spc="0" baseline="0">
              <a:solidFill>
                <a:schemeClr val="tx1">
                  <a:lumMod val="65000"/>
                  <a:lumOff val="35000"/>
                </a:schemeClr>
              </a:solidFill>
              <a:latin typeface="Futura Medium"/>
              <a:ea typeface="+mn-ea"/>
              <a:cs typeface="Arial" panose="020B0604020202020204" pitchFamily="34" charset="0"/>
            </a:defRPr>
          </a:pPr>
          <a:endParaRPr lang="en-US"/>
        </a:p>
      </c:txPr>
    </c:title>
    <c:autoTitleDeleted val="0"/>
    <c:plotArea>
      <c:layout/>
      <c:lineChart>
        <c:grouping val="standard"/>
        <c:varyColors val="0"/>
        <c:ser>
          <c:idx val="5"/>
          <c:order val="0"/>
          <c:tx>
            <c:strRef>
              <c:f>CC!$E$4</c:f>
              <c:strCache>
                <c:ptCount val="1"/>
                <c:pt idx="0">
                  <c:v>Attention</c:v>
                </c:pt>
              </c:strCache>
            </c:strRef>
          </c:tx>
          <c:spPr>
            <a:ln w="28575" cap="rnd">
              <a:solidFill>
                <a:schemeClr val="accent6"/>
              </a:solidFill>
              <a:round/>
            </a:ln>
            <a:effectLst/>
          </c:spPr>
          <c:marker>
            <c:symbol val="none"/>
          </c:marker>
          <c:cat>
            <c:numRef>
              <c:f>CC!$A$18:$A$30</c:f>
              <c:numCache>
                <c:formatCode>mmm\-yy</c:formatCode>
                <c:ptCount val="13"/>
                <c:pt idx="0">
                  <c:v>43101</c:v>
                </c:pt>
                <c:pt idx="1">
                  <c:v>43159</c:v>
                </c:pt>
                <c:pt idx="2">
                  <c:v>43190</c:v>
                </c:pt>
                <c:pt idx="3">
                  <c:v>43220</c:v>
                </c:pt>
                <c:pt idx="4">
                  <c:v>43251</c:v>
                </c:pt>
                <c:pt idx="5">
                  <c:v>43281</c:v>
                </c:pt>
                <c:pt idx="6">
                  <c:v>43312</c:v>
                </c:pt>
                <c:pt idx="7">
                  <c:v>43343</c:v>
                </c:pt>
                <c:pt idx="8">
                  <c:v>43373</c:v>
                </c:pt>
                <c:pt idx="9">
                  <c:v>43404</c:v>
                </c:pt>
                <c:pt idx="10">
                  <c:v>43434</c:v>
                </c:pt>
                <c:pt idx="11">
                  <c:v>43465</c:v>
                </c:pt>
                <c:pt idx="12">
                  <c:v>43496</c:v>
                </c:pt>
              </c:numCache>
            </c:numRef>
          </c:cat>
          <c:val>
            <c:numRef>
              <c:f>CC!$E$18:$E$30</c:f>
              <c:numCache>
                <c:formatCode>0.00</c:formatCode>
                <c:ptCount val="13"/>
                <c:pt idx="0">
                  <c:v>0.46629663218236378</c:v>
                </c:pt>
                <c:pt idx="1">
                  <c:v>0.29552966544304177</c:v>
                </c:pt>
                <c:pt idx="2">
                  <c:v>0.25339307396434502</c:v>
                </c:pt>
                <c:pt idx="3">
                  <c:v>9.2871340657801574E-2</c:v>
                </c:pt>
                <c:pt idx="4">
                  <c:v>0.14476019373327834</c:v>
                </c:pt>
                <c:pt idx="5">
                  <c:v>6.2888848704038575E-2</c:v>
                </c:pt>
                <c:pt idx="6">
                  <c:v>8.7668886833179152E-2</c:v>
                </c:pt>
                <c:pt idx="7">
                  <c:v>5.4616763505663156E-2</c:v>
                </c:pt>
                <c:pt idx="8">
                  <c:v>5.4930932528597494E-2</c:v>
                </c:pt>
                <c:pt idx="9">
                  <c:v>2.6322995235562512E-2</c:v>
                </c:pt>
                <c:pt idx="10">
                  <c:v>5.1404791010091995E-2</c:v>
                </c:pt>
                <c:pt idx="11">
                  <c:v>0.11305728865382432</c:v>
                </c:pt>
                <c:pt idx="12">
                  <c:v>0.14179633911368014</c:v>
                </c:pt>
              </c:numCache>
            </c:numRef>
          </c:val>
          <c:smooth val="0"/>
          <c:extLst>
            <c:ext xmlns:c16="http://schemas.microsoft.com/office/drawing/2014/chart" uri="{C3380CC4-5D6E-409C-BE32-E72D297353CC}">
              <c16:uniqueId val="{00000000-8B01-4C3B-BD57-08FDA1E73284}"/>
            </c:ext>
          </c:extLst>
        </c:ser>
        <c:dLbls>
          <c:showLegendKey val="0"/>
          <c:showVal val="0"/>
          <c:showCatName val="0"/>
          <c:showSerName val="0"/>
          <c:showPercent val="0"/>
          <c:showBubbleSize val="0"/>
        </c:dLbls>
        <c:smooth val="0"/>
        <c:axId val="490177936"/>
        <c:axId val="490179856"/>
      </c:lineChart>
      <c:dateAx>
        <c:axId val="490177936"/>
        <c:scaling>
          <c:orientation val="minMax"/>
        </c:scaling>
        <c:delete val="0"/>
        <c:axPos val="b"/>
        <c:numFmt formatCode="mmm\-yy"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Futura Medium"/>
                <a:ea typeface="+mn-ea"/>
                <a:cs typeface="Arial" panose="020B0604020202020204" pitchFamily="34" charset="0"/>
              </a:defRPr>
            </a:pPr>
            <a:endParaRPr lang="en-US"/>
          </a:p>
        </c:txPr>
        <c:crossAx val="490179856"/>
        <c:crosses val="autoZero"/>
        <c:auto val="1"/>
        <c:lblOffset val="100"/>
        <c:baseTimeUnit val="months"/>
      </c:dateAx>
      <c:valAx>
        <c:axId val="490179856"/>
        <c:scaling>
          <c:orientation val="minMax"/>
        </c:scaling>
        <c:delete val="0"/>
        <c:axPos val="l"/>
        <c:majorGridlines>
          <c:spPr>
            <a:ln w="9525" cap="flat" cmpd="sng" algn="ctr">
              <a:solidFill>
                <a:schemeClr val="tx1">
                  <a:lumMod val="15000"/>
                  <a:lumOff val="85000"/>
                </a:schemeClr>
              </a:solidFill>
              <a:round/>
            </a:ln>
            <a:effectLst/>
          </c:spPr>
        </c:majorGridlines>
        <c:title>
          <c:tx>
            <c:rich>
              <a:bodyPr rot="-5400000" spcFirstLastPara="1" vertOverflow="ellipsis" vert="horz" wrap="square" anchor="ctr" anchorCtr="1"/>
              <a:lstStyle/>
              <a:p>
                <a:pPr>
                  <a:defRPr sz="1000" b="0" i="0" u="none" strike="noStrike" kern="1200" baseline="0">
                    <a:solidFill>
                      <a:schemeClr val="tx1">
                        <a:lumMod val="65000"/>
                        <a:lumOff val="35000"/>
                      </a:schemeClr>
                    </a:solidFill>
                    <a:latin typeface="Futura Medium"/>
                    <a:ea typeface="+mn-ea"/>
                    <a:cs typeface="Arial" panose="020B0604020202020204" pitchFamily="34" charset="0"/>
                  </a:defRPr>
                </a:pPr>
                <a:r>
                  <a:rPr lang="en-US"/>
                  <a:t>Attention Score</a:t>
                </a:r>
              </a:p>
            </c:rich>
          </c:tx>
          <c:overlay val="0"/>
          <c:spPr>
            <a:noFill/>
            <a:ln>
              <a:noFill/>
            </a:ln>
            <a:effectLst/>
          </c:spPr>
          <c:txPr>
            <a:bodyPr rot="-5400000" spcFirstLastPara="1" vertOverflow="ellipsis" vert="horz" wrap="square" anchor="ctr" anchorCtr="1"/>
            <a:lstStyle/>
            <a:p>
              <a:pPr>
                <a:defRPr sz="1000" b="0" i="0" u="none" strike="noStrike" kern="1200" baseline="0">
                  <a:solidFill>
                    <a:schemeClr val="tx1">
                      <a:lumMod val="65000"/>
                      <a:lumOff val="35000"/>
                    </a:schemeClr>
                  </a:solidFill>
                  <a:latin typeface="Futura Medium"/>
                  <a:ea typeface="+mn-ea"/>
                  <a:cs typeface="Arial" panose="020B0604020202020204" pitchFamily="34" charset="0"/>
                </a:defRPr>
              </a:pPr>
              <a:endParaRPr lang="en-US"/>
            </a:p>
          </c:txPr>
        </c:title>
        <c:numFmt formatCode="#,##0.00" sourceLinked="0"/>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Futura Medium"/>
                <a:ea typeface="+mn-ea"/>
                <a:cs typeface="Arial" panose="020B0604020202020204" pitchFamily="34" charset="0"/>
              </a:defRPr>
            </a:pPr>
            <a:endParaRPr lang="en-US"/>
          </a:p>
        </c:txPr>
        <c:crossAx val="490177936"/>
        <c:crosses val="autoZero"/>
        <c:crossBetween val="between"/>
      </c:valAx>
      <c:spPr>
        <a:noFill/>
        <a:ln>
          <a:noFill/>
        </a:ln>
        <a:effectLst/>
      </c:spPr>
    </c:plotArea>
    <c:plotVisOnly val="1"/>
    <c:dispBlanksAs val="gap"/>
    <c:extLst>
      <c:ext xmlns:c16r3="http://schemas.microsoft.com/office/drawing/2017/03/chart" uri="{56B9EC1D-385E-4148-901F-78D8002777C0}">
        <c16r3:dataDisplayOptions16>
          <c16r3:dispNaAsBlank val="1"/>
        </c16r3:dataDisplayOptions16>
      </c:ext>
    </c:extLst>
    <c:showDLblsOverMax val="0"/>
  </c:chart>
  <c:spPr>
    <a:noFill/>
    <a:ln>
      <a:noFill/>
    </a:ln>
    <a:effectLst/>
  </c:spPr>
  <c:txPr>
    <a:bodyPr/>
    <a:lstStyle/>
    <a:p>
      <a:pPr>
        <a:defRPr>
          <a:latin typeface="Futura Medium"/>
          <a:cs typeface="Arial" panose="020B0604020202020204" pitchFamily="34" charset="0"/>
        </a:defRPr>
      </a:pPr>
      <a:endParaRPr lang="en-US"/>
    </a:p>
  </c:txPr>
  <c:externalData r:id="rId3">
    <c:autoUpdate val="0"/>
  </c:externalData>
</c:chartSpace>
</file>

<file path=ppt/charts/chart14.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title>
      <c:tx>
        <c:rich>
          <a:bodyPr rot="0" spcFirstLastPara="1" vertOverflow="ellipsis" vert="horz" wrap="square" anchor="ctr" anchorCtr="1"/>
          <a:lstStyle/>
          <a:p>
            <a:pPr>
              <a:defRPr sz="1400" b="0" i="0" u="none" strike="noStrike" kern="1200" spc="0" baseline="0">
                <a:solidFill>
                  <a:schemeClr val="tx1">
                    <a:lumMod val="65000"/>
                    <a:lumOff val="35000"/>
                  </a:schemeClr>
                </a:solidFill>
                <a:latin typeface="Futura Medium"/>
                <a:ea typeface="+mn-ea"/>
                <a:cs typeface="Arial" panose="020B0604020202020204" pitchFamily="34" charset="0"/>
              </a:defRPr>
            </a:pPr>
            <a:r>
              <a:rPr lang="en-US"/>
              <a:t>Fiat News Index</a:t>
            </a:r>
          </a:p>
          <a:p>
            <a:pPr>
              <a:defRPr/>
            </a:pPr>
            <a:r>
              <a:rPr lang="en-US"/>
              <a:t>Credit Cycle</a:t>
            </a:r>
          </a:p>
        </c:rich>
      </c:tx>
      <c:overlay val="0"/>
      <c:spPr>
        <a:noFill/>
        <a:ln>
          <a:noFill/>
        </a:ln>
        <a:effectLst/>
      </c:spPr>
      <c:txPr>
        <a:bodyPr rot="0" spcFirstLastPara="1" vertOverflow="ellipsis" vert="horz" wrap="square" anchor="ctr" anchorCtr="1"/>
        <a:lstStyle/>
        <a:p>
          <a:pPr>
            <a:defRPr sz="1400" b="0" i="0" u="none" strike="noStrike" kern="1200" spc="0" baseline="0">
              <a:solidFill>
                <a:schemeClr val="tx1">
                  <a:lumMod val="65000"/>
                  <a:lumOff val="35000"/>
                </a:schemeClr>
              </a:solidFill>
              <a:latin typeface="Futura Medium"/>
              <a:ea typeface="+mn-ea"/>
              <a:cs typeface="Arial" panose="020B0604020202020204" pitchFamily="34" charset="0"/>
            </a:defRPr>
          </a:pPr>
          <a:endParaRPr lang="en-US"/>
        </a:p>
      </c:txPr>
    </c:title>
    <c:autoTitleDeleted val="0"/>
    <c:plotArea>
      <c:layout/>
      <c:lineChart>
        <c:grouping val="standard"/>
        <c:varyColors val="0"/>
        <c:ser>
          <c:idx val="5"/>
          <c:order val="0"/>
          <c:tx>
            <c:strRef>
              <c:f>CC!$I$4</c:f>
              <c:strCache>
                <c:ptCount val="1"/>
                <c:pt idx="0">
                  <c:v>Fiat News Terms</c:v>
                </c:pt>
              </c:strCache>
            </c:strRef>
          </c:tx>
          <c:spPr>
            <a:ln w="28575" cap="rnd">
              <a:solidFill>
                <a:schemeClr val="accent6"/>
              </a:solidFill>
              <a:round/>
            </a:ln>
            <a:effectLst/>
          </c:spPr>
          <c:marker>
            <c:symbol val="none"/>
          </c:marker>
          <c:cat>
            <c:numRef>
              <c:f>CC!$A$18:$A$30</c:f>
              <c:numCache>
                <c:formatCode>mmm\-yy</c:formatCode>
                <c:ptCount val="13"/>
                <c:pt idx="0">
                  <c:v>43101</c:v>
                </c:pt>
                <c:pt idx="1">
                  <c:v>43159</c:v>
                </c:pt>
                <c:pt idx="2">
                  <c:v>43190</c:v>
                </c:pt>
                <c:pt idx="3">
                  <c:v>43220</c:v>
                </c:pt>
                <c:pt idx="4">
                  <c:v>43251</c:v>
                </c:pt>
                <c:pt idx="5">
                  <c:v>43281</c:v>
                </c:pt>
                <c:pt idx="6">
                  <c:v>43312</c:v>
                </c:pt>
                <c:pt idx="7">
                  <c:v>43343</c:v>
                </c:pt>
                <c:pt idx="8">
                  <c:v>43373</c:v>
                </c:pt>
                <c:pt idx="9">
                  <c:v>43404</c:v>
                </c:pt>
                <c:pt idx="10">
                  <c:v>43434</c:v>
                </c:pt>
                <c:pt idx="11">
                  <c:v>43465</c:v>
                </c:pt>
                <c:pt idx="12">
                  <c:v>43496</c:v>
                </c:pt>
              </c:numCache>
            </c:numRef>
          </c:cat>
          <c:val>
            <c:numRef>
              <c:f>CC!$I$18:$I$30</c:f>
              <c:numCache>
                <c:formatCode>0.00%</c:formatCode>
                <c:ptCount val="13"/>
                <c:pt idx="0">
                  <c:v>0.58615611192930783</c:v>
                </c:pt>
                <c:pt idx="1">
                  <c:v>0.59547840129188534</c:v>
                </c:pt>
                <c:pt idx="2">
                  <c:v>0.60831361946603579</c:v>
                </c:pt>
                <c:pt idx="3">
                  <c:v>0.60899094437257439</c:v>
                </c:pt>
                <c:pt idx="4">
                  <c:v>0.61125485122897805</c:v>
                </c:pt>
                <c:pt idx="5">
                  <c:v>0.61121553884711777</c:v>
                </c:pt>
                <c:pt idx="6">
                  <c:v>0.61781249999999999</c:v>
                </c:pt>
                <c:pt idx="7">
                  <c:v>0.61105722599418044</c:v>
                </c:pt>
                <c:pt idx="8">
                  <c:v>0.59941804073714844</c:v>
                </c:pt>
                <c:pt idx="9">
                  <c:v>0.62496204069237782</c:v>
                </c:pt>
                <c:pt idx="10">
                  <c:v>0.64004914004914004</c:v>
                </c:pt>
                <c:pt idx="11">
                  <c:v>0.63663563829787229</c:v>
                </c:pt>
                <c:pt idx="12">
                  <c:v>0.58815958815958813</c:v>
                </c:pt>
              </c:numCache>
            </c:numRef>
          </c:val>
          <c:smooth val="0"/>
          <c:extLst>
            <c:ext xmlns:c16="http://schemas.microsoft.com/office/drawing/2014/chart" uri="{C3380CC4-5D6E-409C-BE32-E72D297353CC}">
              <c16:uniqueId val="{00000000-2836-4F58-897A-81D6AFB0B45E}"/>
            </c:ext>
          </c:extLst>
        </c:ser>
        <c:dLbls>
          <c:showLegendKey val="0"/>
          <c:showVal val="0"/>
          <c:showCatName val="0"/>
          <c:showSerName val="0"/>
          <c:showPercent val="0"/>
          <c:showBubbleSize val="0"/>
        </c:dLbls>
        <c:smooth val="0"/>
        <c:axId val="490177936"/>
        <c:axId val="490179856"/>
      </c:lineChart>
      <c:dateAx>
        <c:axId val="490177936"/>
        <c:scaling>
          <c:orientation val="minMax"/>
        </c:scaling>
        <c:delete val="0"/>
        <c:axPos val="b"/>
        <c:numFmt formatCode="mmm\-yy"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Futura Medium"/>
                <a:ea typeface="+mn-ea"/>
                <a:cs typeface="Arial" panose="020B0604020202020204" pitchFamily="34" charset="0"/>
              </a:defRPr>
            </a:pPr>
            <a:endParaRPr lang="en-US"/>
          </a:p>
        </c:txPr>
        <c:crossAx val="490179856"/>
        <c:crosses val="autoZero"/>
        <c:auto val="1"/>
        <c:lblOffset val="100"/>
        <c:baseTimeUnit val="months"/>
      </c:dateAx>
      <c:valAx>
        <c:axId val="490179856"/>
        <c:scaling>
          <c:orientation val="minMax"/>
        </c:scaling>
        <c:delete val="0"/>
        <c:axPos val="l"/>
        <c:majorGridlines>
          <c:spPr>
            <a:ln w="9525" cap="flat" cmpd="sng" algn="ctr">
              <a:solidFill>
                <a:schemeClr val="tx1">
                  <a:lumMod val="15000"/>
                  <a:lumOff val="85000"/>
                </a:schemeClr>
              </a:solidFill>
              <a:round/>
            </a:ln>
            <a:effectLst/>
          </c:spPr>
        </c:majorGridlines>
        <c:title>
          <c:tx>
            <c:rich>
              <a:bodyPr rot="-5400000" spcFirstLastPara="1" vertOverflow="ellipsis" vert="horz" wrap="square" anchor="ctr" anchorCtr="1"/>
              <a:lstStyle/>
              <a:p>
                <a:pPr>
                  <a:defRPr sz="1000" b="0" i="0" u="none" strike="noStrike" kern="1200" baseline="0">
                    <a:solidFill>
                      <a:schemeClr val="tx1">
                        <a:lumMod val="65000"/>
                        <a:lumOff val="35000"/>
                      </a:schemeClr>
                    </a:solidFill>
                    <a:latin typeface="Futura Medium"/>
                    <a:ea typeface="+mn-ea"/>
                    <a:cs typeface="Arial" panose="020B0604020202020204" pitchFamily="34" charset="0"/>
                  </a:defRPr>
                </a:pPr>
                <a:r>
                  <a:rPr lang="en-US"/>
                  <a:t>Percentage of Stories</a:t>
                </a:r>
              </a:p>
            </c:rich>
          </c:tx>
          <c:layout>
            <c:manualLayout>
              <c:xMode val="edge"/>
              <c:yMode val="edge"/>
              <c:x val="1.9157088122605363E-2"/>
              <c:y val="0.34188218390804603"/>
            </c:manualLayout>
          </c:layout>
          <c:overlay val="0"/>
          <c:spPr>
            <a:noFill/>
            <a:ln>
              <a:noFill/>
            </a:ln>
            <a:effectLst/>
          </c:spPr>
          <c:txPr>
            <a:bodyPr rot="-5400000" spcFirstLastPara="1" vertOverflow="ellipsis" vert="horz" wrap="square" anchor="ctr" anchorCtr="1"/>
            <a:lstStyle/>
            <a:p>
              <a:pPr>
                <a:defRPr sz="1000" b="0" i="0" u="none" strike="noStrike" kern="1200" baseline="0">
                  <a:solidFill>
                    <a:schemeClr val="tx1">
                      <a:lumMod val="65000"/>
                      <a:lumOff val="35000"/>
                    </a:schemeClr>
                  </a:solidFill>
                  <a:latin typeface="Futura Medium"/>
                  <a:ea typeface="+mn-ea"/>
                  <a:cs typeface="Arial" panose="020B0604020202020204" pitchFamily="34" charset="0"/>
                </a:defRPr>
              </a:pPr>
              <a:endParaRPr lang="en-US"/>
            </a:p>
          </c:txPr>
        </c:title>
        <c:numFmt formatCode="0%" sourceLinked="0"/>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Futura Medium"/>
                <a:ea typeface="+mn-ea"/>
                <a:cs typeface="Arial" panose="020B0604020202020204" pitchFamily="34" charset="0"/>
              </a:defRPr>
            </a:pPr>
            <a:endParaRPr lang="en-US"/>
          </a:p>
        </c:txPr>
        <c:crossAx val="490177936"/>
        <c:crosses val="autoZero"/>
        <c:crossBetween val="between"/>
      </c:valAx>
      <c:spPr>
        <a:noFill/>
        <a:ln>
          <a:noFill/>
        </a:ln>
        <a:effectLst/>
      </c:spPr>
    </c:plotArea>
    <c:plotVisOnly val="1"/>
    <c:dispBlanksAs val="gap"/>
    <c:extLst>
      <c:ext xmlns:c16r3="http://schemas.microsoft.com/office/drawing/2017/03/chart" uri="{56B9EC1D-385E-4148-901F-78D8002777C0}">
        <c16r3:dataDisplayOptions16>
          <c16r3:dispNaAsBlank val="1"/>
        </c16r3:dataDisplayOptions16>
      </c:ext>
    </c:extLst>
    <c:showDLblsOverMax val="0"/>
  </c:chart>
  <c:spPr>
    <a:noFill/>
    <a:ln>
      <a:noFill/>
    </a:ln>
    <a:effectLst/>
  </c:spPr>
  <c:txPr>
    <a:bodyPr/>
    <a:lstStyle/>
    <a:p>
      <a:pPr>
        <a:defRPr>
          <a:latin typeface="Futura Medium"/>
          <a:cs typeface="Arial" panose="020B0604020202020204" pitchFamily="34" charset="0"/>
        </a:defRPr>
      </a:pPr>
      <a:endParaRPr lang="en-US"/>
    </a:p>
  </c:txPr>
  <c:externalData r:id="rId3">
    <c:autoUpdate val="0"/>
  </c:externalData>
</c:chartSpace>
</file>

<file path=ppt/charts/chart15.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title>
      <c:tx>
        <c:rich>
          <a:bodyPr rot="0" spcFirstLastPara="1" vertOverflow="ellipsis" vert="horz" wrap="square" anchor="ctr" anchorCtr="1"/>
          <a:lstStyle/>
          <a:p>
            <a:pPr>
              <a:defRPr sz="1400" b="0" i="0" u="none" strike="noStrike" kern="1200" spc="0" baseline="0">
                <a:solidFill>
                  <a:schemeClr val="tx1">
                    <a:lumMod val="65000"/>
                    <a:lumOff val="35000"/>
                  </a:schemeClr>
                </a:solidFill>
                <a:latin typeface="Futura Medium"/>
                <a:ea typeface="+mn-ea"/>
                <a:cs typeface="Arial" panose="020B0604020202020204" pitchFamily="34" charset="0"/>
              </a:defRPr>
            </a:pPr>
            <a:r>
              <a:rPr lang="en-US"/>
              <a:t>Narrative Sentiment</a:t>
            </a:r>
          </a:p>
          <a:p>
            <a:pPr>
              <a:defRPr/>
            </a:pPr>
            <a:r>
              <a:rPr lang="en-US"/>
              <a:t>Credit Cycle</a:t>
            </a:r>
          </a:p>
        </c:rich>
      </c:tx>
      <c:overlay val="0"/>
      <c:spPr>
        <a:noFill/>
        <a:ln>
          <a:noFill/>
        </a:ln>
        <a:effectLst/>
      </c:spPr>
      <c:txPr>
        <a:bodyPr rot="0" spcFirstLastPara="1" vertOverflow="ellipsis" vert="horz" wrap="square" anchor="ctr" anchorCtr="1"/>
        <a:lstStyle/>
        <a:p>
          <a:pPr>
            <a:defRPr sz="1400" b="0" i="0" u="none" strike="noStrike" kern="1200" spc="0" baseline="0">
              <a:solidFill>
                <a:schemeClr val="tx1">
                  <a:lumMod val="65000"/>
                  <a:lumOff val="35000"/>
                </a:schemeClr>
              </a:solidFill>
              <a:latin typeface="Futura Medium"/>
              <a:ea typeface="+mn-ea"/>
              <a:cs typeface="Arial" panose="020B0604020202020204" pitchFamily="34" charset="0"/>
            </a:defRPr>
          </a:pPr>
          <a:endParaRPr lang="en-US"/>
        </a:p>
      </c:txPr>
    </c:title>
    <c:autoTitleDeleted val="0"/>
    <c:plotArea>
      <c:layout/>
      <c:lineChart>
        <c:grouping val="standard"/>
        <c:varyColors val="0"/>
        <c:ser>
          <c:idx val="5"/>
          <c:order val="0"/>
          <c:tx>
            <c:strRef>
              <c:f>CC!$D$4</c:f>
              <c:strCache>
                <c:ptCount val="1"/>
                <c:pt idx="0">
                  <c:v>Sentiment</c:v>
                </c:pt>
              </c:strCache>
            </c:strRef>
          </c:tx>
          <c:spPr>
            <a:ln w="28575" cap="rnd">
              <a:solidFill>
                <a:schemeClr val="accent6"/>
              </a:solidFill>
              <a:round/>
            </a:ln>
            <a:effectLst/>
          </c:spPr>
          <c:marker>
            <c:symbol val="none"/>
          </c:marker>
          <c:cat>
            <c:numRef>
              <c:f>CC!$A$18:$A$30</c:f>
              <c:numCache>
                <c:formatCode>mmm\-yy</c:formatCode>
                <c:ptCount val="13"/>
                <c:pt idx="0">
                  <c:v>43101</c:v>
                </c:pt>
                <c:pt idx="1">
                  <c:v>43159</c:v>
                </c:pt>
                <c:pt idx="2">
                  <c:v>43190</c:v>
                </c:pt>
                <c:pt idx="3">
                  <c:v>43220</c:v>
                </c:pt>
                <c:pt idx="4">
                  <c:v>43251</c:v>
                </c:pt>
                <c:pt idx="5">
                  <c:v>43281</c:v>
                </c:pt>
                <c:pt idx="6">
                  <c:v>43312</c:v>
                </c:pt>
                <c:pt idx="7">
                  <c:v>43343</c:v>
                </c:pt>
                <c:pt idx="8">
                  <c:v>43373</c:v>
                </c:pt>
                <c:pt idx="9">
                  <c:v>43404</c:v>
                </c:pt>
                <c:pt idx="10">
                  <c:v>43434</c:v>
                </c:pt>
                <c:pt idx="11">
                  <c:v>43465</c:v>
                </c:pt>
                <c:pt idx="12">
                  <c:v>43496</c:v>
                </c:pt>
              </c:numCache>
            </c:numRef>
          </c:cat>
          <c:val>
            <c:numRef>
              <c:f>CC!$D$18:$D$30</c:f>
              <c:numCache>
                <c:formatCode>0.00%</c:formatCode>
                <c:ptCount val="13"/>
                <c:pt idx="0">
                  <c:v>0.28301886792452835</c:v>
                </c:pt>
                <c:pt idx="1">
                  <c:v>5.2631578947368376E-2</c:v>
                </c:pt>
                <c:pt idx="2">
                  <c:v>5.4545454545454487E-2</c:v>
                </c:pt>
                <c:pt idx="3">
                  <c:v>0.17857142857142858</c:v>
                </c:pt>
                <c:pt idx="4">
                  <c:v>0.15384615384615383</c:v>
                </c:pt>
                <c:pt idx="5">
                  <c:v>5.4545454545454487E-2</c:v>
                </c:pt>
                <c:pt idx="6">
                  <c:v>7.6923076923076988E-4</c:v>
                </c:pt>
                <c:pt idx="7">
                  <c:v>0.10714285714285712</c:v>
                </c:pt>
                <c:pt idx="8">
                  <c:v>3.703703703703707E-2</c:v>
                </c:pt>
                <c:pt idx="9">
                  <c:v>0.10714285714285712</c:v>
                </c:pt>
                <c:pt idx="10">
                  <c:v>0.22807017543859648</c:v>
                </c:pt>
                <c:pt idx="11" formatCode="General">
                  <c:v>-3.8461538461538464E-2</c:v>
                </c:pt>
                <c:pt idx="12" formatCode="General">
                  <c:v>1.8867924528301886E-2</c:v>
                </c:pt>
              </c:numCache>
            </c:numRef>
          </c:val>
          <c:smooth val="0"/>
          <c:extLst>
            <c:ext xmlns:c16="http://schemas.microsoft.com/office/drawing/2014/chart" uri="{C3380CC4-5D6E-409C-BE32-E72D297353CC}">
              <c16:uniqueId val="{00000000-0026-4BBC-ABE4-C9D16E55844A}"/>
            </c:ext>
          </c:extLst>
        </c:ser>
        <c:dLbls>
          <c:showLegendKey val="0"/>
          <c:showVal val="0"/>
          <c:showCatName val="0"/>
          <c:showSerName val="0"/>
          <c:showPercent val="0"/>
          <c:showBubbleSize val="0"/>
        </c:dLbls>
        <c:smooth val="0"/>
        <c:axId val="490177936"/>
        <c:axId val="490179856"/>
      </c:lineChart>
      <c:dateAx>
        <c:axId val="490177936"/>
        <c:scaling>
          <c:orientation val="minMax"/>
        </c:scaling>
        <c:delete val="0"/>
        <c:axPos val="b"/>
        <c:numFmt formatCode="mmm\-yy" sourceLinked="1"/>
        <c:majorTickMark val="none"/>
        <c:minorTickMark val="none"/>
        <c:tickLblPos val="low"/>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Futura Medium"/>
                <a:ea typeface="+mn-ea"/>
                <a:cs typeface="Arial" panose="020B0604020202020204" pitchFamily="34" charset="0"/>
              </a:defRPr>
            </a:pPr>
            <a:endParaRPr lang="en-US"/>
          </a:p>
        </c:txPr>
        <c:crossAx val="490179856"/>
        <c:crosses val="autoZero"/>
        <c:auto val="1"/>
        <c:lblOffset val="100"/>
        <c:baseTimeUnit val="months"/>
      </c:dateAx>
      <c:valAx>
        <c:axId val="490179856"/>
        <c:scaling>
          <c:orientation val="minMax"/>
        </c:scaling>
        <c:delete val="0"/>
        <c:axPos val="l"/>
        <c:majorGridlines>
          <c:spPr>
            <a:ln w="9525" cap="flat" cmpd="sng" algn="ctr">
              <a:solidFill>
                <a:schemeClr val="tx1">
                  <a:lumMod val="15000"/>
                  <a:lumOff val="85000"/>
                </a:schemeClr>
              </a:solidFill>
              <a:round/>
            </a:ln>
            <a:effectLst/>
          </c:spPr>
        </c:majorGridlines>
        <c:title>
          <c:tx>
            <c:rich>
              <a:bodyPr rot="-5400000" spcFirstLastPara="1" vertOverflow="ellipsis" vert="horz" wrap="square" anchor="ctr" anchorCtr="1"/>
              <a:lstStyle/>
              <a:p>
                <a:pPr>
                  <a:defRPr sz="1000" b="0" i="0" u="none" strike="noStrike" kern="1200" baseline="0">
                    <a:solidFill>
                      <a:schemeClr val="tx1">
                        <a:lumMod val="65000"/>
                        <a:lumOff val="35000"/>
                      </a:schemeClr>
                    </a:solidFill>
                    <a:latin typeface="Futura Medium"/>
                    <a:ea typeface="+mn-ea"/>
                    <a:cs typeface="Arial" panose="020B0604020202020204" pitchFamily="34" charset="0"/>
                  </a:defRPr>
                </a:pPr>
                <a:r>
                  <a:rPr lang="en-US"/>
                  <a:t>Sentiment Score</a:t>
                </a:r>
              </a:p>
            </c:rich>
          </c:tx>
          <c:overlay val="0"/>
          <c:spPr>
            <a:noFill/>
            <a:ln>
              <a:noFill/>
            </a:ln>
            <a:effectLst/>
          </c:spPr>
          <c:txPr>
            <a:bodyPr rot="-5400000" spcFirstLastPara="1" vertOverflow="ellipsis" vert="horz" wrap="square" anchor="ctr" anchorCtr="1"/>
            <a:lstStyle/>
            <a:p>
              <a:pPr>
                <a:defRPr sz="1000" b="0" i="0" u="none" strike="noStrike" kern="1200" baseline="0">
                  <a:solidFill>
                    <a:schemeClr val="tx1">
                      <a:lumMod val="65000"/>
                      <a:lumOff val="35000"/>
                    </a:schemeClr>
                  </a:solidFill>
                  <a:latin typeface="Futura Medium"/>
                  <a:ea typeface="+mn-ea"/>
                  <a:cs typeface="Arial" panose="020B0604020202020204" pitchFamily="34" charset="0"/>
                </a:defRPr>
              </a:pPr>
              <a:endParaRPr lang="en-US"/>
            </a:p>
          </c:txPr>
        </c:title>
        <c:numFmt formatCode="#,##0.00" sourceLinked="0"/>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Futura Medium"/>
                <a:ea typeface="+mn-ea"/>
                <a:cs typeface="Arial" panose="020B0604020202020204" pitchFamily="34" charset="0"/>
              </a:defRPr>
            </a:pPr>
            <a:endParaRPr lang="en-US"/>
          </a:p>
        </c:txPr>
        <c:crossAx val="490177936"/>
        <c:crosses val="autoZero"/>
        <c:crossBetween val="between"/>
      </c:valAx>
      <c:spPr>
        <a:noFill/>
        <a:ln>
          <a:noFill/>
        </a:ln>
        <a:effectLst/>
      </c:spPr>
    </c:plotArea>
    <c:plotVisOnly val="1"/>
    <c:dispBlanksAs val="gap"/>
    <c:extLst>
      <c:ext xmlns:c16r3="http://schemas.microsoft.com/office/drawing/2017/03/chart" uri="{56B9EC1D-385E-4148-901F-78D8002777C0}">
        <c16r3:dataDisplayOptions16>
          <c16r3:dispNaAsBlank val="1"/>
        </c16r3:dataDisplayOptions16>
      </c:ext>
    </c:extLst>
    <c:showDLblsOverMax val="0"/>
  </c:chart>
  <c:spPr>
    <a:noFill/>
    <a:ln>
      <a:noFill/>
    </a:ln>
    <a:effectLst/>
  </c:spPr>
  <c:txPr>
    <a:bodyPr/>
    <a:lstStyle/>
    <a:p>
      <a:pPr>
        <a:defRPr>
          <a:latin typeface="Futura Medium"/>
          <a:cs typeface="Arial" panose="020B0604020202020204" pitchFamily="34" charset="0"/>
        </a:defRPr>
      </a:pPr>
      <a:endParaRPr lang="en-US"/>
    </a:p>
  </c:txPr>
  <c:externalData r:id="rId3">
    <c:autoUpdate val="0"/>
  </c:externalData>
</c:chartSpace>
</file>

<file path=ppt/charts/colors1.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2.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3.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4.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5.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6.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7.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8.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9.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10.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11.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12.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13.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14.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15.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style1.xml><?xml version="1.0" encoding="utf-8"?>
<cs:chartStyle xmlns:cs="http://schemas.microsoft.com/office/drawing/2012/chartStyle" xmlns:a="http://schemas.openxmlformats.org/drawingml/2006/main" id="227">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spPr>
      <a:solidFill>
        <a:schemeClr val="phClr"/>
      </a:solidFill>
    </cs:spPr>
  </cs:dataPoint>
  <cs:dataPoint3D>
    <cs:lnRef idx="0"/>
    <cs:fillRef idx="1">
      <cs:styleClr val="auto"/>
    </cs:fillRef>
    <cs:effectRef idx="0"/>
    <cs:fontRef idx="minor">
      <a:schemeClr val="tx1"/>
    </cs:fontRef>
    <cs:spPr>
      <a:solidFill>
        <a:schemeClr val="phClr"/>
      </a:solidFill>
    </cs:spPr>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solidFill>
        <a:schemeClr val="phClr"/>
      </a:solidFill>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dk1"/>
    </cs:fontRef>
    <cs:spPr>
      <a:solidFill>
        <a:schemeClr val="dk1">
          <a:lumMod val="65000"/>
          <a:lumOff val="35000"/>
        </a:schemeClr>
      </a:solidFill>
      <a:ln w="9525">
        <a:solidFill>
          <a:schemeClr val="tx1">
            <a:lumMod val="65000"/>
            <a:lumOff val="35000"/>
          </a:schemeClr>
        </a:solidFill>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75000"/>
            <a:lumOff val="25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dk1"/>
    </cs:fontRef>
    <cs:spPr>
      <a:solidFill>
        <a:schemeClr val="lt1"/>
      </a:solidFill>
      <a:ln w="9525">
        <a:solidFill>
          <a:schemeClr val="tx1">
            <a:lumMod val="15000"/>
            <a:lumOff val="85000"/>
          </a:schemeClr>
        </a:solidFill>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charts/style2.xml><?xml version="1.0" encoding="utf-8"?>
<cs:chartStyle xmlns:cs="http://schemas.microsoft.com/office/drawing/2012/chartStyle" xmlns:a="http://schemas.openxmlformats.org/drawingml/2006/main" id="227">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spPr>
      <a:solidFill>
        <a:schemeClr val="phClr"/>
      </a:solidFill>
    </cs:spPr>
  </cs:dataPoint>
  <cs:dataPoint3D>
    <cs:lnRef idx="0"/>
    <cs:fillRef idx="1">
      <cs:styleClr val="auto"/>
    </cs:fillRef>
    <cs:effectRef idx="0"/>
    <cs:fontRef idx="minor">
      <a:schemeClr val="tx1"/>
    </cs:fontRef>
    <cs:spPr>
      <a:solidFill>
        <a:schemeClr val="phClr"/>
      </a:solidFill>
    </cs:spPr>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solidFill>
        <a:schemeClr val="phClr"/>
      </a:solidFill>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dk1"/>
    </cs:fontRef>
    <cs:spPr>
      <a:solidFill>
        <a:schemeClr val="dk1">
          <a:lumMod val="65000"/>
          <a:lumOff val="35000"/>
        </a:schemeClr>
      </a:solidFill>
      <a:ln w="9525">
        <a:solidFill>
          <a:schemeClr val="tx1">
            <a:lumMod val="65000"/>
            <a:lumOff val="35000"/>
          </a:schemeClr>
        </a:solidFill>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75000"/>
            <a:lumOff val="25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dk1"/>
    </cs:fontRef>
    <cs:spPr>
      <a:solidFill>
        <a:schemeClr val="lt1"/>
      </a:solidFill>
      <a:ln w="9525">
        <a:solidFill>
          <a:schemeClr val="tx1">
            <a:lumMod val="15000"/>
            <a:lumOff val="85000"/>
          </a:schemeClr>
        </a:solidFill>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charts/style3.xml><?xml version="1.0" encoding="utf-8"?>
<cs:chartStyle xmlns:cs="http://schemas.microsoft.com/office/drawing/2012/chartStyle" xmlns:a="http://schemas.openxmlformats.org/drawingml/2006/main" id="227">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spPr>
      <a:solidFill>
        <a:schemeClr val="phClr"/>
      </a:solidFill>
    </cs:spPr>
  </cs:dataPoint>
  <cs:dataPoint3D>
    <cs:lnRef idx="0"/>
    <cs:fillRef idx="1">
      <cs:styleClr val="auto"/>
    </cs:fillRef>
    <cs:effectRef idx="0"/>
    <cs:fontRef idx="minor">
      <a:schemeClr val="tx1"/>
    </cs:fontRef>
    <cs:spPr>
      <a:solidFill>
        <a:schemeClr val="phClr"/>
      </a:solidFill>
    </cs:spPr>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solidFill>
        <a:schemeClr val="phClr"/>
      </a:solidFill>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dk1"/>
    </cs:fontRef>
    <cs:spPr>
      <a:solidFill>
        <a:schemeClr val="dk1">
          <a:lumMod val="65000"/>
          <a:lumOff val="35000"/>
        </a:schemeClr>
      </a:solidFill>
      <a:ln w="9525">
        <a:solidFill>
          <a:schemeClr val="tx1">
            <a:lumMod val="65000"/>
            <a:lumOff val="35000"/>
          </a:schemeClr>
        </a:solidFill>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75000"/>
            <a:lumOff val="25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dk1"/>
    </cs:fontRef>
    <cs:spPr>
      <a:solidFill>
        <a:schemeClr val="lt1"/>
      </a:solidFill>
      <a:ln w="9525">
        <a:solidFill>
          <a:schemeClr val="tx1">
            <a:lumMod val="15000"/>
            <a:lumOff val="85000"/>
          </a:schemeClr>
        </a:solidFill>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charts/style4.xml><?xml version="1.0" encoding="utf-8"?>
<cs:chartStyle xmlns:cs="http://schemas.microsoft.com/office/drawing/2012/chartStyle" xmlns:a="http://schemas.openxmlformats.org/drawingml/2006/main" id="227">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spPr>
      <a:solidFill>
        <a:schemeClr val="phClr"/>
      </a:solidFill>
    </cs:spPr>
  </cs:dataPoint>
  <cs:dataPoint3D>
    <cs:lnRef idx="0"/>
    <cs:fillRef idx="1">
      <cs:styleClr val="auto"/>
    </cs:fillRef>
    <cs:effectRef idx="0"/>
    <cs:fontRef idx="minor">
      <a:schemeClr val="tx1"/>
    </cs:fontRef>
    <cs:spPr>
      <a:solidFill>
        <a:schemeClr val="phClr"/>
      </a:solidFill>
    </cs:spPr>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solidFill>
        <a:schemeClr val="phClr"/>
      </a:solidFill>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dk1"/>
    </cs:fontRef>
    <cs:spPr>
      <a:solidFill>
        <a:schemeClr val="dk1">
          <a:lumMod val="65000"/>
          <a:lumOff val="35000"/>
        </a:schemeClr>
      </a:solidFill>
      <a:ln w="9525">
        <a:solidFill>
          <a:schemeClr val="tx1">
            <a:lumMod val="65000"/>
            <a:lumOff val="35000"/>
          </a:schemeClr>
        </a:solidFill>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75000"/>
            <a:lumOff val="25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dk1"/>
    </cs:fontRef>
    <cs:spPr>
      <a:solidFill>
        <a:schemeClr val="lt1"/>
      </a:solidFill>
      <a:ln w="9525">
        <a:solidFill>
          <a:schemeClr val="tx1">
            <a:lumMod val="15000"/>
            <a:lumOff val="85000"/>
          </a:schemeClr>
        </a:solidFill>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charts/style5.xml><?xml version="1.0" encoding="utf-8"?>
<cs:chartStyle xmlns:cs="http://schemas.microsoft.com/office/drawing/2012/chartStyle" xmlns:a="http://schemas.openxmlformats.org/drawingml/2006/main" id="227">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spPr>
      <a:solidFill>
        <a:schemeClr val="phClr"/>
      </a:solidFill>
    </cs:spPr>
  </cs:dataPoint>
  <cs:dataPoint3D>
    <cs:lnRef idx="0"/>
    <cs:fillRef idx="1">
      <cs:styleClr val="auto"/>
    </cs:fillRef>
    <cs:effectRef idx="0"/>
    <cs:fontRef idx="minor">
      <a:schemeClr val="tx1"/>
    </cs:fontRef>
    <cs:spPr>
      <a:solidFill>
        <a:schemeClr val="phClr"/>
      </a:solidFill>
    </cs:spPr>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solidFill>
        <a:schemeClr val="phClr"/>
      </a:solidFill>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dk1"/>
    </cs:fontRef>
    <cs:spPr>
      <a:solidFill>
        <a:schemeClr val="dk1">
          <a:lumMod val="65000"/>
          <a:lumOff val="35000"/>
        </a:schemeClr>
      </a:solidFill>
      <a:ln w="9525">
        <a:solidFill>
          <a:schemeClr val="tx1">
            <a:lumMod val="65000"/>
            <a:lumOff val="35000"/>
          </a:schemeClr>
        </a:solidFill>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75000"/>
            <a:lumOff val="25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dk1"/>
    </cs:fontRef>
    <cs:spPr>
      <a:solidFill>
        <a:schemeClr val="lt1"/>
      </a:solidFill>
      <a:ln w="9525">
        <a:solidFill>
          <a:schemeClr val="tx1">
            <a:lumMod val="15000"/>
            <a:lumOff val="85000"/>
          </a:schemeClr>
        </a:solidFill>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charts/style6.xml><?xml version="1.0" encoding="utf-8"?>
<cs:chartStyle xmlns:cs="http://schemas.microsoft.com/office/drawing/2012/chartStyle" xmlns:a="http://schemas.openxmlformats.org/drawingml/2006/main" id="227">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spPr>
      <a:solidFill>
        <a:schemeClr val="phClr"/>
      </a:solidFill>
    </cs:spPr>
  </cs:dataPoint>
  <cs:dataPoint3D>
    <cs:lnRef idx="0"/>
    <cs:fillRef idx="1">
      <cs:styleClr val="auto"/>
    </cs:fillRef>
    <cs:effectRef idx="0"/>
    <cs:fontRef idx="minor">
      <a:schemeClr val="tx1"/>
    </cs:fontRef>
    <cs:spPr>
      <a:solidFill>
        <a:schemeClr val="phClr"/>
      </a:solidFill>
    </cs:spPr>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solidFill>
        <a:schemeClr val="phClr"/>
      </a:solidFill>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dk1"/>
    </cs:fontRef>
    <cs:spPr>
      <a:solidFill>
        <a:schemeClr val="dk1">
          <a:lumMod val="65000"/>
          <a:lumOff val="35000"/>
        </a:schemeClr>
      </a:solidFill>
      <a:ln w="9525">
        <a:solidFill>
          <a:schemeClr val="tx1">
            <a:lumMod val="65000"/>
            <a:lumOff val="35000"/>
          </a:schemeClr>
        </a:solidFill>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75000"/>
            <a:lumOff val="25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dk1"/>
    </cs:fontRef>
    <cs:spPr>
      <a:solidFill>
        <a:schemeClr val="lt1"/>
      </a:solidFill>
      <a:ln w="9525">
        <a:solidFill>
          <a:schemeClr val="tx1">
            <a:lumMod val="15000"/>
            <a:lumOff val="85000"/>
          </a:schemeClr>
        </a:solidFill>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charts/style7.xml><?xml version="1.0" encoding="utf-8"?>
<cs:chartStyle xmlns:cs="http://schemas.microsoft.com/office/drawing/2012/chartStyle" xmlns:a="http://schemas.openxmlformats.org/drawingml/2006/main" id="227">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spPr>
      <a:solidFill>
        <a:schemeClr val="phClr"/>
      </a:solidFill>
    </cs:spPr>
  </cs:dataPoint>
  <cs:dataPoint3D>
    <cs:lnRef idx="0"/>
    <cs:fillRef idx="1">
      <cs:styleClr val="auto"/>
    </cs:fillRef>
    <cs:effectRef idx="0"/>
    <cs:fontRef idx="minor">
      <a:schemeClr val="tx1"/>
    </cs:fontRef>
    <cs:spPr>
      <a:solidFill>
        <a:schemeClr val="phClr"/>
      </a:solidFill>
    </cs:spPr>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solidFill>
        <a:schemeClr val="phClr"/>
      </a:solidFill>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dk1"/>
    </cs:fontRef>
    <cs:spPr>
      <a:solidFill>
        <a:schemeClr val="dk1">
          <a:lumMod val="65000"/>
          <a:lumOff val="35000"/>
        </a:schemeClr>
      </a:solidFill>
      <a:ln w="9525">
        <a:solidFill>
          <a:schemeClr val="tx1">
            <a:lumMod val="65000"/>
            <a:lumOff val="35000"/>
          </a:schemeClr>
        </a:solidFill>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75000"/>
            <a:lumOff val="25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dk1"/>
    </cs:fontRef>
    <cs:spPr>
      <a:solidFill>
        <a:schemeClr val="lt1"/>
      </a:solidFill>
      <a:ln w="9525">
        <a:solidFill>
          <a:schemeClr val="tx1">
            <a:lumMod val="15000"/>
            <a:lumOff val="85000"/>
          </a:schemeClr>
        </a:solidFill>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charts/style8.xml><?xml version="1.0" encoding="utf-8"?>
<cs:chartStyle xmlns:cs="http://schemas.microsoft.com/office/drawing/2012/chartStyle" xmlns:a="http://schemas.openxmlformats.org/drawingml/2006/main" id="227">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spPr>
      <a:solidFill>
        <a:schemeClr val="phClr"/>
      </a:solidFill>
    </cs:spPr>
  </cs:dataPoint>
  <cs:dataPoint3D>
    <cs:lnRef idx="0"/>
    <cs:fillRef idx="1">
      <cs:styleClr val="auto"/>
    </cs:fillRef>
    <cs:effectRef idx="0"/>
    <cs:fontRef idx="minor">
      <a:schemeClr val="tx1"/>
    </cs:fontRef>
    <cs:spPr>
      <a:solidFill>
        <a:schemeClr val="phClr"/>
      </a:solidFill>
    </cs:spPr>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solidFill>
        <a:schemeClr val="phClr"/>
      </a:solidFill>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dk1"/>
    </cs:fontRef>
    <cs:spPr>
      <a:solidFill>
        <a:schemeClr val="dk1">
          <a:lumMod val="65000"/>
          <a:lumOff val="35000"/>
        </a:schemeClr>
      </a:solidFill>
      <a:ln w="9525">
        <a:solidFill>
          <a:schemeClr val="tx1">
            <a:lumMod val="65000"/>
            <a:lumOff val="35000"/>
          </a:schemeClr>
        </a:solidFill>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75000"/>
            <a:lumOff val="25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dk1"/>
    </cs:fontRef>
    <cs:spPr>
      <a:solidFill>
        <a:schemeClr val="lt1"/>
      </a:solidFill>
      <a:ln w="9525">
        <a:solidFill>
          <a:schemeClr val="tx1">
            <a:lumMod val="15000"/>
            <a:lumOff val="85000"/>
          </a:schemeClr>
        </a:solidFill>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charts/style9.xml><?xml version="1.0" encoding="utf-8"?>
<cs:chartStyle xmlns:cs="http://schemas.microsoft.com/office/drawing/2012/chartStyle" xmlns:a="http://schemas.openxmlformats.org/drawingml/2006/main" id="227">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spPr>
      <a:solidFill>
        <a:schemeClr val="phClr"/>
      </a:solidFill>
    </cs:spPr>
  </cs:dataPoint>
  <cs:dataPoint3D>
    <cs:lnRef idx="0"/>
    <cs:fillRef idx="1">
      <cs:styleClr val="auto"/>
    </cs:fillRef>
    <cs:effectRef idx="0"/>
    <cs:fontRef idx="minor">
      <a:schemeClr val="tx1"/>
    </cs:fontRef>
    <cs:spPr>
      <a:solidFill>
        <a:schemeClr val="phClr"/>
      </a:solidFill>
    </cs:spPr>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solidFill>
        <a:schemeClr val="phClr"/>
      </a:solidFill>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dk1"/>
    </cs:fontRef>
    <cs:spPr>
      <a:solidFill>
        <a:schemeClr val="dk1">
          <a:lumMod val="65000"/>
          <a:lumOff val="35000"/>
        </a:schemeClr>
      </a:solidFill>
      <a:ln w="9525">
        <a:solidFill>
          <a:schemeClr val="tx1">
            <a:lumMod val="65000"/>
            <a:lumOff val="35000"/>
          </a:schemeClr>
        </a:solidFill>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75000"/>
            <a:lumOff val="25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dk1"/>
    </cs:fontRef>
    <cs:spPr>
      <a:solidFill>
        <a:schemeClr val="lt1"/>
      </a:solidFill>
      <a:ln w="9525">
        <a:solidFill>
          <a:schemeClr val="tx1">
            <a:lumMod val="15000"/>
            <a:lumOff val="85000"/>
          </a:schemeClr>
        </a:solidFill>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charts/style10.xml><?xml version="1.0" encoding="utf-8"?>
<cs:chartStyle xmlns:cs="http://schemas.microsoft.com/office/drawing/2012/chartStyle" xmlns:a="http://schemas.openxmlformats.org/drawingml/2006/main" id="227">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spPr>
      <a:solidFill>
        <a:schemeClr val="phClr"/>
      </a:solidFill>
    </cs:spPr>
  </cs:dataPoint>
  <cs:dataPoint3D>
    <cs:lnRef idx="0"/>
    <cs:fillRef idx="1">
      <cs:styleClr val="auto"/>
    </cs:fillRef>
    <cs:effectRef idx="0"/>
    <cs:fontRef idx="minor">
      <a:schemeClr val="tx1"/>
    </cs:fontRef>
    <cs:spPr>
      <a:solidFill>
        <a:schemeClr val="phClr"/>
      </a:solidFill>
    </cs:spPr>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solidFill>
        <a:schemeClr val="phClr"/>
      </a:solidFill>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dk1"/>
    </cs:fontRef>
    <cs:spPr>
      <a:solidFill>
        <a:schemeClr val="dk1">
          <a:lumMod val="65000"/>
          <a:lumOff val="35000"/>
        </a:schemeClr>
      </a:solidFill>
      <a:ln w="9525">
        <a:solidFill>
          <a:schemeClr val="tx1">
            <a:lumMod val="65000"/>
            <a:lumOff val="35000"/>
          </a:schemeClr>
        </a:solidFill>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75000"/>
            <a:lumOff val="25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dk1"/>
    </cs:fontRef>
    <cs:spPr>
      <a:solidFill>
        <a:schemeClr val="lt1"/>
      </a:solidFill>
      <a:ln w="9525">
        <a:solidFill>
          <a:schemeClr val="tx1">
            <a:lumMod val="15000"/>
            <a:lumOff val="85000"/>
          </a:schemeClr>
        </a:solidFill>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charts/style11.xml><?xml version="1.0" encoding="utf-8"?>
<cs:chartStyle xmlns:cs="http://schemas.microsoft.com/office/drawing/2012/chartStyle" xmlns:a="http://schemas.openxmlformats.org/drawingml/2006/main" id="227">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spPr>
      <a:solidFill>
        <a:schemeClr val="phClr"/>
      </a:solidFill>
    </cs:spPr>
  </cs:dataPoint>
  <cs:dataPoint3D>
    <cs:lnRef idx="0"/>
    <cs:fillRef idx="1">
      <cs:styleClr val="auto"/>
    </cs:fillRef>
    <cs:effectRef idx="0"/>
    <cs:fontRef idx="minor">
      <a:schemeClr val="tx1"/>
    </cs:fontRef>
    <cs:spPr>
      <a:solidFill>
        <a:schemeClr val="phClr"/>
      </a:solidFill>
    </cs:spPr>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solidFill>
        <a:schemeClr val="phClr"/>
      </a:solidFill>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dk1"/>
    </cs:fontRef>
    <cs:spPr>
      <a:solidFill>
        <a:schemeClr val="dk1">
          <a:lumMod val="65000"/>
          <a:lumOff val="35000"/>
        </a:schemeClr>
      </a:solidFill>
      <a:ln w="9525">
        <a:solidFill>
          <a:schemeClr val="tx1">
            <a:lumMod val="65000"/>
            <a:lumOff val="35000"/>
          </a:schemeClr>
        </a:solidFill>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75000"/>
            <a:lumOff val="25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dk1"/>
    </cs:fontRef>
    <cs:spPr>
      <a:solidFill>
        <a:schemeClr val="lt1"/>
      </a:solidFill>
      <a:ln w="9525">
        <a:solidFill>
          <a:schemeClr val="tx1">
            <a:lumMod val="15000"/>
            <a:lumOff val="85000"/>
          </a:schemeClr>
        </a:solidFill>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charts/style12.xml><?xml version="1.0" encoding="utf-8"?>
<cs:chartStyle xmlns:cs="http://schemas.microsoft.com/office/drawing/2012/chartStyle" xmlns:a="http://schemas.openxmlformats.org/drawingml/2006/main" id="227">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spPr>
      <a:solidFill>
        <a:schemeClr val="phClr"/>
      </a:solidFill>
    </cs:spPr>
  </cs:dataPoint>
  <cs:dataPoint3D>
    <cs:lnRef idx="0"/>
    <cs:fillRef idx="1">
      <cs:styleClr val="auto"/>
    </cs:fillRef>
    <cs:effectRef idx="0"/>
    <cs:fontRef idx="minor">
      <a:schemeClr val="tx1"/>
    </cs:fontRef>
    <cs:spPr>
      <a:solidFill>
        <a:schemeClr val="phClr"/>
      </a:solidFill>
    </cs:spPr>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solidFill>
        <a:schemeClr val="phClr"/>
      </a:solidFill>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dk1"/>
    </cs:fontRef>
    <cs:spPr>
      <a:solidFill>
        <a:schemeClr val="dk1">
          <a:lumMod val="65000"/>
          <a:lumOff val="35000"/>
        </a:schemeClr>
      </a:solidFill>
      <a:ln w="9525">
        <a:solidFill>
          <a:schemeClr val="tx1">
            <a:lumMod val="65000"/>
            <a:lumOff val="35000"/>
          </a:schemeClr>
        </a:solidFill>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75000"/>
            <a:lumOff val="25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dk1"/>
    </cs:fontRef>
    <cs:spPr>
      <a:solidFill>
        <a:schemeClr val="lt1"/>
      </a:solidFill>
      <a:ln w="9525">
        <a:solidFill>
          <a:schemeClr val="tx1">
            <a:lumMod val="15000"/>
            <a:lumOff val="85000"/>
          </a:schemeClr>
        </a:solidFill>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charts/style13.xml><?xml version="1.0" encoding="utf-8"?>
<cs:chartStyle xmlns:cs="http://schemas.microsoft.com/office/drawing/2012/chartStyle" xmlns:a="http://schemas.openxmlformats.org/drawingml/2006/main" id="227">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spPr>
      <a:solidFill>
        <a:schemeClr val="phClr"/>
      </a:solidFill>
    </cs:spPr>
  </cs:dataPoint>
  <cs:dataPoint3D>
    <cs:lnRef idx="0"/>
    <cs:fillRef idx="1">
      <cs:styleClr val="auto"/>
    </cs:fillRef>
    <cs:effectRef idx="0"/>
    <cs:fontRef idx="minor">
      <a:schemeClr val="tx1"/>
    </cs:fontRef>
    <cs:spPr>
      <a:solidFill>
        <a:schemeClr val="phClr"/>
      </a:solidFill>
    </cs:spPr>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solidFill>
        <a:schemeClr val="phClr"/>
      </a:solidFill>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dk1"/>
    </cs:fontRef>
    <cs:spPr>
      <a:solidFill>
        <a:schemeClr val="dk1">
          <a:lumMod val="65000"/>
          <a:lumOff val="35000"/>
        </a:schemeClr>
      </a:solidFill>
      <a:ln w="9525">
        <a:solidFill>
          <a:schemeClr val="tx1">
            <a:lumMod val="65000"/>
            <a:lumOff val="35000"/>
          </a:schemeClr>
        </a:solidFill>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75000"/>
            <a:lumOff val="25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dk1"/>
    </cs:fontRef>
    <cs:spPr>
      <a:solidFill>
        <a:schemeClr val="lt1"/>
      </a:solidFill>
      <a:ln w="9525">
        <a:solidFill>
          <a:schemeClr val="tx1">
            <a:lumMod val="15000"/>
            <a:lumOff val="85000"/>
          </a:schemeClr>
        </a:solidFill>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charts/style14.xml><?xml version="1.0" encoding="utf-8"?>
<cs:chartStyle xmlns:cs="http://schemas.microsoft.com/office/drawing/2012/chartStyle" xmlns:a="http://schemas.openxmlformats.org/drawingml/2006/main" id="227">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spPr>
      <a:solidFill>
        <a:schemeClr val="phClr"/>
      </a:solidFill>
    </cs:spPr>
  </cs:dataPoint>
  <cs:dataPoint3D>
    <cs:lnRef idx="0"/>
    <cs:fillRef idx="1">
      <cs:styleClr val="auto"/>
    </cs:fillRef>
    <cs:effectRef idx="0"/>
    <cs:fontRef idx="minor">
      <a:schemeClr val="tx1"/>
    </cs:fontRef>
    <cs:spPr>
      <a:solidFill>
        <a:schemeClr val="phClr"/>
      </a:solidFill>
    </cs:spPr>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solidFill>
        <a:schemeClr val="phClr"/>
      </a:solidFill>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dk1"/>
    </cs:fontRef>
    <cs:spPr>
      <a:solidFill>
        <a:schemeClr val="dk1">
          <a:lumMod val="65000"/>
          <a:lumOff val="35000"/>
        </a:schemeClr>
      </a:solidFill>
      <a:ln w="9525">
        <a:solidFill>
          <a:schemeClr val="tx1">
            <a:lumMod val="65000"/>
            <a:lumOff val="35000"/>
          </a:schemeClr>
        </a:solidFill>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75000"/>
            <a:lumOff val="25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dk1"/>
    </cs:fontRef>
    <cs:spPr>
      <a:solidFill>
        <a:schemeClr val="lt1"/>
      </a:solidFill>
      <a:ln w="9525">
        <a:solidFill>
          <a:schemeClr val="tx1">
            <a:lumMod val="15000"/>
            <a:lumOff val="85000"/>
          </a:schemeClr>
        </a:solidFill>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charts/style15.xml><?xml version="1.0" encoding="utf-8"?>
<cs:chartStyle xmlns:cs="http://schemas.microsoft.com/office/drawing/2012/chartStyle" xmlns:a="http://schemas.openxmlformats.org/drawingml/2006/main" id="227">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spPr>
      <a:solidFill>
        <a:schemeClr val="phClr"/>
      </a:solidFill>
    </cs:spPr>
  </cs:dataPoint>
  <cs:dataPoint3D>
    <cs:lnRef idx="0"/>
    <cs:fillRef idx="1">
      <cs:styleClr val="auto"/>
    </cs:fillRef>
    <cs:effectRef idx="0"/>
    <cs:fontRef idx="minor">
      <a:schemeClr val="tx1"/>
    </cs:fontRef>
    <cs:spPr>
      <a:solidFill>
        <a:schemeClr val="phClr"/>
      </a:solidFill>
    </cs:spPr>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solidFill>
        <a:schemeClr val="phClr"/>
      </a:solidFill>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dk1"/>
    </cs:fontRef>
    <cs:spPr>
      <a:solidFill>
        <a:schemeClr val="dk1">
          <a:lumMod val="65000"/>
          <a:lumOff val="35000"/>
        </a:schemeClr>
      </a:solidFill>
      <a:ln w="9525">
        <a:solidFill>
          <a:schemeClr val="tx1">
            <a:lumMod val="65000"/>
            <a:lumOff val="35000"/>
          </a:schemeClr>
        </a:solidFill>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75000"/>
            <a:lumOff val="25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dk1"/>
    </cs:fontRef>
    <cs:spPr>
      <a:solidFill>
        <a:schemeClr val="lt1"/>
      </a:solidFill>
      <a:ln w="9525">
        <a:solidFill>
          <a:schemeClr val="tx1">
            <a:lumMod val="15000"/>
            <a:lumOff val="85000"/>
          </a:schemeClr>
        </a:solidFill>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0016A13A-0060-4FC9-9E24-87637F689A65}" type="datetimeFigureOut">
              <a:rPr lang="en-US" smtClean="0"/>
              <a:t>2/3/2019</a:t>
            </a:fld>
            <a:endParaRPr lang="en-US"/>
          </a:p>
        </p:txBody>
      </p:sp>
      <p:sp>
        <p:nvSpPr>
          <p:cNvPr id="4" name="Slide Image Placeholder 3"/>
          <p:cNvSpPr>
            <a:spLocks noGrp="1" noRot="1" noChangeAspect="1"/>
          </p:cNvSpPr>
          <p:nvPr>
            <p:ph type="sldImg" idx="2"/>
          </p:nvPr>
        </p:nvSpPr>
        <p:spPr>
          <a:xfrm>
            <a:off x="1371600" y="1143000"/>
            <a:ext cx="41148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F0058C2C-929D-4D08-B385-BAC4D3FF173D}" type="slidenum">
              <a:rPr lang="en-US" smtClean="0"/>
              <a:t>‹#›</a:t>
            </a:fld>
            <a:endParaRPr lang="en-US"/>
          </a:p>
        </p:txBody>
      </p:sp>
    </p:spTree>
    <p:extLst>
      <p:ext uri="{BB962C8B-B14F-4D97-AF65-F5344CB8AC3E}">
        <p14:creationId xmlns:p14="http://schemas.microsoft.com/office/powerpoint/2010/main" val="426774937"/>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image" Target="../media/image2.jpe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image" Target="../media/image4.pn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3" Type="http://schemas.openxmlformats.org/officeDocument/2006/relationships/hyperlink" Target="Quid.com" TargetMode="External"/><Relationship Id="rId2" Type="http://schemas.openxmlformats.org/officeDocument/2006/relationships/image" Target="../media/image5.pn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1976285"/>
            <a:ext cx="7772400" cy="1533679"/>
          </a:xfrm>
        </p:spPr>
        <p:txBody>
          <a:bodyPr anchor="b">
            <a:normAutofit/>
          </a:bodyPr>
          <a:lstStyle>
            <a:lvl1pPr algn="l">
              <a:defRPr sz="3600">
                <a:latin typeface="Futura Medium" charset="0"/>
                <a:ea typeface="Futura Medium" charset="0"/>
                <a:cs typeface="Futura Medium" charset="0"/>
              </a:defRPr>
            </a:lvl1pPr>
          </a:lstStyle>
          <a:p>
            <a:r>
              <a:rPr lang="en-US" dirty="0"/>
              <a:t>Click to edit Master title style</a:t>
            </a:r>
          </a:p>
        </p:txBody>
      </p:sp>
      <p:sp>
        <p:nvSpPr>
          <p:cNvPr id="3" name="Subtitle 2"/>
          <p:cNvSpPr>
            <a:spLocks noGrp="1"/>
          </p:cNvSpPr>
          <p:nvPr>
            <p:ph type="subTitle" idx="1"/>
          </p:nvPr>
        </p:nvSpPr>
        <p:spPr>
          <a:xfrm>
            <a:off x="685800" y="3867509"/>
            <a:ext cx="6858000" cy="298091"/>
          </a:xfrm>
        </p:spPr>
        <p:txBody>
          <a:bodyPr/>
          <a:lstStyle>
            <a:lvl1pPr marL="0" indent="0" algn="l">
              <a:buNone/>
              <a:defRPr sz="1400">
                <a:latin typeface="Baskerville" charset="0"/>
                <a:ea typeface="Baskerville" charset="0"/>
                <a:cs typeface="Baskerville" charset="0"/>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dirty="0"/>
              <a:t>Click to edit Master subtitle style</a:t>
            </a:r>
          </a:p>
        </p:txBody>
      </p:sp>
      <p:pic>
        <p:nvPicPr>
          <p:cNvPr id="8" name="Picture 7"/>
          <p:cNvPicPr>
            <a:picLocks noChangeAspect="1"/>
          </p:cNvPicPr>
          <p:nvPr userDrawn="1"/>
        </p:nvPicPr>
        <p:blipFill>
          <a:blip r:embed="rId2"/>
          <a:stretch>
            <a:fillRect/>
          </a:stretch>
        </p:blipFill>
        <p:spPr>
          <a:xfrm>
            <a:off x="8174110" y="6325269"/>
            <a:ext cx="726941" cy="374344"/>
          </a:xfrm>
          <a:prstGeom prst="rect">
            <a:avLst/>
          </a:prstGeom>
        </p:spPr>
      </p:pic>
      <p:sp>
        <p:nvSpPr>
          <p:cNvPr id="9" name="Rectangle 8"/>
          <p:cNvSpPr/>
          <p:nvPr userDrawn="1"/>
        </p:nvSpPr>
        <p:spPr>
          <a:xfrm>
            <a:off x="7401114" y="6356560"/>
            <a:ext cx="776624" cy="276999"/>
          </a:xfrm>
          <a:prstGeom prst="rect">
            <a:avLst/>
          </a:prstGeom>
        </p:spPr>
        <p:txBody>
          <a:bodyPr wrap="none">
            <a:spAutoFit/>
          </a:bodyPr>
          <a:lstStyle/>
          <a:p>
            <a:pPr algn="r"/>
            <a:r>
              <a:rPr lang="en-US" sz="1200" i="1" dirty="0">
                <a:solidFill>
                  <a:schemeClr val="tx1">
                    <a:lumMod val="50000"/>
                    <a:lumOff val="50000"/>
                  </a:schemeClr>
                </a:solidFill>
                <a:latin typeface="Baskerville"/>
                <a:cs typeface="Baskerville"/>
              </a:rPr>
              <a:t>Powered by</a:t>
            </a:r>
          </a:p>
        </p:txBody>
      </p:sp>
      <p:sp>
        <p:nvSpPr>
          <p:cNvPr id="7" name="Text Placeholder 6"/>
          <p:cNvSpPr>
            <a:spLocks noGrp="1"/>
          </p:cNvSpPr>
          <p:nvPr>
            <p:ph type="body" sz="quarter" idx="11"/>
          </p:nvPr>
        </p:nvSpPr>
        <p:spPr>
          <a:xfrm>
            <a:off x="685800" y="4197352"/>
            <a:ext cx="6858000" cy="325797"/>
          </a:xfrm>
        </p:spPr>
        <p:txBody>
          <a:bodyPr>
            <a:normAutofit/>
          </a:bodyPr>
          <a:lstStyle>
            <a:lvl1pPr marL="0" indent="0">
              <a:buFontTx/>
              <a:buNone/>
              <a:defRPr sz="1400">
                <a:solidFill>
                  <a:schemeClr val="tx1">
                    <a:lumMod val="50000"/>
                    <a:lumOff val="50000"/>
                  </a:schemeClr>
                </a:solidFill>
                <a:latin typeface="Baskerville" charset="0"/>
                <a:ea typeface="Baskerville" charset="0"/>
                <a:cs typeface="Baskerville" charset="0"/>
              </a:defRPr>
            </a:lvl1pPr>
          </a:lstStyle>
          <a:p>
            <a:pPr marL="228600" marR="0" lvl="0" indent="-228600" algn="l" defTabSz="914400" rtl="0" eaLnBrk="1" fontAlgn="auto" latinLnBrk="0" hangingPunct="1">
              <a:lnSpc>
                <a:spcPct val="90000"/>
              </a:lnSpc>
              <a:spcBef>
                <a:spcPts val="1000"/>
              </a:spcBef>
              <a:spcAft>
                <a:spcPts val="0"/>
              </a:spcAft>
              <a:buClrTx/>
              <a:buSzTx/>
              <a:tabLst/>
              <a:defRPr/>
            </a:pPr>
            <a:endParaRPr lang="en-US" dirty="0"/>
          </a:p>
        </p:txBody>
      </p:sp>
      <p:pic>
        <p:nvPicPr>
          <p:cNvPr id="10" name="Picture 2" descr="New ET Pro Logo">
            <a:extLst>
              <a:ext uri="{FF2B5EF4-FFF2-40B4-BE49-F238E27FC236}">
                <a16:creationId xmlns:a16="http://schemas.microsoft.com/office/drawing/2014/main" id="{BC2C09C4-8EB4-4A64-9B77-9B63CF57FC7E}"/>
              </a:ext>
            </a:extLst>
          </p:cNvPr>
          <p:cNvPicPr>
            <a:picLocks noChangeAspect="1" noChangeArrowheads="1"/>
          </p:cNvPicPr>
          <p:nvPr userDrawn="1"/>
        </p:nvPicPr>
        <p:blipFill>
          <a:blip r:embed="rId3">
            <a:extLst>
              <a:ext uri="{28A0092B-C50C-407E-A947-70E740481C1C}">
                <a14:useLocalDpi xmlns:a14="http://schemas.microsoft.com/office/drawing/2010/main" val="0"/>
              </a:ext>
            </a:extLst>
          </a:blip>
          <a:srcRect/>
          <a:stretch>
            <a:fillRect/>
          </a:stretch>
        </p:blipFill>
        <p:spPr bwMode="auto">
          <a:xfrm>
            <a:off x="188021" y="5998874"/>
            <a:ext cx="745686" cy="732829"/>
          </a:xfrm>
          <a:prstGeom prst="rect">
            <a:avLst/>
          </a:prstGeom>
          <a:noFill/>
          <a:ln>
            <a:noFill/>
          </a:ln>
          <a:effectLst/>
          <a:extLst>
            <a:ext uri="{909E8E84-426E-40DD-AFC4-6F175D3DCCD1}">
              <a14:hiddenFill xmlns:a14="http://schemas.microsoft.com/office/drawing/2010/main">
                <a:solidFill>
                  <a:srgbClr val="5B9BD5"/>
                </a:solidFill>
              </a14:hiddenFill>
            </a:ext>
            <a:ext uri="{91240B29-F687-4F45-9708-019B960494DF}">
              <a14:hiddenLine xmlns:a14="http://schemas.microsoft.com/office/drawing/2010/main" w="25400" algn="ctr">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000000"/>
                  </a:outerShdw>
                </a:effectLst>
              </a14:hiddenEffects>
            </a:ext>
          </a:extLst>
        </p:spPr>
      </p:pic>
      <p:sp>
        <p:nvSpPr>
          <p:cNvPr id="11" name="TextBox 10">
            <a:extLst>
              <a:ext uri="{FF2B5EF4-FFF2-40B4-BE49-F238E27FC236}">
                <a16:creationId xmlns:a16="http://schemas.microsoft.com/office/drawing/2014/main" id="{50F9B20F-FF73-417A-9F3B-1A86C22209D9}"/>
              </a:ext>
            </a:extLst>
          </p:cNvPr>
          <p:cNvSpPr txBox="1"/>
          <p:nvPr userDrawn="1"/>
        </p:nvSpPr>
        <p:spPr>
          <a:xfrm>
            <a:off x="4464748" y="6432503"/>
            <a:ext cx="372218" cy="276999"/>
          </a:xfrm>
          <a:prstGeom prst="rect">
            <a:avLst/>
          </a:prstGeom>
          <a:noFill/>
        </p:spPr>
        <p:txBody>
          <a:bodyPr wrap="none" rtlCol="0">
            <a:spAutoFit/>
          </a:bodyPr>
          <a:lstStyle/>
          <a:p>
            <a:fld id="{99CC2F01-9C99-4A38-A286-69FBEDD5F896}" type="slidenum">
              <a:rPr lang="en-US" sz="1200" smtClean="0">
                <a:latin typeface="Futura Medium"/>
              </a:rPr>
              <a:t>‹#›</a:t>
            </a:fld>
            <a:endParaRPr lang="en-US" sz="1200" dirty="0">
              <a:latin typeface="Futura Medium"/>
            </a:endParaRPr>
          </a:p>
        </p:txBody>
      </p:sp>
    </p:spTree>
    <p:extLst>
      <p:ext uri="{BB962C8B-B14F-4D97-AF65-F5344CB8AC3E}">
        <p14:creationId xmlns:p14="http://schemas.microsoft.com/office/powerpoint/2010/main" val="149302520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450850" y="365125"/>
            <a:ext cx="7886700" cy="593519"/>
          </a:xfrm>
        </p:spPr>
        <p:txBody>
          <a:bodyPr>
            <a:normAutofit/>
          </a:bodyPr>
          <a:lstStyle>
            <a:lvl1pPr>
              <a:defRPr sz="2400">
                <a:latin typeface="Futura Medium" charset="0"/>
                <a:ea typeface="Futura Medium" charset="0"/>
                <a:cs typeface="Futura Medium" charset="0"/>
              </a:defRPr>
            </a:lvl1pPr>
          </a:lstStyle>
          <a:p>
            <a:r>
              <a:rPr lang="en-US" dirty="0"/>
              <a:t>Click to edit Master title style</a:t>
            </a:r>
          </a:p>
        </p:txBody>
      </p:sp>
      <p:sp>
        <p:nvSpPr>
          <p:cNvPr id="3" name="Content Placeholder 2"/>
          <p:cNvSpPr>
            <a:spLocks noGrp="1"/>
          </p:cNvSpPr>
          <p:nvPr>
            <p:ph idx="1"/>
          </p:nvPr>
        </p:nvSpPr>
        <p:spPr>
          <a:xfrm>
            <a:off x="450850" y="958644"/>
            <a:ext cx="7886700" cy="285955"/>
          </a:xfrm>
        </p:spPr>
        <p:txBody>
          <a:bodyPr>
            <a:normAutofit/>
          </a:bodyPr>
          <a:lstStyle>
            <a:lvl1pPr marL="0" indent="0">
              <a:buNone/>
              <a:defRPr sz="1000">
                <a:solidFill>
                  <a:schemeClr val="tx1">
                    <a:lumMod val="50000"/>
                    <a:lumOff val="50000"/>
                  </a:schemeClr>
                </a:solidFill>
                <a:latin typeface="Baskerville" charset="0"/>
                <a:ea typeface="Baskerville" charset="0"/>
                <a:cs typeface="Baskerville" charset="0"/>
              </a:defRPr>
            </a:lvl1pPr>
          </a:lstStyle>
          <a:p>
            <a:pPr lvl="0"/>
            <a:endParaRPr lang="en-US" dirty="0"/>
          </a:p>
        </p:txBody>
      </p:sp>
      <p:sp>
        <p:nvSpPr>
          <p:cNvPr id="7" name="Content Placeholder 2"/>
          <p:cNvSpPr>
            <a:spLocks noGrp="1"/>
          </p:cNvSpPr>
          <p:nvPr>
            <p:ph idx="11"/>
          </p:nvPr>
        </p:nvSpPr>
        <p:spPr>
          <a:xfrm>
            <a:off x="450850" y="6241844"/>
            <a:ext cx="7886700" cy="285955"/>
          </a:xfrm>
        </p:spPr>
        <p:txBody>
          <a:bodyPr>
            <a:normAutofit/>
          </a:bodyPr>
          <a:lstStyle>
            <a:lvl1pPr marL="0" indent="0">
              <a:buNone/>
              <a:defRPr sz="1400">
                <a:solidFill>
                  <a:schemeClr val="tx1">
                    <a:lumMod val="50000"/>
                    <a:lumOff val="50000"/>
                  </a:schemeClr>
                </a:solidFill>
                <a:latin typeface="Baskerville" charset="0"/>
                <a:ea typeface="Baskerville" charset="0"/>
                <a:cs typeface="Baskerville" charset="0"/>
              </a:defRPr>
            </a:lvl1pPr>
          </a:lstStyle>
          <a:p>
            <a:pPr lvl="0"/>
            <a:endParaRPr lang="en-US" dirty="0"/>
          </a:p>
        </p:txBody>
      </p:sp>
      <p:pic>
        <p:nvPicPr>
          <p:cNvPr id="5" name="Picture 2" descr="New ET Pro Logo">
            <a:extLst>
              <a:ext uri="{FF2B5EF4-FFF2-40B4-BE49-F238E27FC236}">
                <a16:creationId xmlns:a16="http://schemas.microsoft.com/office/drawing/2014/main" id="{08CD94AE-3187-41BC-9C12-CC940337E818}"/>
              </a:ext>
            </a:extLst>
          </p:cNvPr>
          <p:cNvPicPr>
            <a:picLocks noChangeAspect="1" noChangeArrowheads="1"/>
          </p:cNvPicPr>
          <p:nvPr userDrawn="1"/>
        </p:nvPicPr>
        <p:blipFill>
          <a:blip r:embed="rId2">
            <a:extLst>
              <a:ext uri="{28A0092B-C50C-407E-A947-70E740481C1C}">
                <a14:useLocalDpi xmlns:a14="http://schemas.microsoft.com/office/drawing/2010/main" val="0"/>
              </a:ext>
            </a:extLst>
          </a:blip>
          <a:srcRect/>
          <a:stretch>
            <a:fillRect/>
          </a:stretch>
        </p:blipFill>
        <p:spPr bwMode="auto">
          <a:xfrm>
            <a:off x="188021" y="5998874"/>
            <a:ext cx="745686" cy="732829"/>
          </a:xfrm>
          <a:prstGeom prst="rect">
            <a:avLst/>
          </a:prstGeom>
          <a:noFill/>
          <a:ln>
            <a:noFill/>
          </a:ln>
          <a:effectLst/>
          <a:extLst>
            <a:ext uri="{909E8E84-426E-40DD-AFC4-6F175D3DCCD1}">
              <a14:hiddenFill xmlns:a14="http://schemas.microsoft.com/office/drawing/2010/main">
                <a:solidFill>
                  <a:srgbClr val="5B9BD5"/>
                </a:solidFill>
              </a14:hiddenFill>
            </a:ext>
            <a:ext uri="{91240B29-F687-4F45-9708-019B960494DF}">
              <a14:hiddenLine xmlns:a14="http://schemas.microsoft.com/office/drawing/2010/main" w="25400" algn="ctr">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000000"/>
                  </a:outerShdw>
                </a:effectLst>
              </a14:hiddenEffects>
            </a:ext>
          </a:extLst>
        </p:spPr>
      </p:pic>
      <p:pic>
        <p:nvPicPr>
          <p:cNvPr id="6" name="Picture 5">
            <a:extLst>
              <a:ext uri="{FF2B5EF4-FFF2-40B4-BE49-F238E27FC236}">
                <a16:creationId xmlns:a16="http://schemas.microsoft.com/office/drawing/2014/main" id="{460A5ACE-56B8-4EDC-9B7E-2AB963EB95AD}"/>
              </a:ext>
            </a:extLst>
          </p:cNvPr>
          <p:cNvPicPr>
            <a:picLocks noChangeAspect="1"/>
          </p:cNvPicPr>
          <p:nvPr userDrawn="1"/>
        </p:nvPicPr>
        <p:blipFill>
          <a:blip r:embed="rId3"/>
          <a:stretch>
            <a:fillRect/>
          </a:stretch>
        </p:blipFill>
        <p:spPr>
          <a:xfrm>
            <a:off x="8174110" y="6325269"/>
            <a:ext cx="726941" cy="374344"/>
          </a:xfrm>
          <a:prstGeom prst="rect">
            <a:avLst/>
          </a:prstGeom>
        </p:spPr>
      </p:pic>
      <p:sp>
        <p:nvSpPr>
          <p:cNvPr id="8" name="Rectangle 7">
            <a:extLst>
              <a:ext uri="{FF2B5EF4-FFF2-40B4-BE49-F238E27FC236}">
                <a16:creationId xmlns:a16="http://schemas.microsoft.com/office/drawing/2014/main" id="{9DA8A164-4183-4171-8AE8-61E7F29E8FC4}"/>
              </a:ext>
            </a:extLst>
          </p:cNvPr>
          <p:cNvSpPr/>
          <p:nvPr userDrawn="1"/>
        </p:nvSpPr>
        <p:spPr>
          <a:xfrm>
            <a:off x="7401114" y="6356560"/>
            <a:ext cx="776624" cy="276999"/>
          </a:xfrm>
          <a:prstGeom prst="rect">
            <a:avLst/>
          </a:prstGeom>
        </p:spPr>
        <p:txBody>
          <a:bodyPr wrap="none">
            <a:spAutoFit/>
          </a:bodyPr>
          <a:lstStyle/>
          <a:p>
            <a:pPr algn="r"/>
            <a:r>
              <a:rPr lang="en-US" sz="1200" i="1" dirty="0">
                <a:solidFill>
                  <a:schemeClr val="tx1">
                    <a:lumMod val="50000"/>
                    <a:lumOff val="50000"/>
                  </a:schemeClr>
                </a:solidFill>
                <a:latin typeface="Baskerville"/>
                <a:cs typeface="Baskerville"/>
              </a:rPr>
              <a:t>Powered by</a:t>
            </a:r>
          </a:p>
        </p:txBody>
      </p:sp>
      <p:sp>
        <p:nvSpPr>
          <p:cNvPr id="10" name="TextBox 9">
            <a:extLst>
              <a:ext uri="{FF2B5EF4-FFF2-40B4-BE49-F238E27FC236}">
                <a16:creationId xmlns:a16="http://schemas.microsoft.com/office/drawing/2014/main" id="{A3708A11-DE75-4209-873D-875F05E54277}"/>
              </a:ext>
            </a:extLst>
          </p:cNvPr>
          <p:cNvSpPr txBox="1"/>
          <p:nvPr userDrawn="1"/>
        </p:nvSpPr>
        <p:spPr>
          <a:xfrm>
            <a:off x="4464748" y="6281578"/>
            <a:ext cx="372218" cy="276999"/>
          </a:xfrm>
          <a:prstGeom prst="rect">
            <a:avLst/>
          </a:prstGeom>
          <a:noFill/>
        </p:spPr>
        <p:txBody>
          <a:bodyPr wrap="none" rtlCol="0">
            <a:spAutoFit/>
          </a:bodyPr>
          <a:lstStyle/>
          <a:p>
            <a:fld id="{99CC2F01-9C99-4A38-A286-69FBEDD5F896}" type="slidenum">
              <a:rPr lang="en-US" sz="1200" smtClean="0">
                <a:latin typeface="Futura Medium"/>
              </a:rPr>
              <a:t>‹#›</a:t>
            </a:fld>
            <a:endParaRPr lang="en-US" sz="1200" dirty="0">
              <a:latin typeface="Futura Medium"/>
            </a:endParaRPr>
          </a:p>
        </p:txBody>
      </p:sp>
    </p:spTree>
    <p:extLst>
      <p:ext uri="{BB962C8B-B14F-4D97-AF65-F5344CB8AC3E}">
        <p14:creationId xmlns:p14="http://schemas.microsoft.com/office/powerpoint/2010/main" val="2075621659"/>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1_Title and Content">
    <p:spTree>
      <p:nvGrpSpPr>
        <p:cNvPr id="1" name=""/>
        <p:cNvGrpSpPr/>
        <p:nvPr/>
      </p:nvGrpSpPr>
      <p:grpSpPr>
        <a:xfrm>
          <a:off x="0" y="0"/>
          <a:ext cx="0" cy="0"/>
          <a:chOff x="0" y="0"/>
          <a:chExt cx="0" cy="0"/>
        </a:xfrm>
      </p:grpSpPr>
      <p:pic>
        <p:nvPicPr>
          <p:cNvPr id="4" name="Picture 3" descr="2.-Text-Analytics-Background.png"/>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0" y="0"/>
            <a:ext cx="9144000" cy="6858000"/>
          </a:xfrm>
          <a:prstGeom prst="rect">
            <a:avLst/>
          </a:prstGeom>
        </p:spPr>
      </p:pic>
      <p:sp>
        <p:nvSpPr>
          <p:cNvPr id="2" name="Title 1"/>
          <p:cNvSpPr>
            <a:spLocks noGrp="1"/>
          </p:cNvSpPr>
          <p:nvPr>
            <p:ph type="title"/>
          </p:nvPr>
        </p:nvSpPr>
        <p:spPr>
          <a:xfrm>
            <a:off x="400050" y="365128"/>
            <a:ext cx="7886700" cy="593519"/>
          </a:xfrm>
        </p:spPr>
        <p:txBody>
          <a:bodyPr>
            <a:normAutofit/>
          </a:bodyPr>
          <a:lstStyle>
            <a:lvl1pPr>
              <a:defRPr sz="2400">
                <a:latin typeface="Futura Medium" charset="0"/>
                <a:ea typeface="Futura Medium" charset="0"/>
                <a:cs typeface="Futura Medium" charset="0"/>
              </a:defRPr>
            </a:lvl1pPr>
          </a:lstStyle>
          <a:p>
            <a:r>
              <a:rPr lang="en-US" dirty="0"/>
              <a:t>Click to edit Master title style</a:t>
            </a:r>
          </a:p>
        </p:txBody>
      </p:sp>
      <p:pic>
        <p:nvPicPr>
          <p:cNvPr id="5" name="Picture 4"/>
          <p:cNvPicPr>
            <a:picLocks noChangeAspect="1"/>
          </p:cNvPicPr>
          <p:nvPr userDrawn="1"/>
        </p:nvPicPr>
        <p:blipFill>
          <a:blip r:embed="rId3"/>
          <a:stretch>
            <a:fillRect/>
          </a:stretch>
        </p:blipFill>
        <p:spPr>
          <a:xfrm>
            <a:off x="8075138" y="421239"/>
            <a:ext cx="726941" cy="374344"/>
          </a:xfrm>
          <a:prstGeom prst="rect">
            <a:avLst/>
          </a:prstGeom>
        </p:spPr>
      </p:pic>
      <p:sp>
        <p:nvSpPr>
          <p:cNvPr id="7" name="TextBox 6">
            <a:extLst>
              <a:ext uri="{FF2B5EF4-FFF2-40B4-BE49-F238E27FC236}">
                <a16:creationId xmlns:a16="http://schemas.microsoft.com/office/drawing/2014/main" id="{5F467A36-E5AA-45DE-A58C-8C532C05A62F}"/>
              </a:ext>
            </a:extLst>
          </p:cNvPr>
          <p:cNvSpPr txBox="1"/>
          <p:nvPr userDrawn="1"/>
        </p:nvSpPr>
        <p:spPr>
          <a:xfrm>
            <a:off x="4464748" y="6281578"/>
            <a:ext cx="372218" cy="276999"/>
          </a:xfrm>
          <a:prstGeom prst="rect">
            <a:avLst/>
          </a:prstGeom>
          <a:noFill/>
        </p:spPr>
        <p:txBody>
          <a:bodyPr wrap="none" rtlCol="0">
            <a:spAutoFit/>
          </a:bodyPr>
          <a:lstStyle/>
          <a:p>
            <a:fld id="{99CC2F01-9C99-4A38-A286-69FBEDD5F896}" type="slidenum">
              <a:rPr lang="en-US" sz="1200" smtClean="0">
                <a:latin typeface="Futura Medium"/>
              </a:rPr>
              <a:t>‹#›</a:t>
            </a:fld>
            <a:endParaRPr lang="en-US" sz="1200" dirty="0">
              <a:latin typeface="Futura Medium"/>
            </a:endParaRPr>
          </a:p>
        </p:txBody>
      </p:sp>
    </p:spTree>
    <p:extLst>
      <p:ext uri="{BB962C8B-B14F-4D97-AF65-F5344CB8AC3E}">
        <p14:creationId xmlns:p14="http://schemas.microsoft.com/office/powerpoint/2010/main" val="1353226895"/>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obj" preserve="1">
  <p:cSld name="3_Title and Content">
    <p:bg>
      <p:bgPr>
        <a:solidFill>
          <a:srgbClr val="EBEBEB"/>
        </a:solidFill>
        <a:effectLst/>
      </p:bgPr>
    </p:bg>
    <p:spTree>
      <p:nvGrpSpPr>
        <p:cNvPr id="1" name=""/>
        <p:cNvGrpSpPr/>
        <p:nvPr/>
      </p:nvGrpSpPr>
      <p:grpSpPr>
        <a:xfrm>
          <a:off x="0" y="0"/>
          <a:ext cx="0" cy="0"/>
          <a:chOff x="0" y="0"/>
          <a:chExt cx="0" cy="0"/>
        </a:xfrm>
      </p:grpSpPr>
      <p:pic>
        <p:nvPicPr>
          <p:cNvPr id="6" name="Picture 5"/>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0" y="0"/>
            <a:ext cx="9144000" cy="6858000"/>
          </a:xfrm>
          <a:prstGeom prst="rect">
            <a:avLst/>
          </a:prstGeom>
        </p:spPr>
      </p:pic>
      <p:sp>
        <p:nvSpPr>
          <p:cNvPr id="2" name="Title 1"/>
          <p:cNvSpPr>
            <a:spLocks noGrp="1"/>
          </p:cNvSpPr>
          <p:nvPr>
            <p:ph type="title"/>
          </p:nvPr>
        </p:nvSpPr>
        <p:spPr>
          <a:xfrm>
            <a:off x="450850" y="365128"/>
            <a:ext cx="7886700" cy="593519"/>
          </a:xfrm>
        </p:spPr>
        <p:txBody>
          <a:bodyPr>
            <a:normAutofit/>
          </a:bodyPr>
          <a:lstStyle>
            <a:lvl1pPr>
              <a:defRPr sz="2400">
                <a:latin typeface="Futura Medium" charset="0"/>
                <a:ea typeface="Futura Medium" charset="0"/>
                <a:cs typeface="Futura Medium" charset="0"/>
              </a:defRPr>
            </a:lvl1pPr>
          </a:lstStyle>
          <a:p>
            <a:r>
              <a:rPr lang="en-US" dirty="0"/>
              <a:t>Click to edit Master title style</a:t>
            </a:r>
          </a:p>
        </p:txBody>
      </p:sp>
      <p:sp>
        <p:nvSpPr>
          <p:cNvPr id="3" name="Content Placeholder 2"/>
          <p:cNvSpPr>
            <a:spLocks noGrp="1"/>
          </p:cNvSpPr>
          <p:nvPr>
            <p:ph idx="1"/>
          </p:nvPr>
        </p:nvSpPr>
        <p:spPr>
          <a:xfrm>
            <a:off x="450850" y="958645"/>
            <a:ext cx="7886700" cy="268646"/>
          </a:xfrm>
        </p:spPr>
        <p:txBody>
          <a:bodyPr>
            <a:normAutofit/>
          </a:bodyPr>
          <a:lstStyle>
            <a:lvl1pPr marL="0" indent="0">
              <a:buNone/>
              <a:defRPr sz="1000">
                <a:solidFill>
                  <a:schemeClr val="tx1">
                    <a:lumMod val="50000"/>
                    <a:lumOff val="50000"/>
                  </a:schemeClr>
                </a:solidFill>
                <a:latin typeface="Baskerville" charset="0"/>
                <a:ea typeface="Baskerville" charset="0"/>
                <a:cs typeface="Baskerville" charset="0"/>
              </a:defRPr>
            </a:lvl1pPr>
          </a:lstStyle>
          <a:p>
            <a:pPr lvl="0"/>
            <a:endParaRPr lang="en-US" dirty="0"/>
          </a:p>
        </p:txBody>
      </p:sp>
      <p:pic>
        <p:nvPicPr>
          <p:cNvPr id="5" name="Picture 4"/>
          <p:cNvPicPr>
            <a:picLocks noChangeAspect="1"/>
          </p:cNvPicPr>
          <p:nvPr userDrawn="1"/>
        </p:nvPicPr>
        <p:blipFill>
          <a:blip r:embed="rId3"/>
          <a:stretch>
            <a:fillRect/>
          </a:stretch>
        </p:blipFill>
        <p:spPr>
          <a:xfrm>
            <a:off x="8075138" y="421239"/>
            <a:ext cx="726941" cy="374344"/>
          </a:xfrm>
          <a:prstGeom prst="rect">
            <a:avLst/>
          </a:prstGeom>
        </p:spPr>
      </p:pic>
      <p:sp>
        <p:nvSpPr>
          <p:cNvPr id="7" name="TextBox 6">
            <a:extLst>
              <a:ext uri="{FF2B5EF4-FFF2-40B4-BE49-F238E27FC236}">
                <a16:creationId xmlns:a16="http://schemas.microsoft.com/office/drawing/2014/main" id="{C3BFDF06-92AC-486C-83AB-7911D14E9E99}"/>
              </a:ext>
            </a:extLst>
          </p:cNvPr>
          <p:cNvSpPr txBox="1"/>
          <p:nvPr userDrawn="1"/>
        </p:nvSpPr>
        <p:spPr>
          <a:xfrm>
            <a:off x="4464748" y="6281578"/>
            <a:ext cx="372218" cy="276999"/>
          </a:xfrm>
          <a:prstGeom prst="rect">
            <a:avLst/>
          </a:prstGeom>
          <a:noFill/>
        </p:spPr>
        <p:txBody>
          <a:bodyPr wrap="none" rtlCol="0">
            <a:spAutoFit/>
          </a:bodyPr>
          <a:lstStyle/>
          <a:p>
            <a:fld id="{99CC2F01-9C99-4A38-A286-69FBEDD5F896}" type="slidenum">
              <a:rPr lang="en-US" sz="1200" smtClean="0">
                <a:latin typeface="Futura Medium"/>
              </a:rPr>
              <a:t>‹#›</a:t>
            </a:fld>
            <a:endParaRPr lang="en-US" sz="1200" dirty="0">
              <a:latin typeface="Futura Medium"/>
            </a:endParaRPr>
          </a:p>
        </p:txBody>
      </p:sp>
    </p:spTree>
    <p:extLst>
      <p:ext uri="{BB962C8B-B14F-4D97-AF65-F5344CB8AC3E}">
        <p14:creationId xmlns:p14="http://schemas.microsoft.com/office/powerpoint/2010/main" val="889617737"/>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1_Title Slide">
    <p:spTree>
      <p:nvGrpSpPr>
        <p:cNvPr id="1" name=""/>
        <p:cNvGrpSpPr/>
        <p:nvPr/>
      </p:nvGrpSpPr>
      <p:grpSpPr>
        <a:xfrm>
          <a:off x="0" y="0"/>
          <a:ext cx="0" cy="0"/>
          <a:chOff x="0" y="0"/>
          <a:chExt cx="0" cy="0"/>
        </a:xfrm>
      </p:grpSpPr>
      <p:pic>
        <p:nvPicPr>
          <p:cNvPr id="7" name="Picture 6" descr="Q.png"/>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1009227" y="-1152310"/>
            <a:ext cx="7968755" cy="6858000"/>
          </a:xfrm>
          <a:prstGeom prst="rect">
            <a:avLst/>
          </a:prstGeom>
        </p:spPr>
      </p:pic>
      <p:sp>
        <p:nvSpPr>
          <p:cNvPr id="4" name="TextBox 3"/>
          <p:cNvSpPr txBox="1"/>
          <p:nvPr userDrawn="1"/>
        </p:nvSpPr>
        <p:spPr>
          <a:xfrm>
            <a:off x="7188201" y="4559300"/>
            <a:ext cx="184731" cy="369332"/>
          </a:xfrm>
          <a:prstGeom prst="rect">
            <a:avLst/>
          </a:prstGeom>
          <a:noFill/>
        </p:spPr>
        <p:txBody>
          <a:bodyPr wrap="none" rtlCol="0">
            <a:spAutoFit/>
          </a:bodyPr>
          <a:lstStyle/>
          <a:p>
            <a:endParaRPr lang="en-US" sz="1800" dirty="0"/>
          </a:p>
        </p:txBody>
      </p:sp>
      <p:sp>
        <p:nvSpPr>
          <p:cNvPr id="11" name="Subtitle 3"/>
          <p:cNvSpPr txBox="1">
            <a:spLocks/>
          </p:cNvSpPr>
          <p:nvPr userDrawn="1"/>
        </p:nvSpPr>
        <p:spPr>
          <a:xfrm>
            <a:off x="1663701" y="5283346"/>
            <a:ext cx="823846" cy="292608"/>
          </a:xfrm>
          <a:prstGeom prst="rect">
            <a:avLst/>
          </a:prstGeom>
        </p:spPr>
        <p:txBody>
          <a:bodyPr vert="horz" lIns="91440" tIns="45720" rIns="91440" bIns="45720" rtlCol="0">
            <a:normAutofit/>
          </a:bodyPr>
          <a:lstStyle>
            <a:lvl1pPr marL="0" marR="0" indent="0" algn="l" defTabSz="457200" rtl="0" eaLnBrk="1" fontAlgn="auto" latinLnBrk="0" hangingPunct="1">
              <a:lnSpc>
                <a:spcPct val="100000"/>
              </a:lnSpc>
              <a:spcBef>
                <a:spcPct val="20000"/>
              </a:spcBef>
              <a:spcAft>
                <a:spcPts val="0"/>
              </a:spcAft>
              <a:buClrTx/>
              <a:buSzTx/>
              <a:buFont typeface="Arial"/>
              <a:buNone/>
              <a:tabLst/>
              <a:defRPr sz="1200" b="1" i="1" kern="1200">
                <a:solidFill>
                  <a:schemeClr val="tx1">
                    <a:tint val="75000"/>
                  </a:schemeClr>
                </a:solidFill>
                <a:latin typeface="Helvetica Light"/>
                <a:ea typeface="+mn-ea"/>
                <a:cs typeface="Helvetica Light"/>
              </a:defRPr>
            </a:lvl1pPr>
            <a:lvl2pPr marL="457200" marR="0" indent="0" algn="ctr" defTabSz="457200" rtl="0" eaLnBrk="1" fontAlgn="auto" latinLnBrk="0" hangingPunct="1">
              <a:lnSpc>
                <a:spcPct val="100000"/>
              </a:lnSpc>
              <a:spcBef>
                <a:spcPct val="20000"/>
              </a:spcBef>
              <a:spcAft>
                <a:spcPts val="0"/>
              </a:spcAft>
              <a:buClrTx/>
              <a:buSzTx/>
              <a:buFont typeface="Arial"/>
              <a:buNone/>
              <a:tabLst/>
              <a:defRPr sz="1600" b="1" i="1" kern="1200">
                <a:solidFill>
                  <a:schemeClr val="tx1">
                    <a:tint val="75000"/>
                  </a:schemeClr>
                </a:solidFill>
                <a:latin typeface="Helvetica Light"/>
                <a:ea typeface="+mn-ea"/>
                <a:cs typeface="Helvetica Light"/>
              </a:defRPr>
            </a:lvl2pPr>
            <a:lvl3pPr marL="914400" marR="0" indent="0" algn="ctr" defTabSz="457200" rtl="0" eaLnBrk="1" fontAlgn="auto" latinLnBrk="0" hangingPunct="1">
              <a:lnSpc>
                <a:spcPct val="100000"/>
              </a:lnSpc>
              <a:spcBef>
                <a:spcPct val="20000"/>
              </a:spcBef>
              <a:spcAft>
                <a:spcPts val="0"/>
              </a:spcAft>
              <a:buClrTx/>
              <a:buSzTx/>
              <a:buFont typeface="Arial"/>
              <a:buNone/>
              <a:tabLst/>
              <a:defRPr sz="1600" b="1" i="1" kern="1200">
                <a:solidFill>
                  <a:schemeClr val="tx1">
                    <a:tint val="75000"/>
                  </a:schemeClr>
                </a:solidFill>
                <a:latin typeface="Helvetica Light"/>
                <a:ea typeface="+mn-ea"/>
                <a:cs typeface="Helvetica Light"/>
              </a:defRPr>
            </a:lvl3pPr>
            <a:lvl4pPr marL="1371600" marR="0" indent="0" algn="ctr" defTabSz="457200" rtl="0" eaLnBrk="1" fontAlgn="auto" latinLnBrk="0" hangingPunct="1">
              <a:lnSpc>
                <a:spcPct val="100000"/>
              </a:lnSpc>
              <a:spcBef>
                <a:spcPct val="20000"/>
              </a:spcBef>
              <a:spcAft>
                <a:spcPts val="0"/>
              </a:spcAft>
              <a:buClrTx/>
              <a:buSzTx/>
              <a:buFont typeface="Arial"/>
              <a:buNone/>
              <a:tabLst/>
              <a:defRPr sz="1600" b="1" i="1" kern="1200">
                <a:solidFill>
                  <a:schemeClr val="tx1">
                    <a:tint val="75000"/>
                  </a:schemeClr>
                </a:solidFill>
                <a:latin typeface="Helvetica Light"/>
                <a:ea typeface="+mn-ea"/>
                <a:cs typeface="Helvetica Light"/>
              </a:defRPr>
            </a:lvl4pPr>
            <a:lvl5pPr marL="1828800" marR="0" indent="0" algn="ctr" defTabSz="457200" rtl="0" eaLnBrk="1" fontAlgn="auto" latinLnBrk="0" hangingPunct="1">
              <a:lnSpc>
                <a:spcPct val="100000"/>
              </a:lnSpc>
              <a:spcBef>
                <a:spcPct val="20000"/>
              </a:spcBef>
              <a:spcAft>
                <a:spcPts val="0"/>
              </a:spcAft>
              <a:buClrTx/>
              <a:buSzTx/>
              <a:buFont typeface="Arial"/>
              <a:buNone/>
              <a:tabLst/>
              <a:defRPr sz="1600" b="1" i="1" kern="1200">
                <a:solidFill>
                  <a:schemeClr val="tx1">
                    <a:tint val="75000"/>
                  </a:schemeClr>
                </a:solidFill>
                <a:latin typeface="Helvetica Light"/>
                <a:ea typeface="+mn-ea"/>
                <a:cs typeface="Helvetica Light"/>
              </a:defRPr>
            </a:lvl5pPr>
            <a:lvl6pPr marL="2286000" indent="0" algn="ctr" defTabSz="457200" rtl="0" eaLnBrk="1" latinLnBrk="0" hangingPunct="1">
              <a:spcBef>
                <a:spcPct val="20000"/>
              </a:spcBef>
              <a:buFont typeface="Arial"/>
              <a:buNone/>
              <a:defRPr sz="2000" kern="1200">
                <a:solidFill>
                  <a:schemeClr val="tx1">
                    <a:tint val="75000"/>
                  </a:schemeClr>
                </a:solidFill>
                <a:latin typeface="+mn-lt"/>
                <a:ea typeface="+mn-ea"/>
                <a:cs typeface="+mn-cs"/>
              </a:defRPr>
            </a:lvl6pPr>
            <a:lvl7pPr marL="2743200" indent="0" algn="ctr" defTabSz="457200" rtl="0" eaLnBrk="1" latinLnBrk="0" hangingPunct="1">
              <a:spcBef>
                <a:spcPct val="20000"/>
              </a:spcBef>
              <a:buFont typeface="Arial"/>
              <a:buNone/>
              <a:defRPr sz="2000" kern="1200">
                <a:solidFill>
                  <a:schemeClr val="tx1">
                    <a:tint val="75000"/>
                  </a:schemeClr>
                </a:solidFill>
                <a:latin typeface="+mn-lt"/>
                <a:ea typeface="+mn-ea"/>
                <a:cs typeface="+mn-cs"/>
              </a:defRPr>
            </a:lvl7pPr>
            <a:lvl8pPr marL="3200400" indent="0" algn="ctr" defTabSz="457200" rtl="0" eaLnBrk="1" latinLnBrk="0" hangingPunct="1">
              <a:spcBef>
                <a:spcPct val="20000"/>
              </a:spcBef>
              <a:buFont typeface="Arial"/>
              <a:buNone/>
              <a:defRPr sz="2000" kern="1200">
                <a:solidFill>
                  <a:schemeClr val="tx1">
                    <a:tint val="75000"/>
                  </a:schemeClr>
                </a:solidFill>
                <a:latin typeface="+mn-lt"/>
                <a:ea typeface="+mn-ea"/>
                <a:cs typeface="+mn-cs"/>
              </a:defRPr>
            </a:lvl8pPr>
            <a:lvl9pPr marL="3657600" indent="0" algn="ctr" defTabSz="457200" rtl="0" eaLnBrk="1" latinLnBrk="0" hangingPunct="1">
              <a:spcBef>
                <a:spcPct val="20000"/>
              </a:spcBef>
              <a:buFont typeface="Arial"/>
              <a:buNone/>
              <a:defRPr sz="2000" kern="1200">
                <a:solidFill>
                  <a:schemeClr val="tx1">
                    <a:tint val="75000"/>
                  </a:schemeClr>
                </a:solidFill>
                <a:latin typeface="+mn-lt"/>
                <a:ea typeface="+mn-ea"/>
                <a:cs typeface="+mn-cs"/>
              </a:defRPr>
            </a:lvl9pPr>
          </a:lstStyle>
          <a:p>
            <a:r>
              <a:rPr lang="en-US" sz="1200" b="0" i="0" dirty="0">
                <a:solidFill>
                  <a:srgbClr val="2FAEBF"/>
                </a:solidFill>
                <a:latin typeface="Baskerville" charset="0"/>
                <a:ea typeface="Baskerville" charset="0"/>
                <a:cs typeface="Baskerville" charset="0"/>
                <a:hlinkClick r:id="rId3" action="ppaction://hlinkfile"/>
              </a:rPr>
              <a:t>Quid.com</a:t>
            </a:r>
            <a:endParaRPr lang="en-US" sz="1200" b="0" i="0" dirty="0">
              <a:solidFill>
                <a:srgbClr val="2FAEBF"/>
              </a:solidFill>
              <a:latin typeface="Baskerville" charset="0"/>
              <a:ea typeface="Baskerville" charset="0"/>
              <a:cs typeface="Baskerville" charset="0"/>
            </a:endParaRPr>
          </a:p>
        </p:txBody>
      </p:sp>
      <p:sp>
        <p:nvSpPr>
          <p:cNvPr id="12" name="Subtitle 2"/>
          <p:cNvSpPr txBox="1">
            <a:spLocks/>
          </p:cNvSpPr>
          <p:nvPr userDrawn="1"/>
        </p:nvSpPr>
        <p:spPr>
          <a:xfrm>
            <a:off x="1663700" y="4385183"/>
            <a:ext cx="6858000" cy="768428"/>
          </a:xfrm>
          <a:prstGeom prst="rect">
            <a:avLst/>
          </a:prstGeom>
        </p:spPr>
        <p:txBody>
          <a:bodyPr vert="horz" lIns="91440" tIns="45720" rIns="91440" bIns="45720" rtlCol="0">
            <a:normAutofit/>
          </a:bodyPr>
          <a:lstStyle>
            <a:lvl1pPr marL="0" indent="0" algn="l" defTabSz="914400" rtl="0" eaLnBrk="1" latinLnBrk="0" hangingPunct="1">
              <a:lnSpc>
                <a:spcPct val="90000"/>
              </a:lnSpc>
              <a:spcBef>
                <a:spcPts val="1000"/>
              </a:spcBef>
              <a:buFont typeface="Arial" panose="020B0604020202020204" pitchFamily="34" charset="0"/>
              <a:buNone/>
              <a:defRPr sz="1200" kern="1200">
                <a:solidFill>
                  <a:schemeClr val="tx1">
                    <a:lumMod val="50000"/>
                    <a:lumOff val="50000"/>
                  </a:schemeClr>
                </a:solidFill>
                <a:latin typeface="Helvetica Neue" charset="0"/>
                <a:ea typeface="Helvetica Neue" charset="0"/>
                <a:cs typeface="Helvetica Neue" charset="0"/>
              </a:defRPr>
            </a:lvl1pPr>
            <a:lvl2pPr marL="457200" indent="0" algn="ctr" defTabSz="914400" rtl="0" eaLnBrk="1" latinLnBrk="0" hangingPunct="1">
              <a:lnSpc>
                <a:spcPct val="90000"/>
              </a:lnSpc>
              <a:spcBef>
                <a:spcPts val="500"/>
              </a:spcBef>
              <a:buFont typeface="Arial" panose="020B0604020202020204" pitchFamily="34" charset="0"/>
              <a:buNone/>
              <a:defRPr sz="2000" kern="1200">
                <a:solidFill>
                  <a:schemeClr val="tx1"/>
                </a:solidFill>
                <a:latin typeface="+mn-lt"/>
                <a:ea typeface="+mn-ea"/>
                <a:cs typeface="+mn-cs"/>
              </a:defRPr>
            </a:lvl2pPr>
            <a:lvl3pPr marL="914400" indent="0" algn="ctr" defTabSz="914400" rtl="0" eaLnBrk="1" latinLnBrk="0" hangingPunct="1">
              <a:lnSpc>
                <a:spcPct val="90000"/>
              </a:lnSpc>
              <a:spcBef>
                <a:spcPts val="500"/>
              </a:spcBef>
              <a:buFont typeface="Arial" panose="020B0604020202020204" pitchFamily="34" charset="0"/>
              <a:buNone/>
              <a:defRPr sz="1800" kern="1200">
                <a:solidFill>
                  <a:schemeClr val="tx1"/>
                </a:solidFill>
                <a:latin typeface="+mn-lt"/>
                <a:ea typeface="+mn-ea"/>
                <a:cs typeface="+mn-cs"/>
              </a:defRPr>
            </a:lvl3pPr>
            <a:lvl4pPr marL="13716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4pPr>
            <a:lvl5pPr marL="18288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5pPr>
            <a:lvl6pPr marL="22860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6pPr>
            <a:lvl7pPr marL="27432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7pPr>
            <a:lvl8pPr marL="32004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8pPr>
            <a:lvl9pPr marL="36576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9pPr>
          </a:lstStyle>
          <a:p>
            <a:r>
              <a:rPr lang="en-US" sz="1200" dirty="0">
                <a:latin typeface="Helvetica Neue Medium"/>
                <a:ea typeface="Baskerville" charset="0"/>
                <a:cs typeface="Helvetica Neue Medium"/>
              </a:rPr>
              <a:t>Quid expands your ability to comprehend massive amounts of information on any given topic. It combines search and high-performance algorithms to find patterns in data. Ultimately, it helps you understand complexity and see connections previously hidden.</a:t>
            </a:r>
          </a:p>
        </p:txBody>
      </p:sp>
      <p:sp>
        <p:nvSpPr>
          <p:cNvPr id="14" name="Rectangle 13"/>
          <p:cNvSpPr/>
          <p:nvPr userDrawn="1"/>
        </p:nvSpPr>
        <p:spPr>
          <a:xfrm>
            <a:off x="1663701" y="3232176"/>
            <a:ext cx="3413883" cy="646331"/>
          </a:xfrm>
          <a:prstGeom prst="rect">
            <a:avLst/>
          </a:prstGeom>
        </p:spPr>
        <p:txBody>
          <a:bodyPr wrap="none">
            <a:spAutoFit/>
          </a:bodyPr>
          <a:lstStyle/>
          <a:p>
            <a:r>
              <a:rPr lang="en-US" sz="3600" dirty="0">
                <a:latin typeface="Baskerville" charset="0"/>
                <a:ea typeface="Baskerville" charset="0"/>
                <a:cs typeface="Baskerville" charset="0"/>
              </a:rPr>
              <a:t>Powered by Quid</a:t>
            </a:r>
          </a:p>
        </p:txBody>
      </p:sp>
    </p:spTree>
    <p:extLst>
      <p:ext uri="{BB962C8B-B14F-4D97-AF65-F5344CB8AC3E}">
        <p14:creationId xmlns:p14="http://schemas.microsoft.com/office/powerpoint/2010/main" val="1456521523"/>
      </p:ext>
    </p:extLst>
  </p:cSld>
  <p:clrMapOvr>
    <a:masterClrMapping/>
  </p:clrMapOvr>
</p:sldLayout>
</file>

<file path=ppt/slideMasters/_rels/slideMaster1.xml.rels><?xml version="1.0" encoding="UTF-8" standalone="yes"?>
<Relationships xmlns="http://schemas.openxmlformats.org/package/2006/relationships"><Relationship Id="rId3" Type="http://schemas.openxmlformats.org/officeDocument/2006/relationships/slideLayout" Target="../slideLayouts/slideLayout3.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theme" Target="../theme/theme1.xml"/><Relationship Id="rId5" Type="http://schemas.openxmlformats.org/officeDocument/2006/relationships/slideLayout" Target="../slideLayouts/slideLayout5.xml"/><Relationship Id="rId4" Type="http://schemas.openxmlformats.org/officeDocument/2006/relationships/slideLayout" Target="../slideLayouts/slideLayout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28650" y="365128"/>
            <a:ext cx="7886700" cy="1325563"/>
          </a:xfrm>
          <a:prstGeom prst="rect">
            <a:avLst/>
          </a:prstGeom>
        </p:spPr>
        <p:txBody>
          <a:bodyPr vert="horz" lIns="91440" tIns="45720" rIns="91440" bIns="45720" rtlCol="0" anchor="ctr">
            <a:normAutofit/>
          </a:bodyPr>
          <a:lstStyle/>
          <a:p>
            <a:r>
              <a:rPr lang="en-US" dirty="0"/>
              <a:t>Click to edit Master title style</a:t>
            </a:r>
          </a:p>
        </p:txBody>
      </p:sp>
      <p:sp>
        <p:nvSpPr>
          <p:cNvPr id="3" name="Text Placeholder 2"/>
          <p:cNvSpPr>
            <a:spLocks noGrp="1"/>
          </p:cNvSpPr>
          <p:nvPr>
            <p:ph type="body" idx="1"/>
          </p:nvPr>
        </p:nvSpPr>
        <p:spPr>
          <a:xfrm>
            <a:off x="628650" y="1825625"/>
            <a:ext cx="78867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628650" y="6356353"/>
            <a:ext cx="20574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30628BFF-270D-47D2-A2B5-B1AFB74FE08F}" type="datetime1">
              <a:rPr lang="en-US" smtClean="0"/>
              <a:t>2/3/2019</a:t>
            </a:fld>
            <a:endParaRPr lang="en-US"/>
          </a:p>
        </p:txBody>
      </p:sp>
      <p:sp>
        <p:nvSpPr>
          <p:cNvPr id="5" name="Footer Placeholder 4"/>
          <p:cNvSpPr>
            <a:spLocks noGrp="1"/>
          </p:cNvSpPr>
          <p:nvPr>
            <p:ph type="ftr" sz="quarter" idx="3"/>
          </p:nvPr>
        </p:nvSpPr>
        <p:spPr>
          <a:xfrm>
            <a:off x="3028950" y="6356353"/>
            <a:ext cx="30861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457950" y="6356353"/>
            <a:ext cx="20574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9E62A601-2113-8F48-8464-07A711B824C6}" type="slidenum">
              <a:rPr lang="en-US" smtClean="0"/>
              <a:t>‹#›</a:t>
            </a:fld>
            <a:endParaRPr lang="en-US"/>
          </a:p>
        </p:txBody>
      </p:sp>
    </p:spTree>
    <p:extLst>
      <p:ext uri="{BB962C8B-B14F-4D97-AF65-F5344CB8AC3E}">
        <p14:creationId xmlns:p14="http://schemas.microsoft.com/office/powerpoint/2010/main" val="1806418120"/>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4" r:id="rId3"/>
    <p:sldLayoutId id="2147483668" r:id="rId4"/>
    <p:sldLayoutId id="2147483667" r:id="rId5"/>
  </p:sldLayoutIdLst>
  <p:hf hdr="0" ftr="0" dt="0"/>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image" Target="../media/image6.pn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4.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chart" Target="../charts/chart1.xml"/><Relationship Id="rId1" Type="http://schemas.openxmlformats.org/officeDocument/2006/relationships/slideLayout" Target="../slideLayouts/slideLayout1.xml"/></Relationships>
</file>

<file path=ppt/slides/_rels/slide6.xml.rels><?xml version="1.0" encoding="UTF-8" standalone="yes"?>
<Relationships xmlns="http://schemas.openxmlformats.org/package/2006/relationships"><Relationship Id="rId2" Type="http://schemas.openxmlformats.org/officeDocument/2006/relationships/chart" Target="../charts/chart2.xml"/><Relationship Id="rId1" Type="http://schemas.openxmlformats.org/officeDocument/2006/relationships/slideLayout" Target="../slideLayouts/slideLayout1.xml"/></Relationships>
</file>

<file path=ppt/slides/_rels/slide7.xml.rels><?xml version="1.0" encoding="UTF-8" standalone="yes"?>
<Relationships xmlns="http://schemas.openxmlformats.org/package/2006/relationships"><Relationship Id="rId2" Type="http://schemas.openxmlformats.org/officeDocument/2006/relationships/chart" Target="../charts/chart3.xml"/><Relationship Id="rId1" Type="http://schemas.openxmlformats.org/officeDocument/2006/relationships/slideLayout" Target="../slideLayouts/slideLayout1.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9.xml.rels><?xml version="1.0" encoding="UTF-8" standalone="yes"?>
<Relationships xmlns="http://schemas.openxmlformats.org/package/2006/relationships"><Relationship Id="rId2" Type="http://schemas.openxmlformats.org/officeDocument/2006/relationships/image" Target="../media/image8.png"/><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chart" Target="../charts/chart4.xml"/><Relationship Id="rId1" Type="http://schemas.openxmlformats.org/officeDocument/2006/relationships/slideLayout" Target="../slideLayouts/slideLayout1.xml"/></Relationships>
</file>

<file path=ppt/slides/_rels/slide11.xml.rels><?xml version="1.0" encoding="UTF-8" standalone="yes"?>
<Relationships xmlns="http://schemas.openxmlformats.org/package/2006/relationships"><Relationship Id="rId2" Type="http://schemas.openxmlformats.org/officeDocument/2006/relationships/chart" Target="../charts/chart5.xml"/><Relationship Id="rId1" Type="http://schemas.openxmlformats.org/officeDocument/2006/relationships/slideLayout" Target="../slideLayouts/slideLayout1.xml"/></Relationships>
</file>

<file path=ppt/slides/_rels/slide12.xml.rels><?xml version="1.0" encoding="UTF-8" standalone="yes"?>
<Relationships xmlns="http://schemas.openxmlformats.org/package/2006/relationships"><Relationship Id="rId2" Type="http://schemas.openxmlformats.org/officeDocument/2006/relationships/chart" Target="../charts/chart6.xml"/><Relationship Id="rId1" Type="http://schemas.openxmlformats.org/officeDocument/2006/relationships/slideLayout" Target="../slideLayouts/slideLayout1.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14.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chart" Target="../charts/chart7.xml"/><Relationship Id="rId1" Type="http://schemas.openxmlformats.org/officeDocument/2006/relationships/slideLayout" Target="../slideLayouts/slideLayout1.xml"/></Relationships>
</file>

<file path=ppt/slides/_rels/slide16.xml.rels><?xml version="1.0" encoding="UTF-8" standalone="yes"?>
<Relationships xmlns="http://schemas.openxmlformats.org/package/2006/relationships"><Relationship Id="rId2" Type="http://schemas.openxmlformats.org/officeDocument/2006/relationships/chart" Target="../charts/chart8.xml"/><Relationship Id="rId1" Type="http://schemas.openxmlformats.org/officeDocument/2006/relationships/slideLayout" Target="../slideLayouts/slideLayout1.xml"/></Relationships>
</file>

<file path=ppt/slides/_rels/slide17.xml.rels><?xml version="1.0" encoding="UTF-8" standalone="yes"?>
<Relationships xmlns="http://schemas.openxmlformats.org/package/2006/relationships"><Relationship Id="rId2" Type="http://schemas.openxmlformats.org/officeDocument/2006/relationships/chart" Target="../charts/chart9.xml"/><Relationship Id="rId1" Type="http://schemas.openxmlformats.org/officeDocument/2006/relationships/slideLayout" Target="../slideLayouts/slideLayout1.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19.xml.rels><?xml version="1.0" encoding="UTF-8" standalone="yes"?>
<Relationships xmlns="http://schemas.openxmlformats.org/package/2006/relationships"><Relationship Id="rId2" Type="http://schemas.openxmlformats.org/officeDocument/2006/relationships/image" Target="../media/image10.png"/><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2" Type="http://schemas.openxmlformats.org/officeDocument/2006/relationships/chart" Target="../charts/chart10.xml"/><Relationship Id="rId1" Type="http://schemas.openxmlformats.org/officeDocument/2006/relationships/slideLayout" Target="../slideLayouts/slideLayout1.xml"/></Relationships>
</file>

<file path=ppt/slides/_rels/slide21.xml.rels><?xml version="1.0" encoding="UTF-8" standalone="yes"?>
<Relationships xmlns="http://schemas.openxmlformats.org/package/2006/relationships"><Relationship Id="rId2" Type="http://schemas.openxmlformats.org/officeDocument/2006/relationships/chart" Target="../charts/chart11.xml"/><Relationship Id="rId1" Type="http://schemas.openxmlformats.org/officeDocument/2006/relationships/slideLayout" Target="../slideLayouts/slideLayout1.xml"/></Relationships>
</file>

<file path=ppt/slides/_rels/slide22.xml.rels><?xml version="1.0" encoding="UTF-8" standalone="yes"?>
<Relationships xmlns="http://schemas.openxmlformats.org/package/2006/relationships"><Relationship Id="rId2" Type="http://schemas.openxmlformats.org/officeDocument/2006/relationships/chart" Target="../charts/chart12.xml"/><Relationship Id="rId1" Type="http://schemas.openxmlformats.org/officeDocument/2006/relationships/slideLayout" Target="../slideLayouts/slideLayout1.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4.xml.rels><?xml version="1.0" encoding="UTF-8" standalone="yes"?>
<Relationships xmlns="http://schemas.openxmlformats.org/package/2006/relationships"><Relationship Id="rId2" Type="http://schemas.openxmlformats.org/officeDocument/2006/relationships/image" Target="../media/image11.png"/><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2" Type="http://schemas.openxmlformats.org/officeDocument/2006/relationships/chart" Target="../charts/chart13.xml"/><Relationship Id="rId1" Type="http://schemas.openxmlformats.org/officeDocument/2006/relationships/slideLayout" Target="../slideLayouts/slideLayout1.xml"/></Relationships>
</file>

<file path=ppt/slides/_rels/slide26.xml.rels><?xml version="1.0" encoding="UTF-8" standalone="yes"?>
<Relationships xmlns="http://schemas.openxmlformats.org/package/2006/relationships"><Relationship Id="rId2" Type="http://schemas.openxmlformats.org/officeDocument/2006/relationships/chart" Target="../charts/chart14.xml"/><Relationship Id="rId1" Type="http://schemas.openxmlformats.org/officeDocument/2006/relationships/slideLayout" Target="../slideLayouts/slideLayout1.xml"/></Relationships>
</file>

<file path=ppt/slides/_rels/slide27.xml.rels><?xml version="1.0" encoding="UTF-8" standalone="yes"?>
<Relationships xmlns="http://schemas.openxmlformats.org/package/2006/relationships"><Relationship Id="rId2" Type="http://schemas.openxmlformats.org/officeDocument/2006/relationships/chart" Target="../charts/chart15.xml"/><Relationship Id="rId1" Type="http://schemas.openxmlformats.org/officeDocument/2006/relationships/slideLayout" Target="../slideLayouts/slideLayout1.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3" name="Rectangle 12">
            <a:extLst>
              <a:ext uri="{FF2B5EF4-FFF2-40B4-BE49-F238E27FC236}">
                <a16:creationId xmlns:a16="http://schemas.microsoft.com/office/drawing/2014/main" id="{35555856-9970-4BC3-9AA9-6A917F53AFB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772955" y="1122302"/>
            <a:ext cx="5370815" cy="5735697"/>
          </a:xfrm>
          <a:prstGeom prst="rect">
            <a:avLst/>
          </a:prstGeom>
          <a:gradFill>
            <a:gsLst>
              <a:gs pos="0">
                <a:schemeClr val="accent1">
                  <a:lumMod val="100000"/>
                  <a:alpha val="82000"/>
                </a:schemeClr>
              </a:gs>
              <a:gs pos="25000">
                <a:schemeClr val="accent1">
                  <a:alpha val="60000"/>
                </a:schemeClr>
              </a:gs>
              <a:gs pos="94000">
                <a:schemeClr val="bg2">
                  <a:lumMod val="75000"/>
                </a:schemeClr>
              </a:gs>
              <a:gs pos="100000">
                <a:schemeClr val="bg2">
                  <a:lumMod val="75000"/>
                </a:schemeClr>
              </a:gs>
            </a:gsLst>
            <a:lin ang="42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350"/>
          </a:p>
        </p:txBody>
      </p:sp>
      <p:pic>
        <p:nvPicPr>
          <p:cNvPr id="15" name="Picture 14">
            <a:extLst>
              <a:ext uri="{FF2B5EF4-FFF2-40B4-BE49-F238E27FC236}">
                <a16:creationId xmlns:a16="http://schemas.microsoft.com/office/drawing/2014/main" id="{7F487851-BFAF-46D8-A1ED-50CAD6E46F59}"/>
              </a:ext>
              <a:ext uri="{C183D7F6-B498-43B3-948B-1728B52AA6E4}">
                <adec:decorative xmlns:adec="http://schemas.microsoft.com/office/drawing/2017/decorative" val="1"/>
              </a:ext>
            </a:extLst>
          </p:cNvPr>
          <p:cNvPicPr>
            <a:picLocks noGrp="1" noRot="1" noChangeAspect="1" noMove="1" noResize="1" noEditPoints="1" noAdjustHandles="1" noChangeArrowheads="1" noChangeShapeType="1" noCrop="1"/>
          </p:cNvPicPr>
          <p:nvPr>
            <p:extLst>
              <p:ext uri="{386F3935-93C4-4BCD-93E2-E3B085C9AB24}">
                <p16:designElem xmlns:p16="http://schemas.microsoft.com/office/powerpoint/2015/main" val="1"/>
              </p:ext>
            </p:extLst>
          </p:nvPr>
        </p:nvPicPr>
        <p:blipFill rotWithShape="1">
          <a:blip r:embed="rId2">
            <a:extLst>
              <a:ext uri="{28A0092B-C50C-407E-A947-70E740481C1C}">
                <a14:useLocalDpi xmlns:a14="http://schemas.microsoft.com/office/drawing/2010/main" val="0"/>
              </a:ext>
            </a:extLst>
          </a:blip>
          <a:srcRect r="10325"/>
          <a:stretch/>
        </p:blipFill>
        <p:spPr>
          <a:xfrm flipH="1">
            <a:off x="0" y="1122301"/>
            <a:ext cx="9144000" cy="5750526"/>
          </a:xfrm>
          <a:prstGeom prst="rect">
            <a:avLst/>
          </a:prstGeom>
        </p:spPr>
      </p:pic>
      <p:sp>
        <p:nvSpPr>
          <p:cNvPr id="2" name="Title 1"/>
          <p:cNvSpPr>
            <a:spLocks noGrp="1"/>
          </p:cNvSpPr>
          <p:nvPr>
            <p:ph type="ctrTitle"/>
          </p:nvPr>
        </p:nvSpPr>
        <p:spPr>
          <a:xfrm>
            <a:off x="306801" y="4058125"/>
            <a:ext cx="3604497" cy="972836"/>
          </a:xfrm>
        </p:spPr>
        <p:txBody>
          <a:bodyPr vert="horz" lIns="91440" tIns="45720" rIns="91440" bIns="45720" rtlCol="0" anchor="t">
            <a:normAutofit/>
          </a:bodyPr>
          <a:lstStyle/>
          <a:p>
            <a:r>
              <a:rPr lang="en-US" sz="1800" kern="1200" dirty="0">
                <a:solidFill>
                  <a:srgbClr val="000000"/>
                </a:solidFill>
                <a:latin typeface="Futura Medium"/>
                <a:ea typeface="+mj-ea"/>
                <a:cs typeface="+mj-cs"/>
              </a:rPr>
              <a:t>January 2019</a:t>
            </a:r>
          </a:p>
        </p:txBody>
      </p:sp>
      <p:sp>
        <p:nvSpPr>
          <p:cNvPr id="3" name="Subtitle 2"/>
          <p:cNvSpPr>
            <a:spLocks noGrp="1"/>
          </p:cNvSpPr>
          <p:nvPr>
            <p:ph type="subTitle" idx="1"/>
          </p:nvPr>
        </p:nvSpPr>
        <p:spPr>
          <a:xfrm>
            <a:off x="307030" y="3429000"/>
            <a:ext cx="3604268" cy="629123"/>
          </a:xfrm>
        </p:spPr>
        <p:txBody>
          <a:bodyPr vert="horz" lIns="91440" tIns="45720" rIns="91440" bIns="45720" rtlCol="0" anchor="b">
            <a:noAutofit/>
          </a:bodyPr>
          <a:lstStyle/>
          <a:p>
            <a:r>
              <a:rPr lang="en-US" sz="2400" dirty="0">
                <a:solidFill>
                  <a:srgbClr val="000000"/>
                </a:solidFill>
                <a:latin typeface="Futura Medium"/>
                <a:ea typeface="+mn-ea"/>
                <a:cs typeface="+mn-cs"/>
              </a:rPr>
              <a:t>ET Professional Monitors</a:t>
            </a:r>
            <a:endParaRPr lang="en-US" sz="2400" kern="1200" dirty="0">
              <a:solidFill>
                <a:srgbClr val="000000"/>
              </a:solidFill>
              <a:latin typeface="+mn-lt"/>
              <a:ea typeface="+mn-ea"/>
              <a:cs typeface="+mn-cs"/>
            </a:endParaRPr>
          </a:p>
        </p:txBody>
      </p:sp>
      <p:sp>
        <p:nvSpPr>
          <p:cNvPr id="17" name="Freeform 50">
            <a:extLst>
              <a:ext uri="{FF2B5EF4-FFF2-40B4-BE49-F238E27FC236}">
                <a16:creationId xmlns:a16="http://schemas.microsoft.com/office/drawing/2014/main" id="{13722DD7-BA73-4776-93A3-94491FEF7260}"/>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573441" y="1608355"/>
            <a:ext cx="4570559" cy="5249645"/>
          </a:xfrm>
          <a:custGeom>
            <a:avLst/>
            <a:gdLst>
              <a:gd name="connsiteX0" fmla="*/ 3299930 w 5464879"/>
              <a:gd name="connsiteY0" fmla="*/ 0 h 6276841"/>
              <a:gd name="connsiteX1" fmla="*/ 5398992 w 5464879"/>
              <a:gd name="connsiteY1" fmla="*/ 753544 h 6276841"/>
              <a:gd name="connsiteX2" fmla="*/ 5464879 w 5464879"/>
              <a:gd name="connsiteY2" fmla="*/ 813426 h 6276841"/>
              <a:gd name="connsiteX3" fmla="*/ 5464879 w 5464879"/>
              <a:gd name="connsiteY3" fmla="*/ 5786434 h 6276841"/>
              <a:gd name="connsiteX4" fmla="*/ 5398992 w 5464879"/>
              <a:gd name="connsiteY4" fmla="*/ 5846317 h 6276841"/>
              <a:gd name="connsiteX5" fmla="*/ 4872873 w 5464879"/>
              <a:gd name="connsiteY5" fmla="*/ 6201577 h 6276841"/>
              <a:gd name="connsiteX6" fmla="*/ 4716632 w 5464879"/>
              <a:gd name="connsiteY6" fmla="*/ 6276841 h 6276841"/>
              <a:gd name="connsiteX7" fmla="*/ 1883227 w 5464879"/>
              <a:gd name="connsiteY7" fmla="*/ 6276841 h 6276841"/>
              <a:gd name="connsiteX8" fmla="*/ 1726987 w 5464879"/>
              <a:gd name="connsiteY8" fmla="*/ 6201577 h 6276841"/>
              <a:gd name="connsiteX9" fmla="*/ 0 w 5464879"/>
              <a:gd name="connsiteY9" fmla="*/ 3299930 h 6276841"/>
              <a:gd name="connsiteX10" fmla="*/ 3299930 w 5464879"/>
              <a:gd name="connsiteY10" fmla="*/ 0 h 627684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5464879" h="6276841">
                <a:moveTo>
                  <a:pt x="3299930" y="0"/>
                </a:moveTo>
                <a:cubicBezTo>
                  <a:pt x="4097274" y="0"/>
                  <a:pt x="4828569" y="282789"/>
                  <a:pt x="5398992" y="753544"/>
                </a:cubicBezTo>
                <a:lnTo>
                  <a:pt x="5464879" y="813426"/>
                </a:lnTo>
                <a:lnTo>
                  <a:pt x="5464879" y="5786434"/>
                </a:lnTo>
                <a:lnTo>
                  <a:pt x="5398992" y="5846317"/>
                </a:lnTo>
                <a:cubicBezTo>
                  <a:pt x="5236014" y="5980818"/>
                  <a:pt x="5059904" y="6099975"/>
                  <a:pt x="4872873" y="6201577"/>
                </a:cubicBezTo>
                <a:lnTo>
                  <a:pt x="4716632" y="6276841"/>
                </a:lnTo>
                <a:lnTo>
                  <a:pt x="1883227" y="6276841"/>
                </a:lnTo>
                <a:lnTo>
                  <a:pt x="1726987" y="6201577"/>
                </a:lnTo>
                <a:cubicBezTo>
                  <a:pt x="698316" y="5642769"/>
                  <a:pt x="0" y="4552900"/>
                  <a:pt x="0" y="3299930"/>
                </a:cubicBezTo>
                <a:cubicBezTo>
                  <a:pt x="0" y="1477429"/>
                  <a:pt x="1477429" y="0"/>
                  <a:pt x="3299930" y="0"/>
                </a:cubicBezTo>
                <a:close/>
              </a:path>
            </a:pathLst>
          </a:custGeom>
          <a:solidFill>
            <a:srgbClr val="FFFFFF"/>
          </a:solidFill>
          <a:ln>
            <a:gradFill>
              <a:gsLst>
                <a:gs pos="0">
                  <a:schemeClr val="accent1">
                    <a:lumMod val="40000"/>
                    <a:lumOff val="60000"/>
                  </a:schemeClr>
                </a:gs>
                <a:gs pos="23000">
                  <a:schemeClr val="accent1">
                    <a:lumMod val="45000"/>
                    <a:lumOff val="55000"/>
                  </a:schemeClr>
                </a:gs>
                <a:gs pos="83000">
                  <a:schemeClr val="bg2">
                    <a:lumMod val="75000"/>
                  </a:schemeClr>
                </a:gs>
                <a:gs pos="100000">
                  <a:schemeClr val="bg2">
                    <a:lumMod val="75000"/>
                  </a:schemeClr>
                </a:gs>
              </a:gsLst>
              <a:lin ang="5400000" scaled="1"/>
            </a:gra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1350"/>
          </a:p>
        </p:txBody>
      </p:sp>
      <p:pic>
        <p:nvPicPr>
          <p:cNvPr id="1026" name="Picture 2" descr="New ET Pro Logo">
            <a:extLst>
              <a:ext uri="{FF2B5EF4-FFF2-40B4-BE49-F238E27FC236}">
                <a16:creationId xmlns:a16="http://schemas.microsoft.com/office/drawing/2014/main" id="{FE5972D4-51EB-4D7F-9E1B-25C912284BB8}"/>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789829" y="2898138"/>
            <a:ext cx="2887343" cy="2837560"/>
          </a:xfrm>
          <a:prstGeom prst="rect">
            <a:avLst/>
          </a:prstGeom>
          <a:noFill/>
          <a:ln>
            <a:noFill/>
          </a:ln>
          <a:effectLst/>
          <a:extLst>
            <a:ext uri="{909E8E84-426E-40DD-AFC4-6F175D3DCCD1}">
              <a14:hiddenFill xmlns:a14="http://schemas.microsoft.com/office/drawing/2010/main">
                <a:solidFill>
                  <a:srgbClr val="5B9BD5"/>
                </a:solidFill>
              </a14:hiddenFill>
            </a:ext>
            <a:ext uri="{91240B29-F687-4F45-9708-019B960494DF}">
              <a14:hiddenLine xmlns:a14="http://schemas.microsoft.com/office/drawing/2010/main" w="25400" algn="ctr">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000000"/>
                  </a:outerShdw>
                </a:effectLst>
              </a14:hiddenEffects>
            </a:ext>
          </a:extLst>
        </p:spPr>
      </p:pic>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Contents</a:t>
            </a:r>
            <a:endParaRPr dirty="0"/>
          </a:p>
        </p:txBody>
      </p:sp>
      <p:graphicFrame>
        <p:nvGraphicFramePr>
          <p:cNvPr id="9" name="Content Placeholder 8">
            <a:extLst>
              <a:ext uri="{FF2B5EF4-FFF2-40B4-BE49-F238E27FC236}">
                <a16:creationId xmlns:a16="http://schemas.microsoft.com/office/drawing/2014/main" id="{A699E9D2-F334-4208-B67E-8FD16C9136D8}"/>
              </a:ext>
            </a:extLst>
          </p:cNvPr>
          <p:cNvGraphicFramePr>
            <a:graphicFrameLocks noGrp="1"/>
          </p:cNvGraphicFramePr>
          <p:nvPr>
            <p:ph idx="1"/>
            <p:extLst>
              <p:ext uri="{D42A27DB-BD31-4B8C-83A1-F6EECF244321}">
                <p14:modId xmlns:p14="http://schemas.microsoft.com/office/powerpoint/2010/main" val="2692052489"/>
              </p:ext>
            </p:extLst>
          </p:nvPr>
        </p:nvGraphicFramePr>
        <p:xfrm>
          <a:off x="450850" y="1074260"/>
          <a:ext cx="8417942" cy="4616325"/>
        </p:xfrm>
        <a:graphic>
          <a:graphicData uri="http://schemas.openxmlformats.org/drawingml/2006/table">
            <a:tbl>
              <a:tblPr>
                <a:tableStyleId>{5C22544A-7EE6-4342-B048-85BDC9FD1C3A}</a:tableStyleId>
              </a:tblPr>
              <a:tblGrid>
                <a:gridCol w="4199759">
                  <a:extLst>
                    <a:ext uri="{9D8B030D-6E8A-4147-A177-3AD203B41FA5}">
                      <a16:colId xmlns:a16="http://schemas.microsoft.com/office/drawing/2014/main" val="3063894632"/>
                    </a:ext>
                  </a:extLst>
                </a:gridCol>
                <a:gridCol w="4218183">
                  <a:extLst>
                    <a:ext uri="{9D8B030D-6E8A-4147-A177-3AD203B41FA5}">
                      <a16:colId xmlns:a16="http://schemas.microsoft.com/office/drawing/2014/main" val="119976256"/>
                    </a:ext>
                  </a:extLst>
                </a:gridCol>
              </a:tblGrid>
              <a:tr h="659475">
                <a:tc>
                  <a:txBody>
                    <a:bodyPr/>
                    <a:lstStyle/>
                    <a:p>
                      <a:r>
                        <a:rPr lang="en-US" dirty="0">
                          <a:latin typeface="Futura Medium"/>
                        </a:rPr>
                        <a:t>Inflation</a:t>
                      </a:r>
                    </a:p>
                  </a:txBody>
                  <a:tcP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pPr algn="r"/>
                      <a:r>
                        <a:rPr lang="en-US" dirty="0">
                          <a:latin typeface="Futura Medium"/>
                        </a:rPr>
                        <a:t>3</a:t>
                      </a:r>
                    </a:p>
                  </a:txBody>
                  <a:tcPr>
                    <a:lnL w="12700" cmpd="sng">
                      <a:noFill/>
                    </a:lnL>
                    <a:lnR w="12700" cmpd="sng">
                      <a:noFill/>
                    </a:lnR>
                    <a:lnT w="12700" cmpd="sng">
                      <a:noFill/>
                    </a:lnT>
                    <a:lnB w="12700" cmpd="sng">
                      <a:noFill/>
                    </a:lnB>
                    <a:lnTlToBr w="12700" cmpd="sng">
                      <a:noFill/>
                      <a:prstDash val="solid"/>
                    </a:lnTlToBr>
                    <a:lnBlToTr w="12700" cmpd="sng">
                      <a:noFill/>
                      <a:prstDash val="solid"/>
                    </a:lnBlToTr>
                    <a:noFill/>
                  </a:tcPr>
                </a:tc>
                <a:extLst>
                  <a:ext uri="{0D108BD9-81ED-4DB2-BD59-A6C34878D82A}">
                    <a16:rowId xmlns:a16="http://schemas.microsoft.com/office/drawing/2014/main" val="34896825"/>
                  </a:ext>
                </a:extLst>
              </a:tr>
              <a:tr h="659475">
                <a:tc>
                  <a:txBody>
                    <a:bodyPr/>
                    <a:lstStyle/>
                    <a:p>
                      <a:r>
                        <a:rPr lang="en-US" dirty="0">
                          <a:latin typeface="Futura Medium"/>
                        </a:rPr>
                        <a:t>Central Bank Omnipotence</a:t>
                      </a:r>
                    </a:p>
                  </a:txBody>
                  <a:tcP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pPr algn="r"/>
                      <a:r>
                        <a:rPr lang="en-US" dirty="0">
                          <a:latin typeface="Futura Medium"/>
                        </a:rPr>
                        <a:t>8</a:t>
                      </a:r>
                    </a:p>
                  </a:txBody>
                  <a:tcPr>
                    <a:lnL w="12700" cmpd="sng">
                      <a:noFill/>
                    </a:lnL>
                    <a:lnR w="12700" cmpd="sng">
                      <a:noFill/>
                    </a:lnR>
                    <a:lnT w="12700" cmpd="sng">
                      <a:noFill/>
                    </a:lnT>
                    <a:lnB w="12700" cmpd="sng">
                      <a:noFill/>
                    </a:lnB>
                    <a:lnTlToBr w="12700" cmpd="sng">
                      <a:noFill/>
                      <a:prstDash val="solid"/>
                    </a:lnTlToBr>
                    <a:lnBlToTr w="12700" cmpd="sng">
                      <a:noFill/>
                      <a:prstDash val="solid"/>
                    </a:lnBlToTr>
                    <a:noFill/>
                  </a:tcPr>
                </a:tc>
                <a:extLst>
                  <a:ext uri="{0D108BD9-81ED-4DB2-BD59-A6C34878D82A}">
                    <a16:rowId xmlns:a16="http://schemas.microsoft.com/office/drawing/2014/main" val="446773230"/>
                  </a:ext>
                </a:extLst>
              </a:tr>
              <a:tr h="659475">
                <a:tc>
                  <a:txBody>
                    <a:bodyPr/>
                    <a:lstStyle/>
                    <a:p>
                      <a:r>
                        <a:rPr lang="en-US" dirty="0">
                          <a:latin typeface="Futura Medium"/>
                        </a:rPr>
                        <a:t>Trade and Tariffs</a:t>
                      </a:r>
                    </a:p>
                  </a:txBody>
                  <a:tcP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pPr algn="r"/>
                      <a:r>
                        <a:rPr lang="en-US" dirty="0">
                          <a:latin typeface="Futura Medium"/>
                        </a:rPr>
                        <a:t>13</a:t>
                      </a:r>
                    </a:p>
                  </a:txBody>
                  <a:tcPr>
                    <a:lnL w="12700" cmpd="sng">
                      <a:noFill/>
                    </a:lnL>
                    <a:lnR w="12700" cmpd="sng">
                      <a:noFill/>
                    </a:lnR>
                    <a:lnT w="12700" cmpd="sng">
                      <a:noFill/>
                    </a:lnT>
                    <a:lnB w="12700" cmpd="sng">
                      <a:noFill/>
                    </a:lnB>
                    <a:lnTlToBr w="12700" cmpd="sng">
                      <a:noFill/>
                      <a:prstDash val="solid"/>
                    </a:lnTlToBr>
                    <a:lnBlToTr w="12700" cmpd="sng">
                      <a:noFill/>
                      <a:prstDash val="solid"/>
                    </a:lnBlToTr>
                    <a:noFill/>
                  </a:tcPr>
                </a:tc>
                <a:extLst>
                  <a:ext uri="{0D108BD9-81ED-4DB2-BD59-A6C34878D82A}">
                    <a16:rowId xmlns:a16="http://schemas.microsoft.com/office/drawing/2014/main" val="4237314088"/>
                  </a:ext>
                </a:extLst>
              </a:tr>
              <a:tr h="659475">
                <a:tc>
                  <a:txBody>
                    <a:bodyPr/>
                    <a:lstStyle/>
                    <a:p>
                      <a:r>
                        <a:rPr lang="en-US" dirty="0">
                          <a:latin typeface="Futura Medium"/>
                        </a:rPr>
                        <a:t>US Fiscal Policy</a:t>
                      </a:r>
                    </a:p>
                  </a:txBody>
                  <a:tcP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pPr algn="r"/>
                      <a:r>
                        <a:rPr lang="en-US" dirty="0">
                          <a:latin typeface="Futura Medium"/>
                        </a:rPr>
                        <a:t>18</a:t>
                      </a:r>
                    </a:p>
                  </a:txBody>
                  <a:tcPr>
                    <a:lnL w="12700" cmpd="sng">
                      <a:noFill/>
                    </a:lnL>
                    <a:lnR w="12700" cmpd="sng">
                      <a:noFill/>
                    </a:lnR>
                    <a:lnT w="12700" cmpd="sng">
                      <a:noFill/>
                    </a:lnT>
                    <a:lnB w="12700" cmpd="sng">
                      <a:noFill/>
                    </a:lnB>
                    <a:lnTlToBr w="12700" cmpd="sng">
                      <a:noFill/>
                      <a:prstDash val="solid"/>
                    </a:lnTlToBr>
                    <a:lnBlToTr w="12700" cmpd="sng">
                      <a:noFill/>
                      <a:prstDash val="solid"/>
                    </a:lnBlToTr>
                    <a:noFill/>
                  </a:tcPr>
                </a:tc>
                <a:extLst>
                  <a:ext uri="{0D108BD9-81ED-4DB2-BD59-A6C34878D82A}">
                    <a16:rowId xmlns:a16="http://schemas.microsoft.com/office/drawing/2014/main" val="2794712431"/>
                  </a:ext>
                </a:extLst>
              </a:tr>
              <a:tr h="659475">
                <a:tc>
                  <a:txBody>
                    <a:bodyPr/>
                    <a:lstStyle/>
                    <a:p>
                      <a:r>
                        <a:rPr lang="en-US" dirty="0">
                          <a:latin typeface="Futura Medium"/>
                        </a:rPr>
                        <a:t>Credit Cycle</a:t>
                      </a:r>
                    </a:p>
                  </a:txBody>
                  <a:tcP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pPr algn="r"/>
                      <a:r>
                        <a:rPr lang="en-US" dirty="0">
                          <a:latin typeface="Futura Medium"/>
                        </a:rPr>
                        <a:t>23</a:t>
                      </a:r>
                    </a:p>
                  </a:txBody>
                  <a:tcPr>
                    <a:lnL w="12700" cmpd="sng">
                      <a:noFill/>
                    </a:lnL>
                    <a:lnR w="12700" cmpd="sng">
                      <a:noFill/>
                    </a:lnR>
                    <a:lnT w="12700" cmpd="sng">
                      <a:noFill/>
                    </a:lnT>
                    <a:lnB w="12700" cmpd="sng">
                      <a:noFill/>
                    </a:lnB>
                    <a:lnTlToBr w="12700" cmpd="sng">
                      <a:noFill/>
                      <a:prstDash val="solid"/>
                    </a:lnTlToBr>
                    <a:lnBlToTr w="12700" cmpd="sng">
                      <a:noFill/>
                      <a:prstDash val="solid"/>
                    </a:lnBlToTr>
                    <a:noFill/>
                  </a:tcPr>
                </a:tc>
                <a:extLst>
                  <a:ext uri="{0D108BD9-81ED-4DB2-BD59-A6C34878D82A}">
                    <a16:rowId xmlns:a16="http://schemas.microsoft.com/office/drawing/2014/main" val="4088460834"/>
                  </a:ext>
                </a:extLst>
              </a:tr>
              <a:tr h="659475">
                <a:tc>
                  <a:txBody>
                    <a:bodyPr/>
                    <a:lstStyle/>
                    <a:p>
                      <a:r>
                        <a:rPr lang="en-US" dirty="0">
                          <a:latin typeface="Futura Medium"/>
                        </a:rPr>
                        <a:t>Guide to Use</a:t>
                      </a:r>
                    </a:p>
                  </a:txBody>
                  <a:tcP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pPr algn="r"/>
                      <a:r>
                        <a:rPr lang="en-US" dirty="0">
                          <a:latin typeface="Futura Medium"/>
                        </a:rPr>
                        <a:t>28</a:t>
                      </a:r>
                    </a:p>
                  </a:txBody>
                  <a:tcPr>
                    <a:lnL w="12700" cmpd="sng">
                      <a:noFill/>
                    </a:lnL>
                    <a:lnR w="12700" cmpd="sng">
                      <a:noFill/>
                    </a:lnR>
                    <a:lnT w="12700" cmpd="sng">
                      <a:noFill/>
                    </a:lnT>
                    <a:lnB w="12700" cmpd="sng">
                      <a:noFill/>
                    </a:lnB>
                    <a:lnTlToBr w="12700" cmpd="sng">
                      <a:noFill/>
                      <a:prstDash val="solid"/>
                    </a:lnTlToBr>
                    <a:lnBlToTr w="12700" cmpd="sng">
                      <a:noFill/>
                      <a:prstDash val="solid"/>
                    </a:lnBlToTr>
                    <a:noFill/>
                  </a:tcPr>
                </a:tc>
                <a:extLst>
                  <a:ext uri="{0D108BD9-81ED-4DB2-BD59-A6C34878D82A}">
                    <a16:rowId xmlns:a16="http://schemas.microsoft.com/office/drawing/2014/main" val="53957945"/>
                  </a:ext>
                </a:extLst>
              </a:tr>
              <a:tr h="659475">
                <a:tc>
                  <a:txBody>
                    <a:bodyPr/>
                    <a:lstStyle/>
                    <a:p>
                      <a:r>
                        <a:rPr lang="en-US" dirty="0">
                          <a:latin typeface="Futura Medium"/>
                        </a:rPr>
                        <a:t>Disclaimers</a:t>
                      </a:r>
                    </a:p>
                  </a:txBody>
                  <a:tcPr>
                    <a:lnL w="12700" cmpd="sng">
                      <a:noFill/>
                    </a:lnL>
                    <a:lnR w="12700" cmpd="sng">
                      <a:noFill/>
                    </a:lnR>
                    <a:lnT w="12700" cmpd="sng">
                      <a:noFill/>
                    </a:lnT>
                    <a:lnB w="12700" cmpd="sng">
                      <a:noFill/>
                    </a:lnB>
                    <a:lnTlToBr w="12700" cmpd="sng">
                      <a:noFill/>
                      <a:prstDash val="solid"/>
                    </a:lnTlToBr>
                    <a:lnBlToTr w="12700" cmpd="sng">
                      <a:noFill/>
                      <a:prstDash val="solid"/>
                    </a:lnBlToTr>
                    <a:noFill/>
                  </a:tcPr>
                </a:tc>
                <a:tc>
                  <a:txBody>
                    <a:bodyPr/>
                    <a:lstStyle/>
                    <a:p>
                      <a:pPr algn="r"/>
                      <a:r>
                        <a:rPr lang="en-US" dirty="0">
                          <a:latin typeface="Futura Medium"/>
                        </a:rPr>
                        <a:t>31</a:t>
                      </a:r>
                    </a:p>
                  </a:txBody>
                  <a:tcPr>
                    <a:lnL w="12700" cmpd="sng">
                      <a:noFill/>
                    </a:lnL>
                    <a:lnR w="12700" cmpd="sng">
                      <a:noFill/>
                    </a:lnR>
                    <a:lnT w="12700" cmpd="sng">
                      <a:noFill/>
                    </a:lnT>
                    <a:lnB w="12700" cmpd="sng">
                      <a:noFill/>
                    </a:lnB>
                    <a:lnTlToBr w="12700" cmpd="sng">
                      <a:noFill/>
                      <a:prstDash val="solid"/>
                    </a:lnTlToBr>
                    <a:lnBlToTr w="12700" cmpd="sng">
                      <a:noFill/>
                      <a:prstDash val="solid"/>
                    </a:lnBlToTr>
                    <a:noFill/>
                  </a:tcPr>
                </a:tc>
                <a:extLst>
                  <a:ext uri="{0D108BD9-81ED-4DB2-BD59-A6C34878D82A}">
                    <a16:rowId xmlns:a16="http://schemas.microsoft.com/office/drawing/2014/main" val="1939306519"/>
                  </a:ext>
                </a:extLst>
              </a:tr>
            </a:tbl>
          </a:graphicData>
        </a:graphic>
      </p:graphicFrame>
    </p:spTree>
    <p:extLst>
      <p:ext uri="{BB962C8B-B14F-4D97-AF65-F5344CB8AC3E}">
        <p14:creationId xmlns:p14="http://schemas.microsoft.com/office/powerpoint/2010/main" val="449463159"/>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Title 1">
            <a:extLst>
              <a:ext uri="{FF2B5EF4-FFF2-40B4-BE49-F238E27FC236}">
                <a16:creationId xmlns:a16="http://schemas.microsoft.com/office/drawing/2014/main" id="{857DA804-4844-44C1-B37A-83487AF84296}"/>
              </a:ext>
            </a:extLst>
          </p:cNvPr>
          <p:cNvSpPr txBox="1">
            <a:spLocks/>
          </p:cNvSpPr>
          <p:nvPr/>
        </p:nvSpPr>
        <p:spPr>
          <a:xfrm>
            <a:off x="450850" y="356247"/>
            <a:ext cx="7886700" cy="593519"/>
          </a:xfrm>
          <a:prstGeom prst="rect">
            <a:avLst/>
          </a:prstGeom>
        </p:spPr>
        <p:txBody>
          <a:bodyPr vert="horz" lIns="91440" tIns="45720" rIns="91440" bIns="45720" rtlCol="0" anchor="b">
            <a:normAutofit/>
          </a:bodyPr>
          <a:lstStyle>
            <a:lvl1pPr algn="l" defTabSz="914400" rtl="0" eaLnBrk="1" latinLnBrk="0" hangingPunct="1">
              <a:lnSpc>
                <a:spcPct val="90000"/>
              </a:lnSpc>
              <a:spcBef>
                <a:spcPct val="0"/>
              </a:spcBef>
              <a:buNone/>
              <a:defRPr sz="3600" kern="1200">
                <a:solidFill>
                  <a:schemeClr val="tx1"/>
                </a:solidFill>
                <a:latin typeface="Futura Medium" charset="0"/>
                <a:ea typeface="Futura Medium" charset="0"/>
                <a:cs typeface="Futura Medium" charset="0"/>
              </a:defRPr>
            </a:lvl1pPr>
          </a:lstStyle>
          <a:p>
            <a:r>
              <a:rPr lang="en-US" sz="2400" dirty="0"/>
              <a:t>Inflation Commentary</a:t>
            </a:r>
          </a:p>
        </p:txBody>
      </p:sp>
      <p:sp>
        <p:nvSpPr>
          <p:cNvPr id="2" name="TextBox 1">
            <a:extLst>
              <a:ext uri="{FF2B5EF4-FFF2-40B4-BE49-F238E27FC236}">
                <a16:creationId xmlns:a16="http://schemas.microsoft.com/office/drawing/2014/main" id="{742E4822-3049-44B4-99AD-A6E26D968E4F}"/>
              </a:ext>
            </a:extLst>
          </p:cNvPr>
          <p:cNvSpPr txBox="1"/>
          <p:nvPr/>
        </p:nvSpPr>
        <p:spPr>
          <a:xfrm>
            <a:off x="798990" y="1544715"/>
            <a:ext cx="184731" cy="369332"/>
          </a:xfrm>
          <a:prstGeom prst="rect">
            <a:avLst/>
          </a:prstGeom>
          <a:noFill/>
        </p:spPr>
        <p:txBody>
          <a:bodyPr wrap="none" rtlCol="0">
            <a:spAutoFit/>
          </a:bodyPr>
          <a:lstStyle/>
          <a:p>
            <a:endParaRPr lang="en-US" dirty="0"/>
          </a:p>
        </p:txBody>
      </p:sp>
      <p:sp>
        <p:nvSpPr>
          <p:cNvPr id="3" name="Rectangle 2">
            <a:extLst>
              <a:ext uri="{FF2B5EF4-FFF2-40B4-BE49-F238E27FC236}">
                <a16:creationId xmlns:a16="http://schemas.microsoft.com/office/drawing/2014/main" id="{DA266587-80C8-4CC5-8BED-1E05957A67D3}"/>
              </a:ext>
            </a:extLst>
          </p:cNvPr>
          <p:cNvSpPr/>
          <p:nvPr/>
        </p:nvSpPr>
        <p:spPr>
          <a:xfrm>
            <a:off x="450850" y="1030095"/>
            <a:ext cx="8488964" cy="6370975"/>
          </a:xfrm>
          <a:prstGeom prst="rect">
            <a:avLst/>
          </a:prstGeom>
        </p:spPr>
        <p:txBody>
          <a:bodyPr wrap="square">
            <a:spAutoFit/>
          </a:bodyPr>
          <a:lstStyle/>
          <a:p>
            <a:pPr>
              <a:buFont typeface="Arial" panose="020B0604020202020204" pitchFamily="34" charset="0"/>
              <a:buChar char="•"/>
            </a:pPr>
            <a:r>
              <a:rPr lang="en-US" sz="1700" dirty="0">
                <a:solidFill>
                  <a:srgbClr val="000000"/>
                </a:solidFill>
                <a:latin typeface="Futura Medium"/>
              </a:rPr>
              <a:t> Our attention measure for Inflation narratives rose somewhat in January, probably the result of responses to narrower price issues. Specifically, we observed significant missionary activity on prices for health care an pharmaceuticals, especially from the World Economic Forum. </a:t>
            </a:r>
          </a:p>
          <a:p>
            <a:pPr>
              <a:buFont typeface="Arial" panose="020B0604020202020204" pitchFamily="34" charset="0"/>
              <a:buChar char="•"/>
            </a:pPr>
            <a:endParaRPr lang="en-US" sz="1700" dirty="0">
              <a:solidFill>
                <a:srgbClr val="000000"/>
              </a:solidFill>
              <a:latin typeface="Futura Medium"/>
            </a:endParaRPr>
          </a:p>
          <a:p>
            <a:pPr>
              <a:buFont typeface="Arial" panose="020B0604020202020204" pitchFamily="34" charset="0"/>
              <a:buChar char="•"/>
            </a:pPr>
            <a:r>
              <a:rPr lang="en-US" sz="1700" dirty="0">
                <a:solidFill>
                  <a:srgbClr val="000000"/>
                </a:solidFill>
                <a:latin typeface="Futura Medium"/>
              </a:rPr>
              <a:t> We think the baseline level of inflation narratives is higher and will remain higher – a result of the changing Zeitgeist around the issue – but at present we don’t see a clear central narrative. </a:t>
            </a:r>
          </a:p>
          <a:p>
            <a:pPr>
              <a:buFont typeface="Arial" panose="020B0604020202020204" pitchFamily="34" charset="0"/>
              <a:buChar char="•"/>
            </a:pPr>
            <a:endParaRPr lang="en-US" sz="1700" dirty="0">
              <a:solidFill>
                <a:srgbClr val="000000"/>
              </a:solidFill>
              <a:latin typeface="Futura Medium"/>
            </a:endParaRPr>
          </a:p>
          <a:p>
            <a:pPr>
              <a:buFont typeface="Arial" panose="020B0604020202020204" pitchFamily="34" charset="0"/>
              <a:buChar char="•"/>
            </a:pPr>
            <a:r>
              <a:rPr lang="en-US" sz="1700" dirty="0">
                <a:solidFill>
                  <a:srgbClr val="000000"/>
                </a:solidFill>
                <a:latin typeface="Futura Medium"/>
              </a:rPr>
              <a:t> Narratives about consumer price inflation, wage inflation and producer prices all remain very mixed and inconsistent globally. </a:t>
            </a:r>
          </a:p>
          <a:p>
            <a:pPr>
              <a:buFont typeface="Arial" panose="020B0604020202020204" pitchFamily="34" charset="0"/>
              <a:buChar char="•"/>
            </a:pPr>
            <a:endParaRPr lang="en-US" sz="1700" dirty="0">
              <a:solidFill>
                <a:srgbClr val="000000"/>
              </a:solidFill>
              <a:latin typeface="Futura Medium"/>
            </a:endParaRPr>
          </a:p>
          <a:p>
            <a:pPr>
              <a:buFont typeface="Arial" panose="020B0604020202020204" pitchFamily="34" charset="0"/>
              <a:buChar char="•"/>
            </a:pPr>
            <a:r>
              <a:rPr lang="en-US" sz="1700" dirty="0">
                <a:solidFill>
                  <a:srgbClr val="000000"/>
                </a:solidFill>
                <a:latin typeface="Futura Medium"/>
              </a:rPr>
              <a:t> Fiat News measures continue to drift downward, reinforcing our view that there isn’t a strong central narrative at this time. </a:t>
            </a:r>
          </a:p>
          <a:p>
            <a:pPr>
              <a:buFont typeface="Arial" panose="020B0604020202020204" pitchFamily="34" charset="0"/>
              <a:buChar char="•"/>
            </a:pPr>
            <a:endParaRPr lang="en-US" sz="1700" dirty="0">
              <a:solidFill>
                <a:srgbClr val="000000"/>
              </a:solidFill>
              <a:latin typeface="Futura Medium"/>
            </a:endParaRPr>
          </a:p>
          <a:p>
            <a:pPr>
              <a:buFont typeface="Arial" panose="020B0604020202020204" pitchFamily="34" charset="0"/>
              <a:buChar char="•"/>
            </a:pPr>
            <a:r>
              <a:rPr lang="en-US" sz="1700" dirty="0">
                <a:solidFill>
                  <a:srgbClr val="000000"/>
                </a:solidFill>
                <a:latin typeface="Futura Medium"/>
              </a:rPr>
              <a:t> Elective price increases in technology, consumer and pharmaceuticals </a:t>
            </a:r>
            <a:r>
              <a:rPr lang="en-US" sz="1700" i="1" dirty="0">
                <a:solidFill>
                  <a:srgbClr val="000000"/>
                </a:solidFill>
                <a:latin typeface="Futura Medium"/>
              </a:rPr>
              <a:t>are</a:t>
            </a:r>
            <a:r>
              <a:rPr lang="en-US" sz="1700" dirty="0">
                <a:solidFill>
                  <a:srgbClr val="000000"/>
                </a:solidFill>
                <a:latin typeface="Futura Medium"/>
              </a:rPr>
              <a:t> near the center of these networks. While we typically think of increases in individual drugs and services like Netflix as idiosyncratic, we would be mindful of increased attention to these sources of inflation.</a:t>
            </a:r>
          </a:p>
          <a:p>
            <a:pPr>
              <a:buFont typeface="Arial" panose="020B0604020202020204" pitchFamily="34" charset="0"/>
              <a:buChar char="•"/>
            </a:pPr>
            <a:endParaRPr lang="en-US" sz="1700" dirty="0">
              <a:solidFill>
                <a:srgbClr val="000000"/>
              </a:solidFill>
              <a:latin typeface="Futura Medium"/>
            </a:endParaRPr>
          </a:p>
          <a:p>
            <a:pPr>
              <a:buFont typeface="Arial" panose="020B0604020202020204" pitchFamily="34" charset="0"/>
              <a:buChar char="•"/>
            </a:pPr>
            <a:endParaRPr lang="en-US" sz="1700" dirty="0">
              <a:solidFill>
                <a:srgbClr val="000000"/>
              </a:solidFill>
              <a:latin typeface="Futura Medium"/>
            </a:endParaRPr>
          </a:p>
          <a:p>
            <a:pPr>
              <a:buFont typeface="Arial" panose="020B0604020202020204" pitchFamily="34" charset="0"/>
              <a:buChar char="•"/>
            </a:pPr>
            <a:endParaRPr lang="en-US" sz="1700" dirty="0">
              <a:solidFill>
                <a:srgbClr val="000000"/>
              </a:solidFill>
              <a:latin typeface="Futura Medium"/>
            </a:endParaRPr>
          </a:p>
          <a:p>
            <a:pPr>
              <a:buFont typeface="Arial" panose="020B0604020202020204" pitchFamily="34" charset="0"/>
              <a:buChar char="•"/>
            </a:pPr>
            <a:endParaRPr lang="en-US" sz="1700" dirty="0">
              <a:solidFill>
                <a:srgbClr val="000000"/>
              </a:solidFill>
              <a:latin typeface="Futura Medium"/>
            </a:endParaRPr>
          </a:p>
          <a:p>
            <a:endParaRPr lang="en-US" sz="1700" dirty="0">
              <a:solidFill>
                <a:srgbClr val="000000"/>
              </a:solidFill>
              <a:latin typeface="Futura Medium"/>
            </a:endParaRPr>
          </a:p>
        </p:txBody>
      </p:sp>
    </p:spTree>
    <p:extLst>
      <p:ext uri="{BB962C8B-B14F-4D97-AF65-F5344CB8AC3E}">
        <p14:creationId xmlns:p14="http://schemas.microsoft.com/office/powerpoint/2010/main" val="985287418"/>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5" name="Picture 34" descr="image.png">
            <a:extLst>
              <a:ext uri="{FF2B5EF4-FFF2-40B4-BE49-F238E27FC236}">
                <a16:creationId xmlns:a16="http://schemas.microsoft.com/office/drawing/2014/main" id="{FBB93D87-BAD8-41C9-9B04-E3C5AB61DA0E}"/>
              </a:ext>
            </a:extLst>
          </p:cNvPr>
          <p:cNvPicPr>
            <a:picLocks noChangeAspect="1"/>
          </p:cNvPicPr>
          <p:nvPr/>
        </p:nvPicPr>
        <p:blipFill rotWithShape="1">
          <a:blip r:embed="rId2"/>
          <a:srcRect r="36659" b="25483"/>
          <a:stretch/>
        </p:blipFill>
        <p:spPr>
          <a:xfrm>
            <a:off x="450850" y="958643"/>
            <a:ext cx="6757818" cy="5077505"/>
          </a:xfrm>
          <a:prstGeom prst="rect">
            <a:avLst/>
          </a:prstGeom>
        </p:spPr>
      </p:pic>
      <p:sp>
        <p:nvSpPr>
          <p:cNvPr id="2" name="Title 1"/>
          <p:cNvSpPr>
            <a:spLocks noGrp="1"/>
          </p:cNvSpPr>
          <p:nvPr>
            <p:ph type="title"/>
          </p:nvPr>
        </p:nvSpPr>
        <p:spPr>
          <a:xfrm>
            <a:off x="450850" y="365125"/>
            <a:ext cx="7886700" cy="593519"/>
          </a:xfrm>
        </p:spPr>
        <p:txBody>
          <a:bodyPr/>
          <a:lstStyle/>
          <a:p>
            <a:r>
              <a:rPr lang="en-US" dirty="0"/>
              <a:t>Inflation Network Map – January 2019</a:t>
            </a:r>
          </a:p>
        </p:txBody>
      </p:sp>
      <p:sp>
        <p:nvSpPr>
          <p:cNvPr id="29" name="Rectangle 28">
            <a:extLst>
              <a:ext uri="{FF2B5EF4-FFF2-40B4-BE49-F238E27FC236}">
                <a16:creationId xmlns:a16="http://schemas.microsoft.com/office/drawing/2014/main" id="{42F77CD3-A466-4CDA-B966-0503FE685FE5}"/>
              </a:ext>
            </a:extLst>
          </p:cNvPr>
          <p:cNvSpPr/>
          <p:nvPr/>
        </p:nvSpPr>
        <p:spPr>
          <a:xfrm>
            <a:off x="2688272" y="1145219"/>
            <a:ext cx="1278384" cy="834501"/>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0" name="TextBox 29">
            <a:extLst>
              <a:ext uri="{FF2B5EF4-FFF2-40B4-BE49-F238E27FC236}">
                <a16:creationId xmlns:a16="http://schemas.microsoft.com/office/drawing/2014/main" id="{A157793C-0373-41CF-857E-CD69EF886F78}"/>
              </a:ext>
            </a:extLst>
          </p:cNvPr>
          <p:cNvSpPr txBox="1"/>
          <p:nvPr/>
        </p:nvSpPr>
        <p:spPr>
          <a:xfrm>
            <a:off x="1559390" y="1228538"/>
            <a:ext cx="1278384" cy="338554"/>
          </a:xfrm>
          <a:prstGeom prst="rect">
            <a:avLst/>
          </a:prstGeom>
          <a:noFill/>
        </p:spPr>
        <p:txBody>
          <a:bodyPr wrap="square" rtlCol="0">
            <a:spAutoFit/>
          </a:bodyPr>
          <a:lstStyle/>
          <a:p>
            <a:r>
              <a:rPr lang="en-US" sz="800" dirty="0">
                <a:latin typeface="Futura Medium"/>
              </a:rPr>
              <a:t>FOMC, Powell and ‘Patience’</a:t>
            </a:r>
          </a:p>
        </p:txBody>
      </p:sp>
      <p:sp>
        <p:nvSpPr>
          <p:cNvPr id="36" name="Rectangle 35">
            <a:extLst>
              <a:ext uri="{FF2B5EF4-FFF2-40B4-BE49-F238E27FC236}">
                <a16:creationId xmlns:a16="http://schemas.microsoft.com/office/drawing/2014/main" id="{8905938C-3252-41A9-B05E-3CF70ED67599}"/>
              </a:ext>
            </a:extLst>
          </p:cNvPr>
          <p:cNvSpPr/>
          <p:nvPr/>
        </p:nvSpPr>
        <p:spPr>
          <a:xfrm>
            <a:off x="4749372" y="1586327"/>
            <a:ext cx="914581" cy="834501"/>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7" name="TextBox 36">
            <a:extLst>
              <a:ext uri="{FF2B5EF4-FFF2-40B4-BE49-F238E27FC236}">
                <a16:creationId xmlns:a16="http://schemas.microsoft.com/office/drawing/2014/main" id="{132A8831-5B0F-43D6-B7C9-7B83656D3F9C}"/>
              </a:ext>
            </a:extLst>
          </p:cNvPr>
          <p:cNvSpPr txBox="1"/>
          <p:nvPr/>
        </p:nvSpPr>
        <p:spPr>
          <a:xfrm>
            <a:off x="4676932" y="1247773"/>
            <a:ext cx="1278384" cy="338554"/>
          </a:xfrm>
          <a:prstGeom prst="rect">
            <a:avLst/>
          </a:prstGeom>
          <a:noFill/>
        </p:spPr>
        <p:txBody>
          <a:bodyPr wrap="square" rtlCol="0">
            <a:spAutoFit/>
          </a:bodyPr>
          <a:lstStyle/>
          <a:p>
            <a:r>
              <a:rPr lang="en-US" sz="800" dirty="0">
                <a:latin typeface="Futura Medium"/>
              </a:rPr>
              <a:t>Equities ‘Bulls back in charge’ </a:t>
            </a:r>
          </a:p>
        </p:txBody>
      </p:sp>
      <p:sp>
        <p:nvSpPr>
          <p:cNvPr id="38" name="Rectangle 37">
            <a:extLst>
              <a:ext uri="{FF2B5EF4-FFF2-40B4-BE49-F238E27FC236}">
                <a16:creationId xmlns:a16="http://schemas.microsoft.com/office/drawing/2014/main" id="{E330F2E0-C1B2-4A88-A0AE-6541E761E38E}"/>
              </a:ext>
            </a:extLst>
          </p:cNvPr>
          <p:cNvSpPr/>
          <p:nvPr/>
        </p:nvSpPr>
        <p:spPr>
          <a:xfrm>
            <a:off x="3543428" y="1740023"/>
            <a:ext cx="914581" cy="126077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9" name="TextBox 38">
            <a:extLst>
              <a:ext uri="{FF2B5EF4-FFF2-40B4-BE49-F238E27FC236}">
                <a16:creationId xmlns:a16="http://schemas.microsoft.com/office/drawing/2014/main" id="{CDA2C397-4104-469B-92B7-650FA17A481B}"/>
              </a:ext>
            </a:extLst>
          </p:cNvPr>
          <p:cNvSpPr txBox="1"/>
          <p:nvPr/>
        </p:nvSpPr>
        <p:spPr>
          <a:xfrm>
            <a:off x="1296140" y="2490647"/>
            <a:ext cx="1278384" cy="338554"/>
          </a:xfrm>
          <a:prstGeom prst="rect">
            <a:avLst/>
          </a:prstGeom>
          <a:noFill/>
        </p:spPr>
        <p:txBody>
          <a:bodyPr wrap="square" rtlCol="0">
            <a:spAutoFit/>
          </a:bodyPr>
          <a:lstStyle/>
          <a:p>
            <a:r>
              <a:rPr lang="en-US" sz="800" dirty="0">
                <a:latin typeface="Futura Medium"/>
              </a:rPr>
              <a:t>Price hikes, especially prescription drugs</a:t>
            </a:r>
          </a:p>
        </p:txBody>
      </p:sp>
      <p:cxnSp>
        <p:nvCxnSpPr>
          <p:cNvPr id="14" name="Straight Arrow Connector 13">
            <a:extLst>
              <a:ext uri="{FF2B5EF4-FFF2-40B4-BE49-F238E27FC236}">
                <a16:creationId xmlns:a16="http://schemas.microsoft.com/office/drawing/2014/main" id="{7DFA3481-B235-4C27-A430-07525FA39068}"/>
              </a:ext>
            </a:extLst>
          </p:cNvPr>
          <p:cNvCxnSpPr>
            <a:cxnSpLocks/>
            <a:stCxn id="39" idx="3"/>
          </p:cNvCxnSpPr>
          <p:nvPr/>
        </p:nvCxnSpPr>
        <p:spPr>
          <a:xfrm flipV="1">
            <a:off x="2574524" y="2420830"/>
            <a:ext cx="887767" cy="239094"/>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40" name="Rectangle 39">
            <a:extLst>
              <a:ext uri="{FF2B5EF4-FFF2-40B4-BE49-F238E27FC236}">
                <a16:creationId xmlns:a16="http://schemas.microsoft.com/office/drawing/2014/main" id="{54A0D003-193B-49B0-AAF7-A8FCA7DA5B13}"/>
              </a:ext>
            </a:extLst>
          </p:cNvPr>
          <p:cNvSpPr/>
          <p:nvPr/>
        </p:nvSpPr>
        <p:spPr>
          <a:xfrm>
            <a:off x="4380330" y="2245644"/>
            <a:ext cx="914581" cy="834501"/>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1" name="TextBox 40">
            <a:extLst>
              <a:ext uri="{FF2B5EF4-FFF2-40B4-BE49-F238E27FC236}">
                <a16:creationId xmlns:a16="http://schemas.microsoft.com/office/drawing/2014/main" id="{CC2C1726-8C6B-44FF-9143-72B55DD6B72D}"/>
              </a:ext>
            </a:extLst>
          </p:cNvPr>
          <p:cNvSpPr txBox="1"/>
          <p:nvPr/>
        </p:nvSpPr>
        <p:spPr>
          <a:xfrm>
            <a:off x="5797118" y="1447428"/>
            <a:ext cx="1278384" cy="461665"/>
          </a:xfrm>
          <a:prstGeom prst="rect">
            <a:avLst/>
          </a:prstGeom>
          <a:noFill/>
        </p:spPr>
        <p:txBody>
          <a:bodyPr wrap="square" rtlCol="0">
            <a:spAutoFit/>
          </a:bodyPr>
          <a:lstStyle/>
          <a:p>
            <a:r>
              <a:rPr lang="en-US" sz="800" dirty="0">
                <a:latin typeface="Futura Medium"/>
              </a:rPr>
              <a:t>Inflation- and price-related comments from Davos</a:t>
            </a:r>
          </a:p>
        </p:txBody>
      </p:sp>
      <p:cxnSp>
        <p:nvCxnSpPr>
          <p:cNvPr id="42" name="Straight Arrow Connector 41">
            <a:extLst>
              <a:ext uri="{FF2B5EF4-FFF2-40B4-BE49-F238E27FC236}">
                <a16:creationId xmlns:a16="http://schemas.microsoft.com/office/drawing/2014/main" id="{9C408828-5FD5-400E-9698-65BF01D47A0A}"/>
              </a:ext>
            </a:extLst>
          </p:cNvPr>
          <p:cNvCxnSpPr>
            <a:cxnSpLocks/>
          </p:cNvCxnSpPr>
          <p:nvPr/>
        </p:nvCxnSpPr>
        <p:spPr>
          <a:xfrm flipH="1">
            <a:off x="5080734" y="1870201"/>
            <a:ext cx="797397" cy="567976"/>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43" name="Rectangle 42">
            <a:extLst>
              <a:ext uri="{FF2B5EF4-FFF2-40B4-BE49-F238E27FC236}">
                <a16:creationId xmlns:a16="http://schemas.microsoft.com/office/drawing/2014/main" id="{4805BCC0-D407-437A-8F70-DDFBFF3BE474}"/>
              </a:ext>
            </a:extLst>
          </p:cNvPr>
          <p:cNvSpPr/>
          <p:nvPr/>
        </p:nvSpPr>
        <p:spPr>
          <a:xfrm>
            <a:off x="5498025" y="2420828"/>
            <a:ext cx="760133" cy="848041"/>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5" name="TextBox 44">
            <a:extLst>
              <a:ext uri="{FF2B5EF4-FFF2-40B4-BE49-F238E27FC236}">
                <a16:creationId xmlns:a16="http://schemas.microsoft.com/office/drawing/2014/main" id="{3ADA04CA-EAF8-4017-80F6-59E7313FFE8D}"/>
              </a:ext>
            </a:extLst>
          </p:cNvPr>
          <p:cNvSpPr txBox="1"/>
          <p:nvPr/>
        </p:nvSpPr>
        <p:spPr>
          <a:xfrm>
            <a:off x="6794334" y="1656107"/>
            <a:ext cx="1278384" cy="215444"/>
          </a:xfrm>
          <a:prstGeom prst="rect">
            <a:avLst/>
          </a:prstGeom>
          <a:noFill/>
        </p:spPr>
        <p:txBody>
          <a:bodyPr wrap="square" rtlCol="0">
            <a:spAutoFit/>
          </a:bodyPr>
          <a:lstStyle/>
          <a:p>
            <a:r>
              <a:rPr lang="en-US" sz="800" dirty="0">
                <a:latin typeface="Futura Medium"/>
              </a:rPr>
              <a:t>Earnings concerns</a:t>
            </a:r>
          </a:p>
        </p:txBody>
      </p:sp>
      <p:cxnSp>
        <p:nvCxnSpPr>
          <p:cNvPr id="46" name="Straight Arrow Connector 45">
            <a:extLst>
              <a:ext uri="{FF2B5EF4-FFF2-40B4-BE49-F238E27FC236}">
                <a16:creationId xmlns:a16="http://schemas.microsoft.com/office/drawing/2014/main" id="{D85105BE-18E0-4ECD-9AE9-9D8E44B720E9}"/>
              </a:ext>
            </a:extLst>
          </p:cNvPr>
          <p:cNvCxnSpPr>
            <a:cxnSpLocks/>
          </p:cNvCxnSpPr>
          <p:nvPr/>
        </p:nvCxnSpPr>
        <p:spPr>
          <a:xfrm flipH="1">
            <a:off x="5996937" y="1842700"/>
            <a:ext cx="797397" cy="567976"/>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47" name="Rectangle 46">
            <a:extLst>
              <a:ext uri="{FF2B5EF4-FFF2-40B4-BE49-F238E27FC236}">
                <a16:creationId xmlns:a16="http://schemas.microsoft.com/office/drawing/2014/main" id="{7373145B-74DE-4317-B420-5C4318C67AA5}"/>
              </a:ext>
            </a:extLst>
          </p:cNvPr>
          <p:cNvSpPr/>
          <p:nvPr/>
        </p:nvSpPr>
        <p:spPr>
          <a:xfrm>
            <a:off x="6319702" y="2173248"/>
            <a:ext cx="888966" cy="1342309"/>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8" name="TextBox 47">
            <a:extLst>
              <a:ext uri="{FF2B5EF4-FFF2-40B4-BE49-F238E27FC236}">
                <a16:creationId xmlns:a16="http://schemas.microsoft.com/office/drawing/2014/main" id="{1F4B8C01-86E0-488A-BF94-DC678A86DC3C}"/>
              </a:ext>
            </a:extLst>
          </p:cNvPr>
          <p:cNvSpPr txBox="1"/>
          <p:nvPr/>
        </p:nvSpPr>
        <p:spPr>
          <a:xfrm>
            <a:off x="7208668" y="2245486"/>
            <a:ext cx="1278384" cy="461665"/>
          </a:xfrm>
          <a:prstGeom prst="rect">
            <a:avLst/>
          </a:prstGeom>
          <a:noFill/>
        </p:spPr>
        <p:txBody>
          <a:bodyPr wrap="square" rtlCol="0">
            <a:spAutoFit/>
          </a:bodyPr>
          <a:lstStyle/>
          <a:p>
            <a:r>
              <a:rPr lang="en-US" sz="800" dirty="0">
                <a:latin typeface="Futura Medium"/>
              </a:rPr>
              <a:t>Aussie and EM Inflation, Housing Price Concerns</a:t>
            </a:r>
          </a:p>
        </p:txBody>
      </p:sp>
      <p:sp>
        <p:nvSpPr>
          <p:cNvPr id="49" name="Rectangle 48">
            <a:extLst>
              <a:ext uri="{FF2B5EF4-FFF2-40B4-BE49-F238E27FC236}">
                <a16:creationId xmlns:a16="http://schemas.microsoft.com/office/drawing/2014/main" id="{B4A1FC31-69B4-4342-BB81-A70204D10413}"/>
              </a:ext>
            </a:extLst>
          </p:cNvPr>
          <p:cNvSpPr/>
          <p:nvPr/>
        </p:nvSpPr>
        <p:spPr>
          <a:xfrm>
            <a:off x="6056243" y="3627135"/>
            <a:ext cx="1090281" cy="567977"/>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0" name="TextBox 49">
            <a:extLst>
              <a:ext uri="{FF2B5EF4-FFF2-40B4-BE49-F238E27FC236}">
                <a16:creationId xmlns:a16="http://schemas.microsoft.com/office/drawing/2014/main" id="{A1928CDF-5846-4FC9-BDB0-85B7FC48B33B}"/>
              </a:ext>
            </a:extLst>
          </p:cNvPr>
          <p:cNvSpPr txBox="1"/>
          <p:nvPr/>
        </p:nvSpPr>
        <p:spPr>
          <a:xfrm>
            <a:off x="7080160" y="3586421"/>
            <a:ext cx="1278384" cy="215444"/>
          </a:xfrm>
          <a:prstGeom prst="rect">
            <a:avLst/>
          </a:prstGeom>
          <a:noFill/>
        </p:spPr>
        <p:txBody>
          <a:bodyPr wrap="square" rtlCol="0">
            <a:spAutoFit/>
          </a:bodyPr>
          <a:lstStyle/>
          <a:p>
            <a:r>
              <a:rPr lang="en-US" sz="800" dirty="0">
                <a:latin typeface="Futura Medium"/>
              </a:rPr>
              <a:t>BOE, GBP volatility</a:t>
            </a:r>
          </a:p>
        </p:txBody>
      </p:sp>
      <p:sp>
        <p:nvSpPr>
          <p:cNvPr id="51" name="Rectangle 50">
            <a:extLst>
              <a:ext uri="{FF2B5EF4-FFF2-40B4-BE49-F238E27FC236}">
                <a16:creationId xmlns:a16="http://schemas.microsoft.com/office/drawing/2014/main" id="{CCA4D3F8-20DB-460C-ADCB-51ACD3A7ADAD}"/>
              </a:ext>
            </a:extLst>
          </p:cNvPr>
          <p:cNvSpPr/>
          <p:nvPr/>
        </p:nvSpPr>
        <p:spPr>
          <a:xfrm>
            <a:off x="4894175" y="3510327"/>
            <a:ext cx="1090281" cy="567977"/>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2" name="TextBox 51">
            <a:extLst>
              <a:ext uri="{FF2B5EF4-FFF2-40B4-BE49-F238E27FC236}">
                <a16:creationId xmlns:a16="http://schemas.microsoft.com/office/drawing/2014/main" id="{A2A17765-73B1-47B0-B63A-215B8903CAAD}"/>
              </a:ext>
            </a:extLst>
          </p:cNvPr>
          <p:cNvSpPr txBox="1"/>
          <p:nvPr/>
        </p:nvSpPr>
        <p:spPr>
          <a:xfrm>
            <a:off x="7001501" y="4624294"/>
            <a:ext cx="1278384" cy="461665"/>
          </a:xfrm>
          <a:prstGeom prst="rect">
            <a:avLst/>
          </a:prstGeom>
          <a:noFill/>
        </p:spPr>
        <p:txBody>
          <a:bodyPr wrap="square" rtlCol="0">
            <a:spAutoFit/>
          </a:bodyPr>
          <a:lstStyle/>
          <a:p>
            <a:r>
              <a:rPr lang="en-US" sz="800" dirty="0">
                <a:latin typeface="Futura Medium"/>
              </a:rPr>
              <a:t>Brexit, ‘Surprising’ Employment Growth, Pay Growth</a:t>
            </a:r>
          </a:p>
        </p:txBody>
      </p:sp>
      <p:cxnSp>
        <p:nvCxnSpPr>
          <p:cNvPr id="53" name="Straight Arrow Connector 52">
            <a:extLst>
              <a:ext uri="{FF2B5EF4-FFF2-40B4-BE49-F238E27FC236}">
                <a16:creationId xmlns:a16="http://schemas.microsoft.com/office/drawing/2014/main" id="{18666C08-9944-4794-A85D-86379A7CCB55}"/>
              </a:ext>
            </a:extLst>
          </p:cNvPr>
          <p:cNvCxnSpPr>
            <a:cxnSpLocks/>
          </p:cNvCxnSpPr>
          <p:nvPr/>
        </p:nvCxnSpPr>
        <p:spPr>
          <a:xfrm flipH="1" flipV="1">
            <a:off x="5921004" y="4125715"/>
            <a:ext cx="1097012" cy="589119"/>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55" name="Rectangle 54">
            <a:extLst>
              <a:ext uri="{FF2B5EF4-FFF2-40B4-BE49-F238E27FC236}">
                <a16:creationId xmlns:a16="http://schemas.microsoft.com/office/drawing/2014/main" id="{2C94147B-EF6A-4A92-9A3A-4987F6B537E1}"/>
              </a:ext>
            </a:extLst>
          </p:cNvPr>
          <p:cNvSpPr/>
          <p:nvPr/>
        </p:nvSpPr>
        <p:spPr>
          <a:xfrm>
            <a:off x="4270159" y="4217256"/>
            <a:ext cx="1987999" cy="1615374"/>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6" name="TextBox 55">
            <a:extLst>
              <a:ext uri="{FF2B5EF4-FFF2-40B4-BE49-F238E27FC236}">
                <a16:creationId xmlns:a16="http://schemas.microsoft.com/office/drawing/2014/main" id="{23B4FCC6-DB13-47A3-AF63-F7F963F07A73}"/>
              </a:ext>
            </a:extLst>
          </p:cNvPr>
          <p:cNvSpPr txBox="1"/>
          <p:nvPr/>
        </p:nvSpPr>
        <p:spPr>
          <a:xfrm>
            <a:off x="6258158" y="5370964"/>
            <a:ext cx="1278384" cy="584775"/>
          </a:xfrm>
          <a:prstGeom prst="rect">
            <a:avLst/>
          </a:prstGeom>
          <a:noFill/>
        </p:spPr>
        <p:txBody>
          <a:bodyPr wrap="square" rtlCol="0">
            <a:spAutoFit/>
          </a:bodyPr>
          <a:lstStyle/>
          <a:p>
            <a:r>
              <a:rPr lang="en-US" sz="800" dirty="0">
                <a:latin typeface="Futura Medium"/>
              </a:rPr>
              <a:t>EM, Especially Fiscal Deficits, Facing ‘Discipline Test’, Rates Unchanged</a:t>
            </a:r>
          </a:p>
        </p:txBody>
      </p:sp>
      <p:sp>
        <p:nvSpPr>
          <p:cNvPr id="58" name="Rectangle 57">
            <a:extLst>
              <a:ext uri="{FF2B5EF4-FFF2-40B4-BE49-F238E27FC236}">
                <a16:creationId xmlns:a16="http://schemas.microsoft.com/office/drawing/2014/main" id="{C8C94072-008E-4F74-91E6-C011A9BED0F3}"/>
              </a:ext>
            </a:extLst>
          </p:cNvPr>
          <p:cNvSpPr/>
          <p:nvPr/>
        </p:nvSpPr>
        <p:spPr>
          <a:xfrm>
            <a:off x="2431882" y="4361204"/>
            <a:ext cx="887767" cy="724755"/>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9" name="TextBox 58">
            <a:extLst>
              <a:ext uri="{FF2B5EF4-FFF2-40B4-BE49-F238E27FC236}">
                <a16:creationId xmlns:a16="http://schemas.microsoft.com/office/drawing/2014/main" id="{116E8BED-146E-40EC-AB76-FB635865D2ED}"/>
              </a:ext>
            </a:extLst>
          </p:cNvPr>
          <p:cNvSpPr txBox="1"/>
          <p:nvPr/>
        </p:nvSpPr>
        <p:spPr>
          <a:xfrm>
            <a:off x="2379215" y="5099388"/>
            <a:ext cx="1278384" cy="584775"/>
          </a:xfrm>
          <a:prstGeom prst="rect">
            <a:avLst/>
          </a:prstGeom>
          <a:noFill/>
        </p:spPr>
        <p:txBody>
          <a:bodyPr wrap="square" rtlCol="0">
            <a:spAutoFit/>
          </a:bodyPr>
          <a:lstStyle/>
          <a:p>
            <a:r>
              <a:rPr lang="en-US" sz="800" dirty="0">
                <a:latin typeface="Futura Medium"/>
              </a:rPr>
              <a:t>ECB, ‘Slowing Inflation, Slowing Growth’, ‘Tumbling’ industrial output</a:t>
            </a:r>
          </a:p>
        </p:txBody>
      </p:sp>
      <p:sp>
        <p:nvSpPr>
          <p:cNvPr id="60" name="Rectangle 59">
            <a:extLst>
              <a:ext uri="{FF2B5EF4-FFF2-40B4-BE49-F238E27FC236}">
                <a16:creationId xmlns:a16="http://schemas.microsoft.com/office/drawing/2014/main" id="{1A42DD27-193D-411B-BB79-CE15A1D1A7FB}"/>
              </a:ext>
            </a:extLst>
          </p:cNvPr>
          <p:cNvSpPr/>
          <p:nvPr/>
        </p:nvSpPr>
        <p:spPr>
          <a:xfrm>
            <a:off x="3570242" y="5238893"/>
            <a:ext cx="887767" cy="724755"/>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1" name="TextBox 60">
            <a:extLst>
              <a:ext uri="{FF2B5EF4-FFF2-40B4-BE49-F238E27FC236}">
                <a16:creationId xmlns:a16="http://schemas.microsoft.com/office/drawing/2014/main" id="{B2AC4629-1F81-44FE-8D1D-E7984146D17F}"/>
              </a:ext>
            </a:extLst>
          </p:cNvPr>
          <p:cNvSpPr txBox="1"/>
          <p:nvPr/>
        </p:nvSpPr>
        <p:spPr>
          <a:xfrm>
            <a:off x="3493400" y="5949926"/>
            <a:ext cx="1278384" cy="461665"/>
          </a:xfrm>
          <a:prstGeom prst="rect">
            <a:avLst/>
          </a:prstGeom>
          <a:noFill/>
        </p:spPr>
        <p:txBody>
          <a:bodyPr wrap="square" rtlCol="0">
            <a:spAutoFit/>
          </a:bodyPr>
          <a:lstStyle/>
          <a:p>
            <a:r>
              <a:rPr lang="en-US" sz="800" dirty="0">
                <a:latin typeface="Futura Medium"/>
              </a:rPr>
              <a:t>BOJ, Chinese ‘deflation fears’, trade war concerns</a:t>
            </a:r>
          </a:p>
        </p:txBody>
      </p:sp>
      <p:sp>
        <p:nvSpPr>
          <p:cNvPr id="62" name="Rectangle 61">
            <a:extLst>
              <a:ext uri="{FF2B5EF4-FFF2-40B4-BE49-F238E27FC236}">
                <a16:creationId xmlns:a16="http://schemas.microsoft.com/office/drawing/2014/main" id="{EE247E2E-3E20-4E23-9EAD-86C331B51A63}"/>
              </a:ext>
            </a:extLst>
          </p:cNvPr>
          <p:cNvSpPr/>
          <p:nvPr/>
        </p:nvSpPr>
        <p:spPr>
          <a:xfrm>
            <a:off x="3108414" y="2544114"/>
            <a:ext cx="887767" cy="1167715"/>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3" name="TextBox 62">
            <a:extLst>
              <a:ext uri="{FF2B5EF4-FFF2-40B4-BE49-F238E27FC236}">
                <a16:creationId xmlns:a16="http://schemas.microsoft.com/office/drawing/2014/main" id="{4046F31D-AA28-4E52-BC6E-47E75ADE8651}"/>
              </a:ext>
            </a:extLst>
          </p:cNvPr>
          <p:cNvSpPr txBox="1"/>
          <p:nvPr/>
        </p:nvSpPr>
        <p:spPr>
          <a:xfrm>
            <a:off x="501248" y="3690246"/>
            <a:ext cx="1278384" cy="584775"/>
          </a:xfrm>
          <a:prstGeom prst="rect">
            <a:avLst/>
          </a:prstGeom>
          <a:noFill/>
        </p:spPr>
        <p:txBody>
          <a:bodyPr wrap="square" rtlCol="0">
            <a:spAutoFit/>
          </a:bodyPr>
          <a:lstStyle/>
          <a:p>
            <a:r>
              <a:rPr lang="en-US" sz="800" dirty="0">
                <a:latin typeface="Futura Medium"/>
              </a:rPr>
              <a:t>Labor markets, costs rose ‘less than expected’, ‘tumbling’ housing</a:t>
            </a:r>
          </a:p>
        </p:txBody>
      </p:sp>
      <p:cxnSp>
        <p:nvCxnSpPr>
          <p:cNvPr id="64" name="Straight Arrow Connector 63">
            <a:extLst>
              <a:ext uri="{FF2B5EF4-FFF2-40B4-BE49-F238E27FC236}">
                <a16:creationId xmlns:a16="http://schemas.microsoft.com/office/drawing/2014/main" id="{B90B185F-7C72-46A4-A22C-0DEC3A8BAD25}"/>
              </a:ext>
            </a:extLst>
          </p:cNvPr>
          <p:cNvCxnSpPr>
            <a:cxnSpLocks/>
          </p:cNvCxnSpPr>
          <p:nvPr/>
        </p:nvCxnSpPr>
        <p:spPr>
          <a:xfrm flipV="1">
            <a:off x="1706831" y="3051018"/>
            <a:ext cx="1311576" cy="821285"/>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968602633"/>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Title 1">
            <a:extLst>
              <a:ext uri="{FF2B5EF4-FFF2-40B4-BE49-F238E27FC236}">
                <a16:creationId xmlns:a16="http://schemas.microsoft.com/office/drawing/2014/main" id="{857DA804-4844-44C1-B37A-83487AF84296}"/>
              </a:ext>
            </a:extLst>
          </p:cNvPr>
          <p:cNvSpPr txBox="1">
            <a:spLocks/>
          </p:cNvSpPr>
          <p:nvPr/>
        </p:nvSpPr>
        <p:spPr>
          <a:xfrm>
            <a:off x="450850" y="356247"/>
            <a:ext cx="7886700" cy="593519"/>
          </a:xfrm>
          <a:prstGeom prst="rect">
            <a:avLst/>
          </a:prstGeom>
        </p:spPr>
        <p:txBody>
          <a:bodyPr vert="horz" lIns="91440" tIns="45720" rIns="91440" bIns="45720" rtlCol="0" anchor="b">
            <a:normAutofit/>
          </a:bodyPr>
          <a:lstStyle>
            <a:lvl1pPr algn="l" defTabSz="914400" rtl="0" eaLnBrk="1" latinLnBrk="0" hangingPunct="1">
              <a:lnSpc>
                <a:spcPct val="90000"/>
              </a:lnSpc>
              <a:spcBef>
                <a:spcPct val="0"/>
              </a:spcBef>
              <a:buNone/>
              <a:defRPr sz="3600" kern="1200">
                <a:solidFill>
                  <a:schemeClr val="tx1"/>
                </a:solidFill>
                <a:latin typeface="Futura Medium" charset="0"/>
                <a:ea typeface="Futura Medium" charset="0"/>
                <a:cs typeface="Futura Medium" charset="0"/>
              </a:defRPr>
            </a:lvl1pPr>
          </a:lstStyle>
          <a:p>
            <a:r>
              <a:rPr lang="en-US" sz="2400" dirty="0"/>
              <a:t>Inflation Attention Monitor – January 2019</a:t>
            </a:r>
          </a:p>
        </p:txBody>
      </p:sp>
      <p:graphicFrame>
        <p:nvGraphicFramePr>
          <p:cNvPr id="7" name="Chart 6">
            <a:extLst>
              <a:ext uri="{FF2B5EF4-FFF2-40B4-BE49-F238E27FC236}">
                <a16:creationId xmlns:a16="http://schemas.microsoft.com/office/drawing/2014/main" id="{C5A18C28-977A-491A-AB76-3AE676A39974}"/>
              </a:ext>
            </a:extLst>
          </p:cNvPr>
          <p:cNvGraphicFramePr>
            <a:graphicFrameLocks/>
          </p:cNvGraphicFramePr>
          <p:nvPr>
            <p:extLst>
              <p:ext uri="{D42A27DB-BD31-4B8C-83A1-F6EECF244321}">
                <p14:modId xmlns:p14="http://schemas.microsoft.com/office/powerpoint/2010/main" val="3383585857"/>
              </p:ext>
            </p:extLst>
          </p:nvPr>
        </p:nvGraphicFramePr>
        <p:xfrm>
          <a:off x="337018" y="1101865"/>
          <a:ext cx="8531774" cy="4837295"/>
        </p:xfrm>
        <a:graphic>
          <a:graphicData uri="http://schemas.openxmlformats.org/drawingml/2006/chart">
            <c:chart xmlns:c="http://schemas.openxmlformats.org/drawingml/2006/chart" xmlns:r="http://schemas.openxmlformats.org/officeDocument/2006/relationships" r:id="rId2"/>
          </a:graphicData>
        </a:graphic>
      </p:graphicFrame>
    </p:spTree>
    <p:extLst>
      <p:ext uri="{BB962C8B-B14F-4D97-AF65-F5344CB8AC3E}">
        <p14:creationId xmlns:p14="http://schemas.microsoft.com/office/powerpoint/2010/main" val="2279544390"/>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Title 1">
            <a:extLst>
              <a:ext uri="{FF2B5EF4-FFF2-40B4-BE49-F238E27FC236}">
                <a16:creationId xmlns:a16="http://schemas.microsoft.com/office/drawing/2014/main" id="{857DA804-4844-44C1-B37A-83487AF84296}"/>
              </a:ext>
            </a:extLst>
          </p:cNvPr>
          <p:cNvSpPr txBox="1">
            <a:spLocks/>
          </p:cNvSpPr>
          <p:nvPr/>
        </p:nvSpPr>
        <p:spPr>
          <a:xfrm>
            <a:off x="450850" y="356247"/>
            <a:ext cx="7886700" cy="593519"/>
          </a:xfrm>
          <a:prstGeom prst="rect">
            <a:avLst/>
          </a:prstGeom>
        </p:spPr>
        <p:txBody>
          <a:bodyPr vert="horz" lIns="91440" tIns="45720" rIns="91440" bIns="45720" rtlCol="0" anchor="b">
            <a:normAutofit/>
          </a:bodyPr>
          <a:lstStyle>
            <a:lvl1pPr algn="l" defTabSz="914400" rtl="0" eaLnBrk="1" latinLnBrk="0" hangingPunct="1">
              <a:lnSpc>
                <a:spcPct val="90000"/>
              </a:lnSpc>
              <a:spcBef>
                <a:spcPct val="0"/>
              </a:spcBef>
              <a:buNone/>
              <a:defRPr sz="3600" kern="1200">
                <a:solidFill>
                  <a:schemeClr val="tx1"/>
                </a:solidFill>
                <a:latin typeface="Futura Medium" charset="0"/>
                <a:ea typeface="Futura Medium" charset="0"/>
                <a:cs typeface="Futura Medium" charset="0"/>
              </a:defRPr>
            </a:lvl1pPr>
          </a:lstStyle>
          <a:p>
            <a:r>
              <a:rPr lang="en-US" sz="2400" dirty="0"/>
              <a:t>Inflation Fiat News Monitor – January 2019</a:t>
            </a:r>
          </a:p>
        </p:txBody>
      </p:sp>
      <p:graphicFrame>
        <p:nvGraphicFramePr>
          <p:cNvPr id="5" name="Chart 4">
            <a:extLst>
              <a:ext uri="{FF2B5EF4-FFF2-40B4-BE49-F238E27FC236}">
                <a16:creationId xmlns:a16="http://schemas.microsoft.com/office/drawing/2014/main" id="{A67BAE15-FDE5-4344-803E-7BF70FC622F2}"/>
              </a:ext>
            </a:extLst>
          </p:cNvPr>
          <p:cNvGraphicFramePr>
            <a:graphicFrameLocks/>
          </p:cNvGraphicFramePr>
          <p:nvPr>
            <p:extLst>
              <p:ext uri="{D42A27DB-BD31-4B8C-83A1-F6EECF244321}">
                <p14:modId xmlns:p14="http://schemas.microsoft.com/office/powerpoint/2010/main" val="1940794522"/>
              </p:ext>
            </p:extLst>
          </p:nvPr>
        </p:nvGraphicFramePr>
        <p:xfrm>
          <a:off x="450849" y="1084111"/>
          <a:ext cx="8346921" cy="4863927"/>
        </p:xfrm>
        <a:graphic>
          <a:graphicData uri="http://schemas.openxmlformats.org/drawingml/2006/chart">
            <c:chart xmlns:c="http://schemas.openxmlformats.org/drawingml/2006/chart" xmlns:r="http://schemas.openxmlformats.org/officeDocument/2006/relationships" r:id="rId2"/>
          </a:graphicData>
        </a:graphic>
      </p:graphicFrame>
    </p:spTree>
    <p:extLst>
      <p:ext uri="{BB962C8B-B14F-4D97-AF65-F5344CB8AC3E}">
        <p14:creationId xmlns:p14="http://schemas.microsoft.com/office/powerpoint/2010/main" val="2577939267"/>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Title 1">
            <a:extLst>
              <a:ext uri="{FF2B5EF4-FFF2-40B4-BE49-F238E27FC236}">
                <a16:creationId xmlns:a16="http://schemas.microsoft.com/office/drawing/2014/main" id="{857DA804-4844-44C1-B37A-83487AF84296}"/>
              </a:ext>
            </a:extLst>
          </p:cNvPr>
          <p:cNvSpPr txBox="1">
            <a:spLocks/>
          </p:cNvSpPr>
          <p:nvPr/>
        </p:nvSpPr>
        <p:spPr>
          <a:xfrm>
            <a:off x="450850" y="356247"/>
            <a:ext cx="7886700" cy="593519"/>
          </a:xfrm>
          <a:prstGeom prst="rect">
            <a:avLst/>
          </a:prstGeom>
        </p:spPr>
        <p:txBody>
          <a:bodyPr vert="horz" lIns="91440" tIns="45720" rIns="91440" bIns="45720" rtlCol="0" anchor="b">
            <a:normAutofit/>
          </a:bodyPr>
          <a:lstStyle>
            <a:lvl1pPr algn="l" defTabSz="914400" rtl="0" eaLnBrk="1" latinLnBrk="0" hangingPunct="1">
              <a:lnSpc>
                <a:spcPct val="90000"/>
              </a:lnSpc>
              <a:spcBef>
                <a:spcPct val="0"/>
              </a:spcBef>
              <a:buNone/>
              <a:defRPr sz="3600" kern="1200">
                <a:solidFill>
                  <a:schemeClr val="tx1"/>
                </a:solidFill>
                <a:latin typeface="Futura Medium" charset="0"/>
                <a:ea typeface="Futura Medium" charset="0"/>
                <a:cs typeface="Futura Medium" charset="0"/>
              </a:defRPr>
            </a:lvl1pPr>
          </a:lstStyle>
          <a:p>
            <a:r>
              <a:rPr lang="en-US" sz="2400" dirty="0"/>
              <a:t>Inflation Sentiment Monitor – January 2019</a:t>
            </a:r>
          </a:p>
        </p:txBody>
      </p:sp>
      <p:graphicFrame>
        <p:nvGraphicFramePr>
          <p:cNvPr id="5" name="Chart 4">
            <a:extLst>
              <a:ext uri="{FF2B5EF4-FFF2-40B4-BE49-F238E27FC236}">
                <a16:creationId xmlns:a16="http://schemas.microsoft.com/office/drawing/2014/main" id="{F74B90E8-52BC-4F0E-9E81-6F82F49FAC14}"/>
              </a:ext>
            </a:extLst>
          </p:cNvPr>
          <p:cNvGraphicFramePr>
            <a:graphicFrameLocks/>
          </p:cNvGraphicFramePr>
          <p:nvPr>
            <p:extLst>
              <p:ext uri="{D42A27DB-BD31-4B8C-83A1-F6EECF244321}">
                <p14:modId xmlns:p14="http://schemas.microsoft.com/office/powerpoint/2010/main" val="4261524164"/>
              </p:ext>
            </p:extLst>
          </p:nvPr>
        </p:nvGraphicFramePr>
        <p:xfrm>
          <a:off x="450850" y="1217277"/>
          <a:ext cx="8382432" cy="4792906"/>
        </p:xfrm>
        <a:graphic>
          <a:graphicData uri="http://schemas.openxmlformats.org/drawingml/2006/chart">
            <c:chart xmlns:c="http://schemas.openxmlformats.org/drawingml/2006/chart" xmlns:r="http://schemas.openxmlformats.org/officeDocument/2006/relationships" r:id="rId2"/>
          </a:graphicData>
        </a:graphic>
      </p:graphicFrame>
    </p:spTree>
    <p:extLst>
      <p:ext uri="{BB962C8B-B14F-4D97-AF65-F5344CB8AC3E}">
        <p14:creationId xmlns:p14="http://schemas.microsoft.com/office/powerpoint/2010/main" val="1112788109"/>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Title 1">
            <a:extLst>
              <a:ext uri="{FF2B5EF4-FFF2-40B4-BE49-F238E27FC236}">
                <a16:creationId xmlns:a16="http://schemas.microsoft.com/office/drawing/2014/main" id="{857DA804-4844-44C1-B37A-83487AF84296}"/>
              </a:ext>
            </a:extLst>
          </p:cNvPr>
          <p:cNvSpPr txBox="1">
            <a:spLocks/>
          </p:cNvSpPr>
          <p:nvPr/>
        </p:nvSpPr>
        <p:spPr>
          <a:xfrm>
            <a:off x="450850" y="356247"/>
            <a:ext cx="7886700" cy="593519"/>
          </a:xfrm>
          <a:prstGeom prst="rect">
            <a:avLst/>
          </a:prstGeom>
        </p:spPr>
        <p:txBody>
          <a:bodyPr vert="horz" lIns="91440" tIns="45720" rIns="91440" bIns="45720" rtlCol="0" anchor="b">
            <a:normAutofit/>
          </a:bodyPr>
          <a:lstStyle>
            <a:lvl1pPr algn="l" defTabSz="914400" rtl="0" eaLnBrk="1" latinLnBrk="0" hangingPunct="1">
              <a:lnSpc>
                <a:spcPct val="90000"/>
              </a:lnSpc>
              <a:spcBef>
                <a:spcPct val="0"/>
              </a:spcBef>
              <a:buNone/>
              <a:defRPr sz="3600" kern="1200">
                <a:solidFill>
                  <a:schemeClr val="tx1"/>
                </a:solidFill>
                <a:latin typeface="Futura Medium" charset="0"/>
                <a:ea typeface="Futura Medium" charset="0"/>
                <a:cs typeface="Futura Medium" charset="0"/>
              </a:defRPr>
            </a:lvl1pPr>
          </a:lstStyle>
          <a:p>
            <a:r>
              <a:rPr lang="en-US" sz="2400" dirty="0"/>
              <a:t>Central Bank Omnipotence Commentary</a:t>
            </a:r>
          </a:p>
        </p:txBody>
      </p:sp>
      <p:sp>
        <p:nvSpPr>
          <p:cNvPr id="2" name="TextBox 1">
            <a:extLst>
              <a:ext uri="{FF2B5EF4-FFF2-40B4-BE49-F238E27FC236}">
                <a16:creationId xmlns:a16="http://schemas.microsoft.com/office/drawing/2014/main" id="{742E4822-3049-44B4-99AD-A6E26D968E4F}"/>
              </a:ext>
            </a:extLst>
          </p:cNvPr>
          <p:cNvSpPr txBox="1"/>
          <p:nvPr/>
        </p:nvSpPr>
        <p:spPr>
          <a:xfrm>
            <a:off x="798990" y="1544715"/>
            <a:ext cx="184731" cy="369332"/>
          </a:xfrm>
          <a:prstGeom prst="rect">
            <a:avLst/>
          </a:prstGeom>
          <a:noFill/>
        </p:spPr>
        <p:txBody>
          <a:bodyPr wrap="none" rtlCol="0">
            <a:spAutoFit/>
          </a:bodyPr>
          <a:lstStyle/>
          <a:p>
            <a:endParaRPr lang="en-US" dirty="0"/>
          </a:p>
        </p:txBody>
      </p:sp>
      <p:sp>
        <p:nvSpPr>
          <p:cNvPr id="3" name="Rectangle 2">
            <a:extLst>
              <a:ext uri="{FF2B5EF4-FFF2-40B4-BE49-F238E27FC236}">
                <a16:creationId xmlns:a16="http://schemas.microsoft.com/office/drawing/2014/main" id="{DA266587-80C8-4CC5-8BED-1E05957A67D3}"/>
              </a:ext>
            </a:extLst>
          </p:cNvPr>
          <p:cNvSpPr/>
          <p:nvPr/>
        </p:nvSpPr>
        <p:spPr>
          <a:xfrm>
            <a:off x="450850" y="1056729"/>
            <a:ext cx="8488964" cy="4801314"/>
          </a:xfrm>
          <a:prstGeom prst="rect">
            <a:avLst/>
          </a:prstGeom>
        </p:spPr>
        <p:txBody>
          <a:bodyPr wrap="square">
            <a:spAutoFit/>
          </a:bodyPr>
          <a:lstStyle/>
          <a:p>
            <a:pPr>
              <a:buFont typeface="Arial" panose="020B0604020202020204" pitchFamily="34" charset="0"/>
              <a:buChar char="•"/>
            </a:pPr>
            <a:r>
              <a:rPr lang="en-US" sz="1700" dirty="0">
                <a:solidFill>
                  <a:srgbClr val="000000"/>
                </a:solidFill>
                <a:latin typeface="Futura Medium"/>
              </a:rPr>
              <a:t> Attention to central bank narratives continued to rise in January, to nearly the highest point in the last 18 months. </a:t>
            </a:r>
          </a:p>
          <a:p>
            <a:pPr>
              <a:buFont typeface="Arial" panose="020B0604020202020204" pitchFamily="34" charset="0"/>
              <a:buChar char="•"/>
            </a:pPr>
            <a:endParaRPr lang="en-US" sz="1700" b="0" i="0" dirty="0">
              <a:solidFill>
                <a:srgbClr val="000000"/>
              </a:solidFill>
              <a:effectLst/>
              <a:latin typeface="Futura Medium"/>
            </a:endParaRPr>
          </a:p>
          <a:p>
            <a:pPr>
              <a:buFont typeface="Arial" panose="020B0604020202020204" pitchFamily="34" charset="0"/>
              <a:buChar char="•"/>
            </a:pPr>
            <a:r>
              <a:rPr lang="en-US" sz="1700" b="0" i="0" dirty="0">
                <a:solidFill>
                  <a:srgbClr val="000000"/>
                </a:solidFill>
                <a:effectLst/>
                <a:latin typeface="Futura Medium"/>
              </a:rPr>
              <a:t> The references to communication policy have remained, and reinforced recurring themes of ‘patience’ and ‘pause’ throughout both news and advocacy pieces. </a:t>
            </a:r>
          </a:p>
          <a:p>
            <a:pPr>
              <a:buFont typeface="Arial" panose="020B0604020202020204" pitchFamily="34" charset="0"/>
              <a:buChar char="•"/>
            </a:pPr>
            <a:endParaRPr lang="en-US" sz="1700" dirty="0">
              <a:solidFill>
                <a:srgbClr val="000000"/>
              </a:solidFill>
              <a:latin typeface="Futura Medium"/>
            </a:endParaRPr>
          </a:p>
          <a:p>
            <a:pPr>
              <a:buFont typeface="Arial" panose="020B0604020202020204" pitchFamily="34" charset="0"/>
              <a:buChar char="•"/>
            </a:pPr>
            <a:r>
              <a:rPr lang="en-US" sz="1700" dirty="0">
                <a:solidFill>
                  <a:srgbClr val="000000"/>
                </a:solidFill>
                <a:latin typeface="Futura Medium"/>
              </a:rPr>
              <a:t> In our judgment, the common knowledge that the Fed will not take any action to harm equity prices has returned. </a:t>
            </a:r>
          </a:p>
          <a:p>
            <a:pPr>
              <a:buFont typeface="Arial" panose="020B0604020202020204" pitchFamily="34" charset="0"/>
              <a:buChar char="•"/>
            </a:pPr>
            <a:endParaRPr lang="en-US" sz="1700" dirty="0">
              <a:solidFill>
                <a:srgbClr val="000000"/>
              </a:solidFill>
              <a:latin typeface="Futura Medium"/>
            </a:endParaRPr>
          </a:p>
          <a:p>
            <a:pPr>
              <a:buFont typeface="Arial" panose="020B0604020202020204" pitchFamily="34" charset="0"/>
              <a:buChar char="•"/>
            </a:pPr>
            <a:r>
              <a:rPr lang="en-US" sz="1700" dirty="0">
                <a:solidFill>
                  <a:srgbClr val="000000"/>
                </a:solidFill>
                <a:latin typeface="Futura Medium"/>
              </a:rPr>
              <a:t> We have seen a corresponding rise in sentiment, as investors and authors concerned with a mixed message from the Fed in November and December transitioned to relief. </a:t>
            </a:r>
          </a:p>
          <a:p>
            <a:pPr>
              <a:buFont typeface="Arial" panose="020B0604020202020204" pitchFamily="34" charset="0"/>
              <a:buChar char="•"/>
            </a:pPr>
            <a:endParaRPr lang="en-US" sz="1700" dirty="0">
              <a:solidFill>
                <a:srgbClr val="000000"/>
              </a:solidFill>
              <a:latin typeface="Futura Medium"/>
            </a:endParaRPr>
          </a:p>
          <a:p>
            <a:pPr>
              <a:buFont typeface="Arial" panose="020B0604020202020204" pitchFamily="34" charset="0"/>
              <a:buChar char="•"/>
            </a:pPr>
            <a:r>
              <a:rPr lang="en-US" sz="1700" dirty="0">
                <a:solidFill>
                  <a:srgbClr val="000000"/>
                </a:solidFill>
                <a:latin typeface="Futura Medium"/>
              </a:rPr>
              <a:t> The narrative proximity of Italy debt topics to US market and financial policy is new and worthy of note. We think it indicates a surprising bullishness and willingness to ‘stretch’ in language used in articles about credit markets.</a:t>
            </a:r>
          </a:p>
          <a:p>
            <a:pPr>
              <a:buFont typeface="Arial" panose="020B0604020202020204" pitchFamily="34" charset="0"/>
              <a:buChar char="•"/>
            </a:pPr>
            <a:endParaRPr lang="en-US" sz="1700" b="0" i="0" dirty="0">
              <a:solidFill>
                <a:srgbClr val="000000"/>
              </a:solidFill>
              <a:effectLst/>
              <a:latin typeface="Futura Medium"/>
            </a:endParaRPr>
          </a:p>
        </p:txBody>
      </p:sp>
    </p:spTree>
    <p:extLst>
      <p:ext uri="{BB962C8B-B14F-4D97-AF65-F5344CB8AC3E}">
        <p14:creationId xmlns:p14="http://schemas.microsoft.com/office/powerpoint/2010/main" val="2738355373"/>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0850" y="365125"/>
            <a:ext cx="7886700" cy="593519"/>
          </a:xfrm>
        </p:spPr>
        <p:txBody>
          <a:bodyPr>
            <a:normAutofit/>
          </a:bodyPr>
          <a:lstStyle/>
          <a:p>
            <a:r>
              <a:rPr lang="en-US" sz="2000" dirty="0"/>
              <a:t>Central Bank Omnipotence Network Map – January 2019</a:t>
            </a:r>
          </a:p>
        </p:txBody>
      </p:sp>
      <p:pic>
        <p:nvPicPr>
          <p:cNvPr id="43" name="Picture 42" descr="image.png">
            <a:extLst>
              <a:ext uri="{FF2B5EF4-FFF2-40B4-BE49-F238E27FC236}">
                <a16:creationId xmlns:a16="http://schemas.microsoft.com/office/drawing/2014/main" id="{8E37E136-338A-4F20-A047-EF33CDA69576}"/>
              </a:ext>
            </a:extLst>
          </p:cNvPr>
          <p:cNvPicPr>
            <a:picLocks noChangeAspect="1"/>
          </p:cNvPicPr>
          <p:nvPr/>
        </p:nvPicPr>
        <p:blipFill>
          <a:blip r:embed="rId2"/>
          <a:stretch>
            <a:fillRect/>
          </a:stretch>
        </p:blipFill>
        <p:spPr>
          <a:xfrm>
            <a:off x="658920" y="1221140"/>
            <a:ext cx="7562736" cy="4830068"/>
          </a:xfrm>
          <a:prstGeom prst="rect">
            <a:avLst/>
          </a:prstGeom>
        </p:spPr>
      </p:pic>
      <p:sp>
        <p:nvSpPr>
          <p:cNvPr id="44" name="Rectangle 43">
            <a:extLst>
              <a:ext uri="{FF2B5EF4-FFF2-40B4-BE49-F238E27FC236}">
                <a16:creationId xmlns:a16="http://schemas.microsoft.com/office/drawing/2014/main" id="{19AFF3C5-A15C-4F13-8803-0BC1764E5968}"/>
              </a:ext>
            </a:extLst>
          </p:cNvPr>
          <p:cNvSpPr/>
          <p:nvPr/>
        </p:nvSpPr>
        <p:spPr>
          <a:xfrm>
            <a:off x="2049080" y="2050741"/>
            <a:ext cx="605343" cy="1316115"/>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5" name="TextBox 44">
            <a:extLst>
              <a:ext uri="{FF2B5EF4-FFF2-40B4-BE49-F238E27FC236}">
                <a16:creationId xmlns:a16="http://schemas.microsoft.com/office/drawing/2014/main" id="{1C838C9F-86BF-45DC-BB46-8F1EA42A35E3}"/>
              </a:ext>
            </a:extLst>
          </p:cNvPr>
          <p:cNvSpPr txBox="1"/>
          <p:nvPr/>
        </p:nvSpPr>
        <p:spPr>
          <a:xfrm>
            <a:off x="922344" y="2029008"/>
            <a:ext cx="1126736" cy="954107"/>
          </a:xfrm>
          <a:prstGeom prst="rect">
            <a:avLst/>
          </a:prstGeom>
          <a:noFill/>
        </p:spPr>
        <p:txBody>
          <a:bodyPr wrap="square" rtlCol="0">
            <a:spAutoFit/>
          </a:bodyPr>
          <a:lstStyle/>
          <a:p>
            <a:r>
              <a:rPr lang="en-US" sz="800" dirty="0">
                <a:latin typeface="Futura Medium"/>
              </a:rPr>
              <a:t>Brexit: May ‘clings’ to deal, companies prepare for no-deal, ‘current account risk’ concerns at BOE</a:t>
            </a:r>
          </a:p>
        </p:txBody>
      </p:sp>
      <p:sp>
        <p:nvSpPr>
          <p:cNvPr id="46" name="Rectangle 45">
            <a:extLst>
              <a:ext uri="{FF2B5EF4-FFF2-40B4-BE49-F238E27FC236}">
                <a16:creationId xmlns:a16="http://schemas.microsoft.com/office/drawing/2014/main" id="{C55477DB-018F-46C4-A465-C09C39D2F35D}"/>
              </a:ext>
            </a:extLst>
          </p:cNvPr>
          <p:cNvSpPr/>
          <p:nvPr/>
        </p:nvSpPr>
        <p:spPr>
          <a:xfrm>
            <a:off x="2570473" y="1884679"/>
            <a:ext cx="605343" cy="512292"/>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7" name="TextBox 46">
            <a:extLst>
              <a:ext uri="{FF2B5EF4-FFF2-40B4-BE49-F238E27FC236}">
                <a16:creationId xmlns:a16="http://schemas.microsoft.com/office/drawing/2014/main" id="{8A70A029-9C4A-4B10-B8AE-9C73DD469467}"/>
              </a:ext>
            </a:extLst>
          </p:cNvPr>
          <p:cNvSpPr txBox="1"/>
          <p:nvPr/>
        </p:nvSpPr>
        <p:spPr>
          <a:xfrm>
            <a:off x="2091055" y="1412147"/>
            <a:ext cx="1126736" cy="461665"/>
          </a:xfrm>
          <a:prstGeom prst="rect">
            <a:avLst/>
          </a:prstGeom>
          <a:noFill/>
        </p:spPr>
        <p:txBody>
          <a:bodyPr wrap="square" rtlCol="0">
            <a:spAutoFit/>
          </a:bodyPr>
          <a:lstStyle/>
          <a:p>
            <a:r>
              <a:rPr lang="en-US" sz="800" dirty="0">
                <a:latin typeface="Futura Medium"/>
              </a:rPr>
              <a:t>Aussie ‘surge’, China-US trade sensitivity in AUD</a:t>
            </a:r>
          </a:p>
        </p:txBody>
      </p:sp>
      <p:sp>
        <p:nvSpPr>
          <p:cNvPr id="48" name="Rectangle 47">
            <a:extLst>
              <a:ext uri="{FF2B5EF4-FFF2-40B4-BE49-F238E27FC236}">
                <a16:creationId xmlns:a16="http://schemas.microsoft.com/office/drawing/2014/main" id="{9422ADD1-4887-4C95-A3B6-8EB325D06F2E}"/>
              </a:ext>
            </a:extLst>
          </p:cNvPr>
          <p:cNvSpPr/>
          <p:nvPr/>
        </p:nvSpPr>
        <p:spPr>
          <a:xfrm>
            <a:off x="3226693" y="1221140"/>
            <a:ext cx="512492" cy="829602"/>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9" name="TextBox 48">
            <a:extLst>
              <a:ext uri="{FF2B5EF4-FFF2-40B4-BE49-F238E27FC236}">
                <a16:creationId xmlns:a16="http://schemas.microsoft.com/office/drawing/2014/main" id="{5596CC9A-05AC-44F9-936F-6D9BAAD51A9F}"/>
              </a:ext>
            </a:extLst>
          </p:cNvPr>
          <p:cNvSpPr txBox="1"/>
          <p:nvPr/>
        </p:nvSpPr>
        <p:spPr>
          <a:xfrm>
            <a:off x="2356203" y="893874"/>
            <a:ext cx="1126736" cy="461665"/>
          </a:xfrm>
          <a:prstGeom prst="rect">
            <a:avLst/>
          </a:prstGeom>
          <a:noFill/>
        </p:spPr>
        <p:txBody>
          <a:bodyPr wrap="square" rtlCol="0">
            <a:spAutoFit/>
          </a:bodyPr>
          <a:lstStyle/>
          <a:p>
            <a:r>
              <a:rPr lang="en-US" sz="800" dirty="0">
                <a:latin typeface="Futura Medium"/>
              </a:rPr>
              <a:t>BOJ ‘upbeat’, ‘rosy’, ‘distant’ price forecast</a:t>
            </a:r>
          </a:p>
        </p:txBody>
      </p:sp>
      <p:sp>
        <p:nvSpPr>
          <p:cNvPr id="50" name="Rectangle 49">
            <a:extLst>
              <a:ext uri="{FF2B5EF4-FFF2-40B4-BE49-F238E27FC236}">
                <a16:creationId xmlns:a16="http://schemas.microsoft.com/office/drawing/2014/main" id="{02DBCBDC-ABDC-47CD-B2FA-0461C8C288C6}"/>
              </a:ext>
            </a:extLst>
          </p:cNvPr>
          <p:cNvSpPr/>
          <p:nvPr/>
        </p:nvSpPr>
        <p:spPr>
          <a:xfrm>
            <a:off x="2705299" y="2407838"/>
            <a:ext cx="1760169" cy="1021162"/>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1" name="TextBox 50">
            <a:extLst>
              <a:ext uri="{FF2B5EF4-FFF2-40B4-BE49-F238E27FC236}">
                <a16:creationId xmlns:a16="http://schemas.microsoft.com/office/drawing/2014/main" id="{44D99D44-FA4F-4821-A2E2-5D0E8174AEE8}"/>
              </a:ext>
            </a:extLst>
          </p:cNvPr>
          <p:cNvSpPr txBox="1"/>
          <p:nvPr/>
        </p:nvSpPr>
        <p:spPr>
          <a:xfrm>
            <a:off x="1229467" y="3491145"/>
            <a:ext cx="1126736" cy="830997"/>
          </a:xfrm>
          <a:prstGeom prst="rect">
            <a:avLst/>
          </a:prstGeom>
          <a:noFill/>
        </p:spPr>
        <p:txBody>
          <a:bodyPr wrap="square" rtlCol="0">
            <a:spAutoFit/>
          </a:bodyPr>
          <a:lstStyle/>
          <a:p>
            <a:r>
              <a:rPr lang="en-US" sz="800" dirty="0">
                <a:latin typeface="Futura Medium"/>
              </a:rPr>
              <a:t>Euro-Area, ‘Grim’, ‘Goldilocks’ Doomed, ‘Weak Growth’, ‘Unchanged Policy’</a:t>
            </a:r>
          </a:p>
        </p:txBody>
      </p:sp>
      <p:cxnSp>
        <p:nvCxnSpPr>
          <p:cNvPr id="52" name="Straight Arrow Connector 51">
            <a:extLst>
              <a:ext uri="{FF2B5EF4-FFF2-40B4-BE49-F238E27FC236}">
                <a16:creationId xmlns:a16="http://schemas.microsoft.com/office/drawing/2014/main" id="{22257032-7563-4343-868A-AE14CD08B6A2}"/>
              </a:ext>
            </a:extLst>
          </p:cNvPr>
          <p:cNvCxnSpPr>
            <a:cxnSpLocks/>
          </p:cNvCxnSpPr>
          <p:nvPr/>
        </p:nvCxnSpPr>
        <p:spPr>
          <a:xfrm flipV="1">
            <a:off x="2261415" y="3449270"/>
            <a:ext cx="393008" cy="186904"/>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53" name="Rectangle 52">
            <a:extLst>
              <a:ext uri="{FF2B5EF4-FFF2-40B4-BE49-F238E27FC236}">
                <a16:creationId xmlns:a16="http://schemas.microsoft.com/office/drawing/2014/main" id="{35AF1294-1CD0-4AD9-9225-535FAEADA224}"/>
              </a:ext>
            </a:extLst>
          </p:cNvPr>
          <p:cNvSpPr/>
          <p:nvPr/>
        </p:nvSpPr>
        <p:spPr>
          <a:xfrm>
            <a:off x="3078613" y="3426090"/>
            <a:ext cx="880085" cy="1021162"/>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4" name="TextBox 53">
            <a:extLst>
              <a:ext uri="{FF2B5EF4-FFF2-40B4-BE49-F238E27FC236}">
                <a16:creationId xmlns:a16="http://schemas.microsoft.com/office/drawing/2014/main" id="{FD6BCB6E-5453-473F-B47A-6974E8C53434}"/>
              </a:ext>
            </a:extLst>
          </p:cNvPr>
          <p:cNvSpPr txBox="1"/>
          <p:nvPr/>
        </p:nvSpPr>
        <p:spPr>
          <a:xfrm>
            <a:off x="818499" y="4364017"/>
            <a:ext cx="1126736" cy="461665"/>
          </a:xfrm>
          <a:prstGeom prst="rect">
            <a:avLst/>
          </a:prstGeom>
          <a:noFill/>
        </p:spPr>
        <p:txBody>
          <a:bodyPr wrap="square" rtlCol="0">
            <a:spAutoFit/>
          </a:bodyPr>
          <a:lstStyle/>
          <a:p>
            <a:r>
              <a:rPr lang="en-US" sz="800" dirty="0">
                <a:latin typeface="Futura Medium"/>
              </a:rPr>
              <a:t>Regulation, US Consumer Credit, Tax Policy</a:t>
            </a:r>
          </a:p>
        </p:txBody>
      </p:sp>
      <p:cxnSp>
        <p:nvCxnSpPr>
          <p:cNvPr id="55" name="Straight Arrow Connector 54">
            <a:extLst>
              <a:ext uri="{FF2B5EF4-FFF2-40B4-BE49-F238E27FC236}">
                <a16:creationId xmlns:a16="http://schemas.microsoft.com/office/drawing/2014/main" id="{24C9AA02-13C2-4692-9684-B338B800821B}"/>
              </a:ext>
            </a:extLst>
          </p:cNvPr>
          <p:cNvCxnSpPr>
            <a:cxnSpLocks/>
          </p:cNvCxnSpPr>
          <p:nvPr/>
        </p:nvCxnSpPr>
        <p:spPr>
          <a:xfrm flipV="1">
            <a:off x="1792835" y="4137937"/>
            <a:ext cx="1285778" cy="371109"/>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56" name="Rectangle 55">
            <a:extLst>
              <a:ext uri="{FF2B5EF4-FFF2-40B4-BE49-F238E27FC236}">
                <a16:creationId xmlns:a16="http://schemas.microsoft.com/office/drawing/2014/main" id="{88EE6C65-AFFC-4450-8C1E-11AB273F29EE}"/>
              </a:ext>
            </a:extLst>
          </p:cNvPr>
          <p:cNvSpPr/>
          <p:nvPr/>
        </p:nvSpPr>
        <p:spPr>
          <a:xfrm>
            <a:off x="3011884" y="4424691"/>
            <a:ext cx="1126736" cy="1021162"/>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7" name="Rectangle 56">
            <a:extLst>
              <a:ext uri="{FF2B5EF4-FFF2-40B4-BE49-F238E27FC236}">
                <a16:creationId xmlns:a16="http://schemas.microsoft.com/office/drawing/2014/main" id="{A3E3E94C-756A-4A53-991C-193C924C846F}"/>
              </a:ext>
            </a:extLst>
          </p:cNvPr>
          <p:cNvSpPr/>
          <p:nvPr/>
        </p:nvSpPr>
        <p:spPr>
          <a:xfrm>
            <a:off x="4393680" y="1353040"/>
            <a:ext cx="512492" cy="955154"/>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8" name="TextBox 57">
            <a:extLst>
              <a:ext uri="{FF2B5EF4-FFF2-40B4-BE49-F238E27FC236}">
                <a16:creationId xmlns:a16="http://schemas.microsoft.com/office/drawing/2014/main" id="{269D881F-433F-49C2-A640-DBBF4374F579}"/>
              </a:ext>
            </a:extLst>
          </p:cNvPr>
          <p:cNvSpPr txBox="1"/>
          <p:nvPr/>
        </p:nvSpPr>
        <p:spPr>
          <a:xfrm>
            <a:off x="4290316" y="984496"/>
            <a:ext cx="1126736" cy="338554"/>
          </a:xfrm>
          <a:prstGeom prst="rect">
            <a:avLst/>
          </a:prstGeom>
          <a:noFill/>
        </p:spPr>
        <p:txBody>
          <a:bodyPr wrap="square" rtlCol="0">
            <a:spAutoFit/>
          </a:bodyPr>
          <a:lstStyle/>
          <a:p>
            <a:r>
              <a:rPr lang="en-US" sz="800" dirty="0">
                <a:latin typeface="Futura Medium"/>
              </a:rPr>
              <a:t>China, Targeted Easing</a:t>
            </a:r>
          </a:p>
        </p:txBody>
      </p:sp>
      <p:sp>
        <p:nvSpPr>
          <p:cNvPr id="59" name="TextBox 58">
            <a:extLst>
              <a:ext uri="{FF2B5EF4-FFF2-40B4-BE49-F238E27FC236}">
                <a16:creationId xmlns:a16="http://schemas.microsoft.com/office/drawing/2014/main" id="{D727B5C0-4FBD-48E2-AB89-75BF762D8B2C}"/>
              </a:ext>
            </a:extLst>
          </p:cNvPr>
          <p:cNvSpPr txBox="1"/>
          <p:nvPr/>
        </p:nvSpPr>
        <p:spPr>
          <a:xfrm>
            <a:off x="2831962" y="5477516"/>
            <a:ext cx="1126736" cy="584775"/>
          </a:xfrm>
          <a:prstGeom prst="rect">
            <a:avLst/>
          </a:prstGeom>
          <a:noFill/>
        </p:spPr>
        <p:txBody>
          <a:bodyPr wrap="square" rtlCol="0">
            <a:spAutoFit/>
          </a:bodyPr>
          <a:lstStyle/>
          <a:p>
            <a:r>
              <a:rPr lang="en-US" sz="800" dirty="0">
                <a:latin typeface="Futura Medium"/>
              </a:rPr>
              <a:t>Financial market returns, ‘strong start’, ‘bulls’, cracks appearing </a:t>
            </a:r>
          </a:p>
        </p:txBody>
      </p:sp>
      <p:sp>
        <p:nvSpPr>
          <p:cNvPr id="60" name="Rectangle 59">
            <a:extLst>
              <a:ext uri="{FF2B5EF4-FFF2-40B4-BE49-F238E27FC236}">
                <a16:creationId xmlns:a16="http://schemas.microsoft.com/office/drawing/2014/main" id="{2D7ACF98-7154-4EBA-9743-156EFDBA6B06}"/>
              </a:ext>
            </a:extLst>
          </p:cNvPr>
          <p:cNvSpPr/>
          <p:nvPr/>
        </p:nvSpPr>
        <p:spPr>
          <a:xfrm>
            <a:off x="3957467" y="4000726"/>
            <a:ext cx="508001" cy="512292"/>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1" name="TextBox 60">
            <a:extLst>
              <a:ext uri="{FF2B5EF4-FFF2-40B4-BE49-F238E27FC236}">
                <a16:creationId xmlns:a16="http://schemas.microsoft.com/office/drawing/2014/main" id="{8F703B7B-B45F-42C0-9D41-2F141E4C041F}"/>
              </a:ext>
            </a:extLst>
          </p:cNvPr>
          <p:cNvSpPr txBox="1"/>
          <p:nvPr/>
        </p:nvSpPr>
        <p:spPr>
          <a:xfrm>
            <a:off x="3266944" y="6041614"/>
            <a:ext cx="1126736" cy="461665"/>
          </a:xfrm>
          <a:prstGeom prst="rect">
            <a:avLst/>
          </a:prstGeom>
          <a:noFill/>
        </p:spPr>
        <p:txBody>
          <a:bodyPr wrap="square" rtlCol="0">
            <a:spAutoFit/>
          </a:bodyPr>
          <a:lstStyle/>
          <a:p>
            <a:r>
              <a:rPr lang="en-US" sz="800" dirty="0">
                <a:latin typeface="Futura Medium"/>
              </a:rPr>
              <a:t>‘Pent-up demand’ for southern European debt</a:t>
            </a:r>
          </a:p>
        </p:txBody>
      </p:sp>
      <p:cxnSp>
        <p:nvCxnSpPr>
          <p:cNvPr id="62" name="Straight Arrow Connector 61">
            <a:extLst>
              <a:ext uri="{FF2B5EF4-FFF2-40B4-BE49-F238E27FC236}">
                <a16:creationId xmlns:a16="http://schemas.microsoft.com/office/drawing/2014/main" id="{F9341EFF-6043-4D8E-8077-E60D358450AF}"/>
              </a:ext>
            </a:extLst>
          </p:cNvPr>
          <p:cNvCxnSpPr>
            <a:cxnSpLocks/>
          </p:cNvCxnSpPr>
          <p:nvPr/>
        </p:nvCxnSpPr>
        <p:spPr>
          <a:xfrm flipV="1">
            <a:off x="4043229" y="4594849"/>
            <a:ext cx="350451" cy="1472191"/>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63" name="Rectangle 62">
            <a:extLst>
              <a:ext uri="{FF2B5EF4-FFF2-40B4-BE49-F238E27FC236}">
                <a16:creationId xmlns:a16="http://schemas.microsoft.com/office/drawing/2014/main" id="{EA1B74B7-3EEF-48EF-BF7B-1DD94FAD6F40}"/>
              </a:ext>
            </a:extLst>
          </p:cNvPr>
          <p:cNvSpPr/>
          <p:nvPr/>
        </p:nvSpPr>
        <p:spPr>
          <a:xfrm>
            <a:off x="4496321" y="4679126"/>
            <a:ext cx="508001" cy="512292"/>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4" name="TextBox 63">
            <a:extLst>
              <a:ext uri="{FF2B5EF4-FFF2-40B4-BE49-F238E27FC236}">
                <a16:creationId xmlns:a16="http://schemas.microsoft.com/office/drawing/2014/main" id="{A8EC190F-D9B3-4794-94EF-E8BF301E73AC}"/>
              </a:ext>
            </a:extLst>
          </p:cNvPr>
          <p:cNvSpPr txBox="1"/>
          <p:nvPr/>
        </p:nvSpPr>
        <p:spPr>
          <a:xfrm>
            <a:off x="5744300" y="4982973"/>
            <a:ext cx="1126736" cy="338554"/>
          </a:xfrm>
          <a:prstGeom prst="rect">
            <a:avLst/>
          </a:prstGeom>
          <a:noFill/>
        </p:spPr>
        <p:txBody>
          <a:bodyPr wrap="square" rtlCol="0">
            <a:spAutoFit/>
          </a:bodyPr>
          <a:lstStyle/>
          <a:p>
            <a:r>
              <a:rPr lang="en-US" sz="800" dirty="0">
                <a:latin typeface="Futura Medium"/>
              </a:rPr>
              <a:t>Italy debt, funding, </a:t>
            </a:r>
            <a:r>
              <a:rPr lang="en-US" sz="800" dirty="0" err="1">
                <a:latin typeface="Futura Medium"/>
              </a:rPr>
              <a:t>Carige</a:t>
            </a:r>
            <a:endParaRPr lang="en-US" sz="800" dirty="0">
              <a:latin typeface="Futura Medium"/>
            </a:endParaRPr>
          </a:p>
        </p:txBody>
      </p:sp>
      <p:cxnSp>
        <p:nvCxnSpPr>
          <p:cNvPr id="65" name="Straight Arrow Connector 64">
            <a:extLst>
              <a:ext uri="{FF2B5EF4-FFF2-40B4-BE49-F238E27FC236}">
                <a16:creationId xmlns:a16="http://schemas.microsoft.com/office/drawing/2014/main" id="{F83B33C2-ADB1-431F-9399-F36A3A1B19EE}"/>
              </a:ext>
            </a:extLst>
          </p:cNvPr>
          <p:cNvCxnSpPr>
            <a:cxnSpLocks/>
            <a:stCxn id="64" idx="1"/>
          </p:cNvCxnSpPr>
          <p:nvPr/>
        </p:nvCxnSpPr>
        <p:spPr>
          <a:xfrm flipH="1" flipV="1">
            <a:off x="5095766" y="5031090"/>
            <a:ext cx="648534" cy="121160"/>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66" name="Rectangle 65">
            <a:extLst>
              <a:ext uri="{FF2B5EF4-FFF2-40B4-BE49-F238E27FC236}">
                <a16:creationId xmlns:a16="http://schemas.microsoft.com/office/drawing/2014/main" id="{27BEBC98-A842-4DC5-9E60-FC8CF9A41559}"/>
              </a:ext>
            </a:extLst>
          </p:cNvPr>
          <p:cNvSpPr/>
          <p:nvPr/>
        </p:nvSpPr>
        <p:spPr>
          <a:xfrm>
            <a:off x="4841765" y="5368338"/>
            <a:ext cx="1035252" cy="647895"/>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7" name="TextBox 66">
            <a:extLst>
              <a:ext uri="{FF2B5EF4-FFF2-40B4-BE49-F238E27FC236}">
                <a16:creationId xmlns:a16="http://schemas.microsoft.com/office/drawing/2014/main" id="{D0CBBD99-96D9-4E64-A4AC-F1A5C5775569}"/>
              </a:ext>
            </a:extLst>
          </p:cNvPr>
          <p:cNvSpPr txBox="1"/>
          <p:nvPr/>
        </p:nvSpPr>
        <p:spPr>
          <a:xfrm>
            <a:off x="5874288" y="5544257"/>
            <a:ext cx="1126736" cy="338554"/>
          </a:xfrm>
          <a:prstGeom prst="rect">
            <a:avLst/>
          </a:prstGeom>
          <a:noFill/>
        </p:spPr>
        <p:txBody>
          <a:bodyPr wrap="square" rtlCol="0">
            <a:spAutoFit/>
          </a:bodyPr>
          <a:lstStyle/>
          <a:p>
            <a:r>
              <a:rPr lang="en-US" sz="800" dirty="0">
                <a:latin typeface="Futura Medium"/>
              </a:rPr>
              <a:t>Metals, </a:t>
            </a:r>
            <a:r>
              <a:rPr lang="en-US" sz="800" dirty="0" err="1">
                <a:latin typeface="Futura Medium"/>
              </a:rPr>
              <a:t>Esp</a:t>
            </a:r>
            <a:r>
              <a:rPr lang="en-US" sz="800" dirty="0">
                <a:latin typeface="Futura Medium"/>
              </a:rPr>
              <a:t> Gold and Platinum</a:t>
            </a:r>
          </a:p>
        </p:txBody>
      </p:sp>
      <p:sp>
        <p:nvSpPr>
          <p:cNvPr id="68" name="Rectangle 67">
            <a:extLst>
              <a:ext uri="{FF2B5EF4-FFF2-40B4-BE49-F238E27FC236}">
                <a16:creationId xmlns:a16="http://schemas.microsoft.com/office/drawing/2014/main" id="{3201424F-F3A6-4DA0-B43E-44A9BDE86841}"/>
              </a:ext>
            </a:extLst>
          </p:cNvPr>
          <p:cNvSpPr/>
          <p:nvPr/>
        </p:nvSpPr>
        <p:spPr>
          <a:xfrm>
            <a:off x="4914905" y="3506645"/>
            <a:ext cx="901183" cy="1472191"/>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9" name="TextBox 68">
            <a:extLst>
              <a:ext uri="{FF2B5EF4-FFF2-40B4-BE49-F238E27FC236}">
                <a16:creationId xmlns:a16="http://schemas.microsoft.com/office/drawing/2014/main" id="{C07EB428-CFE3-4731-91FD-9A138CECFC5E}"/>
              </a:ext>
            </a:extLst>
          </p:cNvPr>
          <p:cNvSpPr txBox="1"/>
          <p:nvPr/>
        </p:nvSpPr>
        <p:spPr>
          <a:xfrm>
            <a:off x="5780194" y="3656496"/>
            <a:ext cx="1126736" cy="584775"/>
          </a:xfrm>
          <a:prstGeom prst="rect">
            <a:avLst/>
          </a:prstGeom>
          <a:noFill/>
        </p:spPr>
        <p:txBody>
          <a:bodyPr wrap="square" rtlCol="0">
            <a:spAutoFit/>
          </a:bodyPr>
          <a:lstStyle/>
          <a:p>
            <a:r>
              <a:rPr lang="en-US" sz="800" dirty="0">
                <a:latin typeface="Futura Medium"/>
              </a:rPr>
              <a:t>Fed, </a:t>
            </a:r>
            <a:r>
              <a:rPr lang="en-US" sz="800" dirty="0" err="1">
                <a:latin typeface="Futura Medium"/>
              </a:rPr>
              <a:t>Powell,‘Pause</a:t>
            </a:r>
            <a:r>
              <a:rPr lang="en-US" sz="800" dirty="0">
                <a:latin typeface="Futura Medium"/>
              </a:rPr>
              <a:t>’, ‘Patience’, ‘Pit stop or peak’</a:t>
            </a:r>
          </a:p>
        </p:txBody>
      </p:sp>
      <p:sp>
        <p:nvSpPr>
          <p:cNvPr id="70" name="Rectangle 69">
            <a:extLst>
              <a:ext uri="{FF2B5EF4-FFF2-40B4-BE49-F238E27FC236}">
                <a16:creationId xmlns:a16="http://schemas.microsoft.com/office/drawing/2014/main" id="{BB37E265-6638-4292-8045-A5251634DE9F}"/>
              </a:ext>
            </a:extLst>
          </p:cNvPr>
          <p:cNvSpPr/>
          <p:nvPr/>
        </p:nvSpPr>
        <p:spPr>
          <a:xfrm>
            <a:off x="4363867" y="2992728"/>
            <a:ext cx="551038" cy="643445"/>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1" name="TextBox 70">
            <a:extLst>
              <a:ext uri="{FF2B5EF4-FFF2-40B4-BE49-F238E27FC236}">
                <a16:creationId xmlns:a16="http://schemas.microsoft.com/office/drawing/2014/main" id="{0663B571-C7F1-423C-A479-B40F617A526B}"/>
              </a:ext>
            </a:extLst>
          </p:cNvPr>
          <p:cNvSpPr txBox="1"/>
          <p:nvPr/>
        </p:nvSpPr>
        <p:spPr>
          <a:xfrm>
            <a:off x="6832795" y="2979097"/>
            <a:ext cx="1126736" cy="584775"/>
          </a:xfrm>
          <a:prstGeom prst="rect">
            <a:avLst/>
          </a:prstGeom>
          <a:noFill/>
        </p:spPr>
        <p:txBody>
          <a:bodyPr wrap="square" rtlCol="0">
            <a:spAutoFit/>
          </a:bodyPr>
          <a:lstStyle/>
          <a:p>
            <a:r>
              <a:rPr lang="en-US" sz="800" dirty="0">
                <a:latin typeface="Futura Medium"/>
              </a:rPr>
              <a:t>Labor markets strong, factories ‘slump’, input prices ‘fall’</a:t>
            </a:r>
          </a:p>
        </p:txBody>
      </p:sp>
      <p:cxnSp>
        <p:nvCxnSpPr>
          <p:cNvPr id="72" name="Straight Arrow Connector 71">
            <a:extLst>
              <a:ext uri="{FF2B5EF4-FFF2-40B4-BE49-F238E27FC236}">
                <a16:creationId xmlns:a16="http://schemas.microsoft.com/office/drawing/2014/main" id="{A3CAA54B-C6FE-4D4C-8A2D-F98D90F2BDEF}"/>
              </a:ext>
            </a:extLst>
          </p:cNvPr>
          <p:cNvCxnSpPr>
            <a:cxnSpLocks/>
          </p:cNvCxnSpPr>
          <p:nvPr/>
        </p:nvCxnSpPr>
        <p:spPr>
          <a:xfrm flipH="1">
            <a:off x="5021750" y="3142239"/>
            <a:ext cx="1849286" cy="201097"/>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733645441"/>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Title 1">
            <a:extLst>
              <a:ext uri="{FF2B5EF4-FFF2-40B4-BE49-F238E27FC236}">
                <a16:creationId xmlns:a16="http://schemas.microsoft.com/office/drawing/2014/main" id="{857DA804-4844-44C1-B37A-83487AF84296}"/>
              </a:ext>
            </a:extLst>
          </p:cNvPr>
          <p:cNvSpPr txBox="1">
            <a:spLocks/>
          </p:cNvSpPr>
          <p:nvPr/>
        </p:nvSpPr>
        <p:spPr>
          <a:xfrm>
            <a:off x="450850" y="356247"/>
            <a:ext cx="7886700" cy="593519"/>
          </a:xfrm>
          <a:prstGeom prst="rect">
            <a:avLst/>
          </a:prstGeom>
        </p:spPr>
        <p:txBody>
          <a:bodyPr vert="horz" lIns="91440" tIns="45720" rIns="91440" bIns="45720" rtlCol="0" anchor="ctr">
            <a:noAutofit/>
          </a:bodyPr>
          <a:lstStyle>
            <a:lvl1pPr algn="l" defTabSz="914400" rtl="0" eaLnBrk="1" latinLnBrk="0" hangingPunct="1">
              <a:lnSpc>
                <a:spcPct val="90000"/>
              </a:lnSpc>
              <a:spcBef>
                <a:spcPct val="0"/>
              </a:spcBef>
              <a:buNone/>
              <a:defRPr sz="3600" kern="1200">
                <a:solidFill>
                  <a:schemeClr val="tx1"/>
                </a:solidFill>
                <a:latin typeface="Futura Medium" charset="0"/>
                <a:ea typeface="Futura Medium" charset="0"/>
                <a:cs typeface="Futura Medium" charset="0"/>
              </a:defRPr>
            </a:lvl1pPr>
          </a:lstStyle>
          <a:p>
            <a:r>
              <a:rPr lang="en-US" sz="1800" dirty="0"/>
              <a:t>Central Bank Omnipotence Attention Monitor – January 2019</a:t>
            </a:r>
          </a:p>
        </p:txBody>
      </p:sp>
      <p:graphicFrame>
        <p:nvGraphicFramePr>
          <p:cNvPr id="6" name="Chart 5">
            <a:extLst>
              <a:ext uri="{FF2B5EF4-FFF2-40B4-BE49-F238E27FC236}">
                <a16:creationId xmlns:a16="http://schemas.microsoft.com/office/drawing/2014/main" id="{C5A18C28-977A-491A-AB76-3AE676A39974}"/>
              </a:ext>
            </a:extLst>
          </p:cNvPr>
          <p:cNvGraphicFramePr>
            <a:graphicFrameLocks/>
          </p:cNvGraphicFramePr>
          <p:nvPr>
            <p:extLst>
              <p:ext uri="{D42A27DB-BD31-4B8C-83A1-F6EECF244321}">
                <p14:modId xmlns:p14="http://schemas.microsoft.com/office/powerpoint/2010/main" val="1579000491"/>
              </p:ext>
            </p:extLst>
          </p:nvPr>
        </p:nvGraphicFramePr>
        <p:xfrm>
          <a:off x="450849" y="949765"/>
          <a:ext cx="8346921" cy="4998273"/>
        </p:xfrm>
        <a:graphic>
          <a:graphicData uri="http://schemas.openxmlformats.org/drawingml/2006/chart">
            <c:chart xmlns:c="http://schemas.openxmlformats.org/drawingml/2006/chart" xmlns:r="http://schemas.openxmlformats.org/officeDocument/2006/relationships" r:id="rId2"/>
          </a:graphicData>
        </a:graphic>
      </p:graphicFrame>
    </p:spTree>
    <p:extLst>
      <p:ext uri="{BB962C8B-B14F-4D97-AF65-F5344CB8AC3E}">
        <p14:creationId xmlns:p14="http://schemas.microsoft.com/office/powerpoint/2010/main" val="2898296379"/>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Title 1">
            <a:extLst>
              <a:ext uri="{FF2B5EF4-FFF2-40B4-BE49-F238E27FC236}">
                <a16:creationId xmlns:a16="http://schemas.microsoft.com/office/drawing/2014/main" id="{857DA804-4844-44C1-B37A-83487AF84296}"/>
              </a:ext>
            </a:extLst>
          </p:cNvPr>
          <p:cNvSpPr txBox="1">
            <a:spLocks/>
          </p:cNvSpPr>
          <p:nvPr/>
        </p:nvSpPr>
        <p:spPr>
          <a:xfrm>
            <a:off x="450850" y="356247"/>
            <a:ext cx="7886700" cy="593519"/>
          </a:xfrm>
          <a:prstGeom prst="rect">
            <a:avLst/>
          </a:prstGeom>
        </p:spPr>
        <p:txBody>
          <a:bodyPr vert="horz" lIns="91440" tIns="45720" rIns="91440" bIns="45720" rtlCol="0" anchor="ctr">
            <a:noAutofit/>
          </a:bodyPr>
          <a:lstStyle>
            <a:lvl1pPr algn="l" defTabSz="914400" rtl="0" eaLnBrk="1" latinLnBrk="0" hangingPunct="1">
              <a:lnSpc>
                <a:spcPct val="90000"/>
              </a:lnSpc>
              <a:spcBef>
                <a:spcPct val="0"/>
              </a:spcBef>
              <a:buNone/>
              <a:defRPr sz="3600" kern="1200">
                <a:solidFill>
                  <a:schemeClr val="tx1"/>
                </a:solidFill>
                <a:latin typeface="Futura Medium" charset="0"/>
                <a:ea typeface="Futura Medium" charset="0"/>
                <a:cs typeface="Futura Medium" charset="0"/>
              </a:defRPr>
            </a:lvl1pPr>
          </a:lstStyle>
          <a:p>
            <a:r>
              <a:rPr lang="en-US" sz="1800" dirty="0"/>
              <a:t>Central Bank Omnipotence Fiat News Monitor – January 2019</a:t>
            </a:r>
          </a:p>
        </p:txBody>
      </p:sp>
      <p:graphicFrame>
        <p:nvGraphicFramePr>
          <p:cNvPr id="5" name="Chart 4">
            <a:extLst>
              <a:ext uri="{FF2B5EF4-FFF2-40B4-BE49-F238E27FC236}">
                <a16:creationId xmlns:a16="http://schemas.microsoft.com/office/drawing/2014/main" id="{A67BAE15-FDE5-4344-803E-7BF70FC622F2}"/>
              </a:ext>
            </a:extLst>
          </p:cNvPr>
          <p:cNvGraphicFramePr>
            <a:graphicFrameLocks/>
          </p:cNvGraphicFramePr>
          <p:nvPr>
            <p:extLst>
              <p:ext uri="{D42A27DB-BD31-4B8C-83A1-F6EECF244321}">
                <p14:modId xmlns:p14="http://schemas.microsoft.com/office/powerpoint/2010/main" val="2121411128"/>
              </p:ext>
            </p:extLst>
          </p:nvPr>
        </p:nvGraphicFramePr>
        <p:xfrm>
          <a:off x="585592" y="949766"/>
          <a:ext cx="8238811" cy="5131438"/>
        </p:xfrm>
        <a:graphic>
          <a:graphicData uri="http://schemas.openxmlformats.org/drawingml/2006/chart">
            <c:chart xmlns:c="http://schemas.openxmlformats.org/drawingml/2006/chart" xmlns:r="http://schemas.openxmlformats.org/officeDocument/2006/relationships" r:id="rId2"/>
          </a:graphicData>
        </a:graphic>
      </p:graphicFrame>
    </p:spTree>
    <p:extLst>
      <p:ext uri="{BB962C8B-B14F-4D97-AF65-F5344CB8AC3E}">
        <p14:creationId xmlns:p14="http://schemas.microsoft.com/office/powerpoint/2010/main" val="3061351091"/>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Title 1">
            <a:extLst>
              <a:ext uri="{FF2B5EF4-FFF2-40B4-BE49-F238E27FC236}">
                <a16:creationId xmlns:a16="http://schemas.microsoft.com/office/drawing/2014/main" id="{857DA804-4844-44C1-B37A-83487AF84296}"/>
              </a:ext>
            </a:extLst>
          </p:cNvPr>
          <p:cNvSpPr txBox="1">
            <a:spLocks/>
          </p:cNvSpPr>
          <p:nvPr/>
        </p:nvSpPr>
        <p:spPr>
          <a:xfrm>
            <a:off x="450850" y="356247"/>
            <a:ext cx="7886700" cy="593519"/>
          </a:xfrm>
          <a:prstGeom prst="rect">
            <a:avLst/>
          </a:prstGeom>
        </p:spPr>
        <p:txBody>
          <a:bodyPr vert="horz" lIns="91440" tIns="45720" rIns="91440" bIns="45720" rtlCol="0" anchor="ctr">
            <a:normAutofit/>
          </a:bodyPr>
          <a:lstStyle>
            <a:lvl1pPr algn="l" defTabSz="914400" rtl="0" eaLnBrk="1" latinLnBrk="0" hangingPunct="1">
              <a:lnSpc>
                <a:spcPct val="90000"/>
              </a:lnSpc>
              <a:spcBef>
                <a:spcPct val="0"/>
              </a:spcBef>
              <a:buNone/>
              <a:defRPr sz="3600" kern="1200">
                <a:solidFill>
                  <a:schemeClr val="tx1"/>
                </a:solidFill>
                <a:latin typeface="Futura Medium" charset="0"/>
                <a:ea typeface="Futura Medium" charset="0"/>
                <a:cs typeface="Futura Medium" charset="0"/>
              </a:defRPr>
            </a:lvl1pPr>
          </a:lstStyle>
          <a:p>
            <a:r>
              <a:rPr lang="en-US" sz="1800" dirty="0"/>
              <a:t>Central Bank Omnipotence Sentiment Monitor – January 2019</a:t>
            </a:r>
          </a:p>
        </p:txBody>
      </p:sp>
      <p:graphicFrame>
        <p:nvGraphicFramePr>
          <p:cNvPr id="5" name="Chart 4">
            <a:extLst>
              <a:ext uri="{FF2B5EF4-FFF2-40B4-BE49-F238E27FC236}">
                <a16:creationId xmlns:a16="http://schemas.microsoft.com/office/drawing/2014/main" id="{85092227-C0ED-4227-8E42-F244464EE7A6}"/>
              </a:ext>
            </a:extLst>
          </p:cNvPr>
          <p:cNvGraphicFramePr>
            <a:graphicFrameLocks/>
          </p:cNvGraphicFramePr>
          <p:nvPr>
            <p:extLst>
              <p:ext uri="{D42A27DB-BD31-4B8C-83A1-F6EECF244321}">
                <p14:modId xmlns:p14="http://schemas.microsoft.com/office/powerpoint/2010/main" val="3655469560"/>
              </p:ext>
            </p:extLst>
          </p:nvPr>
        </p:nvGraphicFramePr>
        <p:xfrm>
          <a:off x="450850" y="949766"/>
          <a:ext cx="8373554" cy="5122560"/>
        </p:xfrm>
        <a:graphic>
          <a:graphicData uri="http://schemas.openxmlformats.org/drawingml/2006/chart">
            <c:chart xmlns:c="http://schemas.openxmlformats.org/drawingml/2006/chart" xmlns:r="http://schemas.openxmlformats.org/officeDocument/2006/relationships" r:id="rId2"/>
          </a:graphicData>
        </a:graphic>
      </p:graphicFrame>
    </p:spTree>
    <p:extLst>
      <p:ext uri="{BB962C8B-B14F-4D97-AF65-F5344CB8AC3E}">
        <p14:creationId xmlns:p14="http://schemas.microsoft.com/office/powerpoint/2010/main" val="1168872611"/>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Title 1">
            <a:extLst>
              <a:ext uri="{FF2B5EF4-FFF2-40B4-BE49-F238E27FC236}">
                <a16:creationId xmlns:a16="http://schemas.microsoft.com/office/drawing/2014/main" id="{857DA804-4844-44C1-B37A-83487AF84296}"/>
              </a:ext>
            </a:extLst>
          </p:cNvPr>
          <p:cNvSpPr txBox="1">
            <a:spLocks/>
          </p:cNvSpPr>
          <p:nvPr/>
        </p:nvSpPr>
        <p:spPr>
          <a:xfrm>
            <a:off x="450850" y="356247"/>
            <a:ext cx="7886700" cy="593519"/>
          </a:xfrm>
          <a:prstGeom prst="rect">
            <a:avLst/>
          </a:prstGeom>
        </p:spPr>
        <p:txBody>
          <a:bodyPr vert="horz" lIns="91440" tIns="45720" rIns="91440" bIns="45720" rtlCol="0" anchor="ctr">
            <a:normAutofit/>
          </a:bodyPr>
          <a:lstStyle>
            <a:lvl1pPr algn="l" defTabSz="914400" rtl="0" eaLnBrk="1" latinLnBrk="0" hangingPunct="1">
              <a:lnSpc>
                <a:spcPct val="90000"/>
              </a:lnSpc>
              <a:spcBef>
                <a:spcPct val="0"/>
              </a:spcBef>
              <a:buNone/>
              <a:defRPr sz="3600" kern="1200">
                <a:solidFill>
                  <a:schemeClr val="tx1"/>
                </a:solidFill>
                <a:latin typeface="Futura Medium" charset="0"/>
                <a:ea typeface="Futura Medium" charset="0"/>
                <a:cs typeface="Futura Medium" charset="0"/>
              </a:defRPr>
            </a:lvl1pPr>
          </a:lstStyle>
          <a:p>
            <a:r>
              <a:rPr lang="en-US" sz="2200" dirty="0"/>
              <a:t>Trade and Tariffs Commentary</a:t>
            </a:r>
          </a:p>
        </p:txBody>
      </p:sp>
      <p:sp>
        <p:nvSpPr>
          <p:cNvPr id="2" name="TextBox 1">
            <a:extLst>
              <a:ext uri="{FF2B5EF4-FFF2-40B4-BE49-F238E27FC236}">
                <a16:creationId xmlns:a16="http://schemas.microsoft.com/office/drawing/2014/main" id="{742E4822-3049-44B4-99AD-A6E26D968E4F}"/>
              </a:ext>
            </a:extLst>
          </p:cNvPr>
          <p:cNvSpPr txBox="1"/>
          <p:nvPr/>
        </p:nvSpPr>
        <p:spPr>
          <a:xfrm>
            <a:off x="798990" y="1544715"/>
            <a:ext cx="184731" cy="369332"/>
          </a:xfrm>
          <a:prstGeom prst="rect">
            <a:avLst/>
          </a:prstGeom>
          <a:noFill/>
        </p:spPr>
        <p:txBody>
          <a:bodyPr wrap="none" rtlCol="0">
            <a:spAutoFit/>
          </a:bodyPr>
          <a:lstStyle/>
          <a:p>
            <a:endParaRPr lang="en-US" dirty="0"/>
          </a:p>
        </p:txBody>
      </p:sp>
      <p:sp>
        <p:nvSpPr>
          <p:cNvPr id="3" name="Rectangle 2">
            <a:extLst>
              <a:ext uri="{FF2B5EF4-FFF2-40B4-BE49-F238E27FC236}">
                <a16:creationId xmlns:a16="http://schemas.microsoft.com/office/drawing/2014/main" id="{DA266587-80C8-4CC5-8BED-1E05957A67D3}"/>
              </a:ext>
            </a:extLst>
          </p:cNvPr>
          <p:cNvSpPr/>
          <p:nvPr/>
        </p:nvSpPr>
        <p:spPr>
          <a:xfrm>
            <a:off x="450850" y="1056729"/>
            <a:ext cx="8488964" cy="4801314"/>
          </a:xfrm>
          <a:prstGeom prst="rect">
            <a:avLst/>
          </a:prstGeom>
        </p:spPr>
        <p:txBody>
          <a:bodyPr wrap="square">
            <a:spAutoFit/>
          </a:bodyPr>
          <a:lstStyle/>
          <a:p>
            <a:pPr>
              <a:buFont typeface="Arial" panose="020B0604020202020204" pitchFamily="34" charset="0"/>
              <a:buChar char="•"/>
            </a:pPr>
            <a:r>
              <a:rPr lang="en-US" dirty="0">
                <a:solidFill>
                  <a:srgbClr val="000000"/>
                </a:solidFill>
                <a:latin typeface="Futura Medium"/>
              </a:rPr>
              <a:t> Attention on Trade and Tariffs is now as high as we have measured it. This is the issue most on investors’ and authors’ minds – even more than rates.</a:t>
            </a:r>
          </a:p>
          <a:p>
            <a:pPr>
              <a:buFont typeface="Arial" panose="020B0604020202020204" pitchFamily="34" charset="0"/>
              <a:buChar char="•"/>
            </a:pPr>
            <a:endParaRPr lang="en-US" b="0" i="0" dirty="0">
              <a:solidFill>
                <a:srgbClr val="000000"/>
              </a:solidFill>
              <a:effectLst/>
              <a:latin typeface="Futura Medium"/>
            </a:endParaRPr>
          </a:p>
          <a:p>
            <a:pPr>
              <a:buFont typeface="Arial" panose="020B0604020202020204" pitchFamily="34" charset="0"/>
              <a:buChar char="•"/>
            </a:pPr>
            <a:r>
              <a:rPr lang="en-US" dirty="0">
                <a:solidFill>
                  <a:srgbClr val="000000"/>
                </a:solidFill>
                <a:latin typeface="Futura Medium"/>
              </a:rPr>
              <a:t> Some of this further increase appears to be related to conflation of discussions of China-US trade concerns and general concerns about a slowdown in Chinese economic growth. </a:t>
            </a:r>
          </a:p>
          <a:p>
            <a:pPr>
              <a:buFont typeface="Arial" panose="020B0604020202020204" pitchFamily="34" charset="0"/>
              <a:buChar char="•"/>
            </a:pPr>
            <a:endParaRPr lang="en-US" dirty="0">
              <a:solidFill>
                <a:srgbClr val="000000"/>
              </a:solidFill>
              <a:latin typeface="Futura Medium"/>
            </a:endParaRPr>
          </a:p>
          <a:p>
            <a:pPr>
              <a:buFont typeface="Arial" panose="020B0604020202020204" pitchFamily="34" charset="0"/>
              <a:buChar char="•"/>
            </a:pPr>
            <a:r>
              <a:rPr lang="en-US" dirty="0">
                <a:solidFill>
                  <a:srgbClr val="000000"/>
                </a:solidFill>
                <a:latin typeface="Futura Medium"/>
              </a:rPr>
              <a:t> Our main areas of concern, however, have grown – the strongest trade and tariff narratives are not about agricultural and automobile tariffs, but national security and intellectual property. The more fundamental trade issues have moved </a:t>
            </a:r>
            <a:r>
              <a:rPr lang="en-US" i="1" dirty="0">
                <a:solidFill>
                  <a:srgbClr val="000000"/>
                </a:solidFill>
                <a:latin typeface="Futura Medium"/>
              </a:rPr>
              <a:t>further</a:t>
            </a:r>
            <a:r>
              <a:rPr lang="en-US" dirty="0">
                <a:solidFill>
                  <a:srgbClr val="000000"/>
                </a:solidFill>
                <a:latin typeface="Futura Medium"/>
              </a:rPr>
              <a:t> from the center of the core narrative. </a:t>
            </a:r>
          </a:p>
          <a:p>
            <a:pPr>
              <a:buFont typeface="Arial" panose="020B0604020202020204" pitchFamily="34" charset="0"/>
              <a:buChar char="•"/>
            </a:pPr>
            <a:endParaRPr lang="en-US" dirty="0">
              <a:solidFill>
                <a:srgbClr val="000000"/>
              </a:solidFill>
              <a:latin typeface="Futura Medium"/>
            </a:endParaRPr>
          </a:p>
          <a:p>
            <a:pPr>
              <a:buFont typeface="Arial" panose="020B0604020202020204" pitchFamily="34" charset="0"/>
              <a:buChar char="•"/>
            </a:pPr>
            <a:r>
              <a:rPr lang="en-US" dirty="0">
                <a:solidFill>
                  <a:srgbClr val="000000"/>
                </a:solidFill>
                <a:latin typeface="Futura Medium"/>
              </a:rPr>
              <a:t> Overall sentiment has ticked up slightly on the back of occasional leaks of optimism, but the sentiment around these core national security and IP issues is negative and focused on lack of progress. </a:t>
            </a:r>
          </a:p>
          <a:p>
            <a:pPr>
              <a:buFont typeface="Arial" panose="020B0604020202020204" pitchFamily="34" charset="0"/>
              <a:buChar char="•"/>
            </a:pPr>
            <a:endParaRPr lang="en-US" b="0" i="0" dirty="0">
              <a:solidFill>
                <a:srgbClr val="000000"/>
              </a:solidFill>
              <a:effectLst/>
              <a:latin typeface="Futura Medium"/>
            </a:endParaRPr>
          </a:p>
          <a:p>
            <a:pPr>
              <a:buFont typeface="Arial" panose="020B0604020202020204" pitchFamily="34" charset="0"/>
              <a:buChar char="•"/>
            </a:pPr>
            <a:endParaRPr lang="en-US" b="0" i="0" dirty="0">
              <a:solidFill>
                <a:srgbClr val="000000"/>
              </a:solidFill>
              <a:effectLst/>
              <a:latin typeface="Futura Medium"/>
            </a:endParaRPr>
          </a:p>
        </p:txBody>
      </p:sp>
    </p:spTree>
    <p:extLst>
      <p:ext uri="{BB962C8B-B14F-4D97-AF65-F5344CB8AC3E}">
        <p14:creationId xmlns:p14="http://schemas.microsoft.com/office/powerpoint/2010/main" val="442943378"/>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0850" y="365125"/>
            <a:ext cx="7886700" cy="593519"/>
          </a:xfrm>
        </p:spPr>
        <p:txBody>
          <a:bodyPr>
            <a:normAutofit/>
          </a:bodyPr>
          <a:lstStyle/>
          <a:p>
            <a:r>
              <a:rPr lang="en-US" sz="2200" dirty="0"/>
              <a:t>Trade and Tariffs Network Map – January 2019</a:t>
            </a:r>
          </a:p>
        </p:txBody>
      </p:sp>
      <p:pic>
        <p:nvPicPr>
          <p:cNvPr id="42" name="Picture 41" descr="image.png">
            <a:extLst>
              <a:ext uri="{FF2B5EF4-FFF2-40B4-BE49-F238E27FC236}">
                <a16:creationId xmlns:a16="http://schemas.microsoft.com/office/drawing/2014/main" id="{8BE47D80-F139-45EF-8F4A-91AC46CEB8D3}"/>
              </a:ext>
            </a:extLst>
          </p:cNvPr>
          <p:cNvPicPr>
            <a:picLocks noChangeAspect="1"/>
          </p:cNvPicPr>
          <p:nvPr/>
        </p:nvPicPr>
        <p:blipFill>
          <a:blip r:embed="rId2"/>
          <a:stretch>
            <a:fillRect/>
          </a:stretch>
        </p:blipFill>
        <p:spPr>
          <a:xfrm>
            <a:off x="596777" y="1118587"/>
            <a:ext cx="7548836" cy="4821190"/>
          </a:xfrm>
          <a:prstGeom prst="rect">
            <a:avLst/>
          </a:prstGeom>
        </p:spPr>
      </p:pic>
      <p:sp>
        <p:nvSpPr>
          <p:cNvPr id="49" name="Rectangle 48">
            <a:extLst>
              <a:ext uri="{FF2B5EF4-FFF2-40B4-BE49-F238E27FC236}">
                <a16:creationId xmlns:a16="http://schemas.microsoft.com/office/drawing/2014/main" id="{F2D74A09-64C8-4BA7-836E-FE5FE791784A}"/>
              </a:ext>
            </a:extLst>
          </p:cNvPr>
          <p:cNvSpPr/>
          <p:nvPr/>
        </p:nvSpPr>
        <p:spPr>
          <a:xfrm>
            <a:off x="3220933" y="4500978"/>
            <a:ext cx="1155758" cy="1238435"/>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0" name="TextBox 49">
            <a:extLst>
              <a:ext uri="{FF2B5EF4-FFF2-40B4-BE49-F238E27FC236}">
                <a16:creationId xmlns:a16="http://schemas.microsoft.com/office/drawing/2014/main" id="{4BE28D88-2CAE-46BF-9473-ED71C37C03AA}"/>
              </a:ext>
            </a:extLst>
          </p:cNvPr>
          <p:cNvSpPr txBox="1"/>
          <p:nvPr/>
        </p:nvSpPr>
        <p:spPr>
          <a:xfrm>
            <a:off x="3235444" y="5739413"/>
            <a:ext cx="1126736" cy="707886"/>
          </a:xfrm>
          <a:prstGeom prst="rect">
            <a:avLst/>
          </a:prstGeom>
          <a:noFill/>
        </p:spPr>
        <p:txBody>
          <a:bodyPr wrap="square" rtlCol="0">
            <a:spAutoFit/>
          </a:bodyPr>
          <a:lstStyle/>
          <a:p>
            <a:r>
              <a:rPr lang="en-US" sz="800" dirty="0">
                <a:latin typeface="Futura Medium"/>
              </a:rPr>
              <a:t>‘Mixed’ earnings, China concerns ‘weigh’, Apple results, pain from China slowdown</a:t>
            </a:r>
          </a:p>
        </p:txBody>
      </p:sp>
      <p:sp>
        <p:nvSpPr>
          <p:cNvPr id="51" name="Rectangle 50">
            <a:extLst>
              <a:ext uri="{FF2B5EF4-FFF2-40B4-BE49-F238E27FC236}">
                <a16:creationId xmlns:a16="http://schemas.microsoft.com/office/drawing/2014/main" id="{EDFED304-EA1F-43F7-B68F-B0C3095FB7EF}"/>
              </a:ext>
            </a:extLst>
          </p:cNvPr>
          <p:cNvSpPr/>
          <p:nvPr/>
        </p:nvSpPr>
        <p:spPr>
          <a:xfrm>
            <a:off x="4527515" y="4218373"/>
            <a:ext cx="515002" cy="886288"/>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2" name="TextBox 51">
            <a:extLst>
              <a:ext uri="{FF2B5EF4-FFF2-40B4-BE49-F238E27FC236}">
                <a16:creationId xmlns:a16="http://schemas.microsoft.com/office/drawing/2014/main" id="{8BC760C9-BCB7-49A4-8EB1-6E1BAFC8FA3A}"/>
              </a:ext>
            </a:extLst>
          </p:cNvPr>
          <p:cNvSpPr txBox="1"/>
          <p:nvPr/>
        </p:nvSpPr>
        <p:spPr>
          <a:xfrm>
            <a:off x="5141671" y="5739413"/>
            <a:ext cx="1126736" cy="461665"/>
          </a:xfrm>
          <a:prstGeom prst="rect">
            <a:avLst/>
          </a:prstGeom>
          <a:noFill/>
        </p:spPr>
        <p:txBody>
          <a:bodyPr wrap="square" rtlCol="0">
            <a:spAutoFit/>
          </a:bodyPr>
          <a:lstStyle/>
          <a:p>
            <a:r>
              <a:rPr lang="en-US" sz="800" dirty="0">
                <a:latin typeface="Futura Medium"/>
              </a:rPr>
              <a:t>Davos transcripts, ‘free trade’, China concerns</a:t>
            </a:r>
          </a:p>
        </p:txBody>
      </p:sp>
      <p:cxnSp>
        <p:nvCxnSpPr>
          <p:cNvPr id="53" name="Straight Arrow Connector 52">
            <a:extLst>
              <a:ext uri="{FF2B5EF4-FFF2-40B4-BE49-F238E27FC236}">
                <a16:creationId xmlns:a16="http://schemas.microsoft.com/office/drawing/2014/main" id="{42229872-2491-46CD-A172-79757C870911}"/>
              </a:ext>
            </a:extLst>
          </p:cNvPr>
          <p:cNvCxnSpPr>
            <a:cxnSpLocks/>
          </p:cNvCxnSpPr>
          <p:nvPr/>
        </p:nvCxnSpPr>
        <p:spPr>
          <a:xfrm flipH="1" flipV="1">
            <a:off x="4900291" y="5031527"/>
            <a:ext cx="666008" cy="707887"/>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54" name="Rectangle 53">
            <a:extLst>
              <a:ext uri="{FF2B5EF4-FFF2-40B4-BE49-F238E27FC236}">
                <a16:creationId xmlns:a16="http://schemas.microsoft.com/office/drawing/2014/main" id="{D74FF2DC-95AD-4876-B3C3-3A77FB1E3511}"/>
              </a:ext>
            </a:extLst>
          </p:cNvPr>
          <p:cNvSpPr/>
          <p:nvPr/>
        </p:nvSpPr>
        <p:spPr>
          <a:xfrm>
            <a:off x="4461152" y="5076558"/>
            <a:ext cx="666008" cy="707886"/>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5" name="TextBox 54">
            <a:extLst>
              <a:ext uri="{FF2B5EF4-FFF2-40B4-BE49-F238E27FC236}">
                <a16:creationId xmlns:a16="http://schemas.microsoft.com/office/drawing/2014/main" id="{EAC3359C-23FA-4B97-A0CD-558703846E45}"/>
              </a:ext>
            </a:extLst>
          </p:cNvPr>
          <p:cNvSpPr txBox="1"/>
          <p:nvPr/>
        </p:nvSpPr>
        <p:spPr>
          <a:xfrm>
            <a:off x="5846593" y="5088603"/>
            <a:ext cx="873803" cy="461665"/>
          </a:xfrm>
          <a:prstGeom prst="rect">
            <a:avLst/>
          </a:prstGeom>
          <a:noFill/>
        </p:spPr>
        <p:txBody>
          <a:bodyPr wrap="square" rtlCol="0">
            <a:spAutoFit/>
          </a:bodyPr>
          <a:lstStyle/>
          <a:p>
            <a:r>
              <a:rPr lang="en-US" sz="800" dirty="0">
                <a:latin typeface="Futura Medium"/>
              </a:rPr>
              <a:t>Border Wall, Trumps ‘Great Wall’</a:t>
            </a:r>
          </a:p>
        </p:txBody>
      </p:sp>
      <p:sp>
        <p:nvSpPr>
          <p:cNvPr id="56" name="Rectangle 55">
            <a:extLst>
              <a:ext uri="{FF2B5EF4-FFF2-40B4-BE49-F238E27FC236}">
                <a16:creationId xmlns:a16="http://schemas.microsoft.com/office/drawing/2014/main" id="{A067D2F7-15B5-4F50-AFB8-1881C093AF03}"/>
              </a:ext>
            </a:extLst>
          </p:cNvPr>
          <p:cNvSpPr/>
          <p:nvPr/>
        </p:nvSpPr>
        <p:spPr>
          <a:xfrm>
            <a:off x="5143417" y="4978140"/>
            <a:ext cx="751356" cy="560909"/>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7" name="TextBox 56">
            <a:extLst>
              <a:ext uri="{FF2B5EF4-FFF2-40B4-BE49-F238E27FC236}">
                <a16:creationId xmlns:a16="http://schemas.microsoft.com/office/drawing/2014/main" id="{D3A7F635-BF7E-4A88-B6C1-800997BFEEDD}"/>
              </a:ext>
            </a:extLst>
          </p:cNvPr>
          <p:cNvSpPr txBox="1"/>
          <p:nvPr/>
        </p:nvSpPr>
        <p:spPr>
          <a:xfrm>
            <a:off x="4420420" y="5799771"/>
            <a:ext cx="747471" cy="338554"/>
          </a:xfrm>
          <a:prstGeom prst="rect">
            <a:avLst/>
          </a:prstGeom>
          <a:noFill/>
        </p:spPr>
        <p:txBody>
          <a:bodyPr wrap="square" rtlCol="0">
            <a:spAutoFit/>
          </a:bodyPr>
          <a:lstStyle/>
          <a:p>
            <a:r>
              <a:rPr lang="en-US" sz="800" dirty="0">
                <a:latin typeface="Futura Medium"/>
              </a:rPr>
              <a:t>Huawei, Extradition</a:t>
            </a:r>
          </a:p>
        </p:txBody>
      </p:sp>
      <p:sp>
        <p:nvSpPr>
          <p:cNvPr id="58" name="Rectangle 57">
            <a:extLst>
              <a:ext uri="{FF2B5EF4-FFF2-40B4-BE49-F238E27FC236}">
                <a16:creationId xmlns:a16="http://schemas.microsoft.com/office/drawing/2014/main" id="{40771484-5155-4A8C-B27C-A531BB492DF7}"/>
              </a:ext>
            </a:extLst>
          </p:cNvPr>
          <p:cNvSpPr/>
          <p:nvPr/>
        </p:nvSpPr>
        <p:spPr>
          <a:xfrm>
            <a:off x="5705038" y="3533313"/>
            <a:ext cx="1015357" cy="142812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9" name="TextBox 58">
            <a:extLst>
              <a:ext uri="{FF2B5EF4-FFF2-40B4-BE49-F238E27FC236}">
                <a16:creationId xmlns:a16="http://schemas.microsoft.com/office/drawing/2014/main" id="{86F1C11E-D7DC-451C-84C4-3E17AEA32508}"/>
              </a:ext>
            </a:extLst>
          </p:cNvPr>
          <p:cNvSpPr txBox="1"/>
          <p:nvPr/>
        </p:nvSpPr>
        <p:spPr>
          <a:xfrm>
            <a:off x="6720396" y="3669655"/>
            <a:ext cx="873803" cy="954107"/>
          </a:xfrm>
          <a:prstGeom prst="rect">
            <a:avLst/>
          </a:prstGeom>
          <a:noFill/>
        </p:spPr>
        <p:txBody>
          <a:bodyPr wrap="square" rtlCol="0">
            <a:spAutoFit/>
          </a:bodyPr>
          <a:lstStyle/>
          <a:p>
            <a:r>
              <a:rPr lang="en-US" sz="800" dirty="0">
                <a:latin typeface="Futura Medium"/>
              </a:rPr>
              <a:t>South China Sea, ‘Security Threats’, CEO pessimism, Trump’s ‘America First’ policy</a:t>
            </a:r>
          </a:p>
        </p:txBody>
      </p:sp>
      <p:sp>
        <p:nvSpPr>
          <p:cNvPr id="60" name="Rectangle 59">
            <a:extLst>
              <a:ext uri="{FF2B5EF4-FFF2-40B4-BE49-F238E27FC236}">
                <a16:creationId xmlns:a16="http://schemas.microsoft.com/office/drawing/2014/main" id="{741640B3-8B63-4443-B579-2D25B4B2C890}"/>
              </a:ext>
            </a:extLst>
          </p:cNvPr>
          <p:cNvSpPr/>
          <p:nvPr/>
        </p:nvSpPr>
        <p:spPr>
          <a:xfrm>
            <a:off x="5123656" y="3904653"/>
            <a:ext cx="666008" cy="66438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1" name="TextBox 60">
            <a:extLst>
              <a:ext uri="{FF2B5EF4-FFF2-40B4-BE49-F238E27FC236}">
                <a16:creationId xmlns:a16="http://schemas.microsoft.com/office/drawing/2014/main" id="{A0FF753D-804D-42A4-A022-BBF0289B7E50}"/>
              </a:ext>
            </a:extLst>
          </p:cNvPr>
          <p:cNvSpPr txBox="1"/>
          <p:nvPr/>
        </p:nvSpPr>
        <p:spPr>
          <a:xfrm>
            <a:off x="6850860" y="3039593"/>
            <a:ext cx="873803" cy="584775"/>
          </a:xfrm>
          <a:prstGeom prst="rect">
            <a:avLst/>
          </a:prstGeom>
          <a:noFill/>
        </p:spPr>
        <p:txBody>
          <a:bodyPr wrap="square" rtlCol="0">
            <a:spAutoFit/>
          </a:bodyPr>
          <a:lstStyle/>
          <a:p>
            <a:r>
              <a:rPr lang="en-US" sz="800" dirty="0">
                <a:latin typeface="Futura Medium"/>
              </a:rPr>
              <a:t>EU Trade Talks with US/NZ/Others, New Tariffs</a:t>
            </a:r>
          </a:p>
        </p:txBody>
      </p:sp>
      <p:cxnSp>
        <p:nvCxnSpPr>
          <p:cNvPr id="62" name="Straight Arrow Connector 61">
            <a:extLst>
              <a:ext uri="{FF2B5EF4-FFF2-40B4-BE49-F238E27FC236}">
                <a16:creationId xmlns:a16="http://schemas.microsoft.com/office/drawing/2014/main" id="{DD9782A6-8D88-403F-BDB8-DAD74998462D}"/>
              </a:ext>
            </a:extLst>
          </p:cNvPr>
          <p:cNvCxnSpPr>
            <a:cxnSpLocks/>
          </p:cNvCxnSpPr>
          <p:nvPr/>
        </p:nvCxnSpPr>
        <p:spPr>
          <a:xfrm flipH="1">
            <a:off x="5835978" y="3332949"/>
            <a:ext cx="1036818" cy="697308"/>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63" name="Rectangle 62">
            <a:extLst>
              <a:ext uri="{FF2B5EF4-FFF2-40B4-BE49-F238E27FC236}">
                <a16:creationId xmlns:a16="http://schemas.microsoft.com/office/drawing/2014/main" id="{80D9A5B4-71E3-46C9-93D5-61972E358B84}"/>
              </a:ext>
            </a:extLst>
          </p:cNvPr>
          <p:cNvSpPr/>
          <p:nvPr/>
        </p:nvSpPr>
        <p:spPr>
          <a:xfrm>
            <a:off x="5221113" y="2908125"/>
            <a:ext cx="1277341" cy="807384"/>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4" name="TextBox 63">
            <a:extLst>
              <a:ext uri="{FF2B5EF4-FFF2-40B4-BE49-F238E27FC236}">
                <a16:creationId xmlns:a16="http://schemas.microsoft.com/office/drawing/2014/main" id="{284000C4-F9C8-410B-B681-9E05BBBC7001}"/>
              </a:ext>
            </a:extLst>
          </p:cNvPr>
          <p:cNvSpPr txBox="1"/>
          <p:nvPr/>
        </p:nvSpPr>
        <p:spPr>
          <a:xfrm>
            <a:off x="6434996" y="2606807"/>
            <a:ext cx="1185276" cy="461665"/>
          </a:xfrm>
          <a:prstGeom prst="rect">
            <a:avLst/>
          </a:prstGeom>
          <a:noFill/>
        </p:spPr>
        <p:txBody>
          <a:bodyPr wrap="square" rtlCol="0">
            <a:spAutoFit/>
          </a:bodyPr>
          <a:lstStyle/>
          <a:p>
            <a:r>
              <a:rPr lang="en-US" sz="800" dirty="0">
                <a:latin typeface="Futura Medium"/>
              </a:rPr>
              <a:t>IP Issues, ‘Forced Technology’, Hard line, ‘no progress’</a:t>
            </a:r>
          </a:p>
        </p:txBody>
      </p:sp>
      <p:sp>
        <p:nvSpPr>
          <p:cNvPr id="65" name="Rectangle 64">
            <a:extLst>
              <a:ext uri="{FF2B5EF4-FFF2-40B4-BE49-F238E27FC236}">
                <a16:creationId xmlns:a16="http://schemas.microsoft.com/office/drawing/2014/main" id="{80728AA5-3A3E-4DB4-B6D2-779B3AE32783}"/>
              </a:ext>
            </a:extLst>
          </p:cNvPr>
          <p:cNvSpPr/>
          <p:nvPr/>
        </p:nvSpPr>
        <p:spPr>
          <a:xfrm>
            <a:off x="4216277" y="3439212"/>
            <a:ext cx="486429" cy="1238435"/>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6" name="TextBox 65">
            <a:extLst>
              <a:ext uri="{FF2B5EF4-FFF2-40B4-BE49-F238E27FC236}">
                <a16:creationId xmlns:a16="http://schemas.microsoft.com/office/drawing/2014/main" id="{D59B4017-2355-4554-8EED-E5BD6E9A59AE}"/>
              </a:ext>
            </a:extLst>
          </p:cNvPr>
          <p:cNvSpPr txBox="1"/>
          <p:nvPr/>
        </p:nvSpPr>
        <p:spPr>
          <a:xfrm>
            <a:off x="2288464" y="5528272"/>
            <a:ext cx="747471" cy="707886"/>
          </a:xfrm>
          <a:prstGeom prst="rect">
            <a:avLst/>
          </a:prstGeom>
          <a:noFill/>
        </p:spPr>
        <p:txBody>
          <a:bodyPr wrap="square" rtlCol="0">
            <a:spAutoFit/>
          </a:bodyPr>
          <a:lstStyle/>
          <a:p>
            <a:r>
              <a:rPr lang="en-US" sz="800" dirty="0">
                <a:latin typeface="Futura Medium"/>
              </a:rPr>
              <a:t>Earnings Season, trade-exposed companies</a:t>
            </a:r>
          </a:p>
        </p:txBody>
      </p:sp>
      <p:cxnSp>
        <p:nvCxnSpPr>
          <p:cNvPr id="67" name="Straight Arrow Connector 66">
            <a:extLst>
              <a:ext uri="{FF2B5EF4-FFF2-40B4-BE49-F238E27FC236}">
                <a16:creationId xmlns:a16="http://schemas.microsoft.com/office/drawing/2014/main" id="{65F51FA9-F831-43E9-9CF8-BAE478221DED}"/>
              </a:ext>
            </a:extLst>
          </p:cNvPr>
          <p:cNvCxnSpPr>
            <a:cxnSpLocks/>
          </p:cNvCxnSpPr>
          <p:nvPr/>
        </p:nvCxnSpPr>
        <p:spPr>
          <a:xfrm flipV="1">
            <a:off x="2812517" y="4633532"/>
            <a:ext cx="1281619" cy="869858"/>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68" name="Rectangle 67">
            <a:extLst>
              <a:ext uri="{FF2B5EF4-FFF2-40B4-BE49-F238E27FC236}">
                <a16:creationId xmlns:a16="http://schemas.microsoft.com/office/drawing/2014/main" id="{28C7041E-DF89-4E34-BBF7-F83C92857744}"/>
              </a:ext>
            </a:extLst>
          </p:cNvPr>
          <p:cNvSpPr/>
          <p:nvPr/>
        </p:nvSpPr>
        <p:spPr>
          <a:xfrm>
            <a:off x="5703014" y="1587011"/>
            <a:ext cx="1017382" cy="1019796"/>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9" name="TextBox 68">
            <a:extLst>
              <a:ext uri="{FF2B5EF4-FFF2-40B4-BE49-F238E27FC236}">
                <a16:creationId xmlns:a16="http://schemas.microsoft.com/office/drawing/2014/main" id="{77509AB9-365B-4DFF-A1D1-B0F52BF42F4B}"/>
              </a:ext>
            </a:extLst>
          </p:cNvPr>
          <p:cNvSpPr txBox="1"/>
          <p:nvPr/>
        </p:nvSpPr>
        <p:spPr>
          <a:xfrm>
            <a:off x="6768327" y="1541724"/>
            <a:ext cx="1185276" cy="707886"/>
          </a:xfrm>
          <a:prstGeom prst="rect">
            <a:avLst/>
          </a:prstGeom>
          <a:noFill/>
        </p:spPr>
        <p:txBody>
          <a:bodyPr wrap="square" rtlCol="0">
            <a:spAutoFit/>
          </a:bodyPr>
          <a:lstStyle/>
          <a:p>
            <a:r>
              <a:rPr lang="en-US" sz="800" dirty="0">
                <a:latin typeface="Futura Medium"/>
              </a:rPr>
              <a:t>China manufacturing, shrinks ‘less than expected’, little room for stimulus</a:t>
            </a:r>
          </a:p>
        </p:txBody>
      </p:sp>
      <p:sp>
        <p:nvSpPr>
          <p:cNvPr id="70" name="Rectangle 69">
            <a:extLst>
              <a:ext uri="{FF2B5EF4-FFF2-40B4-BE49-F238E27FC236}">
                <a16:creationId xmlns:a16="http://schemas.microsoft.com/office/drawing/2014/main" id="{D86AD5D3-C038-4E4C-8C40-54F586A93C8D}"/>
              </a:ext>
            </a:extLst>
          </p:cNvPr>
          <p:cNvSpPr/>
          <p:nvPr/>
        </p:nvSpPr>
        <p:spPr>
          <a:xfrm>
            <a:off x="4493622" y="1699185"/>
            <a:ext cx="1209392" cy="816540"/>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1" name="TextBox 70">
            <a:extLst>
              <a:ext uri="{FF2B5EF4-FFF2-40B4-BE49-F238E27FC236}">
                <a16:creationId xmlns:a16="http://schemas.microsoft.com/office/drawing/2014/main" id="{D4EF65CB-3BFA-469F-BBDC-C1939CA91F34}"/>
              </a:ext>
            </a:extLst>
          </p:cNvPr>
          <p:cNvSpPr txBox="1"/>
          <p:nvPr/>
        </p:nvSpPr>
        <p:spPr>
          <a:xfrm>
            <a:off x="4505680" y="1258643"/>
            <a:ext cx="1185276" cy="461665"/>
          </a:xfrm>
          <a:prstGeom prst="rect">
            <a:avLst/>
          </a:prstGeom>
          <a:noFill/>
        </p:spPr>
        <p:txBody>
          <a:bodyPr wrap="square" rtlCol="0">
            <a:spAutoFit/>
          </a:bodyPr>
          <a:lstStyle/>
          <a:p>
            <a:r>
              <a:rPr lang="en-US" sz="800" dirty="0">
                <a:latin typeface="Futura Medium"/>
              </a:rPr>
              <a:t>US labor markets, recession fears ‘spike’</a:t>
            </a:r>
          </a:p>
        </p:txBody>
      </p:sp>
      <p:sp>
        <p:nvSpPr>
          <p:cNvPr id="72" name="Rectangle 71">
            <a:extLst>
              <a:ext uri="{FF2B5EF4-FFF2-40B4-BE49-F238E27FC236}">
                <a16:creationId xmlns:a16="http://schemas.microsoft.com/office/drawing/2014/main" id="{A3EB8D94-2EA4-4837-8BB0-D34E71ECC150}"/>
              </a:ext>
            </a:extLst>
          </p:cNvPr>
          <p:cNvSpPr/>
          <p:nvPr/>
        </p:nvSpPr>
        <p:spPr>
          <a:xfrm>
            <a:off x="3184808" y="1407927"/>
            <a:ext cx="1209392" cy="1198879"/>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3" name="TextBox 72">
            <a:extLst>
              <a:ext uri="{FF2B5EF4-FFF2-40B4-BE49-F238E27FC236}">
                <a16:creationId xmlns:a16="http://schemas.microsoft.com/office/drawing/2014/main" id="{E70A9098-D843-44F5-8858-47BFF36F574A}"/>
              </a:ext>
            </a:extLst>
          </p:cNvPr>
          <p:cNvSpPr txBox="1"/>
          <p:nvPr/>
        </p:nvSpPr>
        <p:spPr>
          <a:xfrm>
            <a:off x="3208924" y="958644"/>
            <a:ext cx="1185276" cy="461665"/>
          </a:xfrm>
          <a:prstGeom prst="rect">
            <a:avLst/>
          </a:prstGeom>
          <a:noFill/>
        </p:spPr>
        <p:txBody>
          <a:bodyPr wrap="square" rtlCol="0">
            <a:spAutoFit/>
          </a:bodyPr>
          <a:lstStyle/>
          <a:p>
            <a:r>
              <a:rPr lang="en-US" sz="800" dirty="0">
                <a:latin typeface="Futura Medium"/>
              </a:rPr>
              <a:t>Brexit, uncertainty, factory closings, pleas, concerns</a:t>
            </a:r>
          </a:p>
        </p:txBody>
      </p:sp>
      <p:sp>
        <p:nvSpPr>
          <p:cNvPr id="74" name="Rectangle 73">
            <a:extLst>
              <a:ext uri="{FF2B5EF4-FFF2-40B4-BE49-F238E27FC236}">
                <a16:creationId xmlns:a16="http://schemas.microsoft.com/office/drawing/2014/main" id="{0B96C8F6-7E84-4A17-BFED-B55FC2353912}"/>
              </a:ext>
            </a:extLst>
          </p:cNvPr>
          <p:cNvSpPr/>
          <p:nvPr/>
        </p:nvSpPr>
        <p:spPr>
          <a:xfrm>
            <a:off x="2084287" y="3872876"/>
            <a:ext cx="627330" cy="1238435"/>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5" name="TextBox 74">
            <a:extLst>
              <a:ext uri="{FF2B5EF4-FFF2-40B4-BE49-F238E27FC236}">
                <a16:creationId xmlns:a16="http://schemas.microsoft.com/office/drawing/2014/main" id="{639BB31C-E9CD-411F-A648-0A58E9287989}"/>
              </a:ext>
            </a:extLst>
          </p:cNvPr>
          <p:cNvSpPr txBox="1"/>
          <p:nvPr/>
        </p:nvSpPr>
        <p:spPr>
          <a:xfrm>
            <a:off x="1319605" y="3959847"/>
            <a:ext cx="747471" cy="707886"/>
          </a:xfrm>
          <a:prstGeom prst="rect">
            <a:avLst/>
          </a:prstGeom>
          <a:noFill/>
        </p:spPr>
        <p:txBody>
          <a:bodyPr wrap="square" rtlCol="0">
            <a:spAutoFit/>
          </a:bodyPr>
          <a:lstStyle/>
          <a:p>
            <a:r>
              <a:rPr lang="en-US" sz="800" dirty="0">
                <a:latin typeface="Futura Medium"/>
              </a:rPr>
              <a:t>Auto tariffs, Tesla, China slowdown ‘hurting’</a:t>
            </a:r>
          </a:p>
        </p:txBody>
      </p:sp>
      <p:sp>
        <p:nvSpPr>
          <p:cNvPr id="76" name="Rectangle 75">
            <a:extLst>
              <a:ext uri="{FF2B5EF4-FFF2-40B4-BE49-F238E27FC236}">
                <a16:creationId xmlns:a16="http://schemas.microsoft.com/office/drawing/2014/main" id="{05CB559E-1DB7-4772-B191-DB1CC0988CB3}"/>
              </a:ext>
            </a:extLst>
          </p:cNvPr>
          <p:cNvSpPr/>
          <p:nvPr/>
        </p:nvSpPr>
        <p:spPr>
          <a:xfrm>
            <a:off x="2941033" y="3552608"/>
            <a:ext cx="627330" cy="78454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7" name="TextBox 76">
            <a:extLst>
              <a:ext uri="{FF2B5EF4-FFF2-40B4-BE49-F238E27FC236}">
                <a16:creationId xmlns:a16="http://schemas.microsoft.com/office/drawing/2014/main" id="{7904CADE-4150-4DC3-999C-F7D15263A66A}"/>
              </a:ext>
            </a:extLst>
          </p:cNvPr>
          <p:cNvSpPr txBox="1"/>
          <p:nvPr/>
        </p:nvSpPr>
        <p:spPr>
          <a:xfrm>
            <a:off x="998387" y="3068472"/>
            <a:ext cx="747471" cy="584775"/>
          </a:xfrm>
          <a:prstGeom prst="rect">
            <a:avLst/>
          </a:prstGeom>
          <a:noFill/>
        </p:spPr>
        <p:txBody>
          <a:bodyPr wrap="square" rtlCol="0">
            <a:spAutoFit/>
          </a:bodyPr>
          <a:lstStyle/>
          <a:p>
            <a:r>
              <a:rPr lang="en-US" sz="800" dirty="0">
                <a:latin typeface="Futura Medium"/>
              </a:rPr>
              <a:t>Solar costs, biogas, alternative fuels</a:t>
            </a:r>
          </a:p>
        </p:txBody>
      </p:sp>
      <p:cxnSp>
        <p:nvCxnSpPr>
          <p:cNvPr id="78" name="Straight Arrow Connector 77">
            <a:extLst>
              <a:ext uri="{FF2B5EF4-FFF2-40B4-BE49-F238E27FC236}">
                <a16:creationId xmlns:a16="http://schemas.microsoft.com/office/drawing/2014/main" id="{D6E7B8C0-88F8-4190-8069-21175AB10189}"/>
              </a:ext>
            </a:extLst>
          </p:cNvPr>
          <p:cNvCxnSpPr>
            <a:cxnSpLocks/>
          </p:cNvCxnSpPr>
          <p:nvPr/>
        </p:nvCxnSpPr>
        <p:spPr>
          <a:xfrm>
            <a:off x="1672058" y="3514587"/>
            <a:ext cx="1190817" cy="246712"/>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79" name="Rectangle 78">
            <a:extLst>
              <a:ext uri="{FF2B5EF4-FFF2-40B4-BE49-F238E27FC236}">
                <a16:creationId xmlns:a16="http://schemas.microsoft.com/office/drawing/2014/main" id="{368D20CC-C23C-4195-8700-4929A42CB3CC}"/>
              </a:ext>
            </a:extLst>
          </p:cNvPr>
          <p:cNvSpPr/>
          <p:nvPr/>
        </p:nvSpPr>
        <p:spPr>
          <a:xfrm>
            <a:off x="3510789" y="3351756"/>
            <a:ext cx="627330" cy="104575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0" name="TextBox 79">
            <a:extLst>
              <a:ext uri="{FF2B5EF4-FFF2-40B4-BE49-F238E27FC236}">
                <a16:creationId xmlns:a16="http://schemas.microsoft.com/office/drawing/2014/main" id="{782D55A8-BAC6-4050-AFF2-3653F484A5D8}"/>
              </a:ext>
            </a:extLst>
          </p:cNvPr>
          <p:cNvSpPr txBox="1"/>
          <p:nvPr/>
        </p:nvSpPr>
        <p:spPr>
          <a:xfrm>
            <a:off x="1043204" y="2242543"/>
            <a:ext cx="901006" cy="584775"/>
          </a:xfrm>
          <a:prstGeom prst="rect">
            <a:avLst/>
          </a:prstGeom>
          <a:noFill/>
        </p:spPr>
        <p:txBody>
          <a:bodyPr wrap="square" rtlCol="0">
            <a:spAutoFit/>
          </a:bodyPr>
          <a:lstStyle/>
          <a:p>
            <a:r>
              <a:rPr lang="en-US" sz="800" dirty="0">
                <a:latin typeface="Futura Medium"/>
              </a:rPr>
              <a:t>Ag, especially soy, ‘hedge desk’ for farmers</a:t>
            </a:r>
          </a:p>
        </p:txBody>
      </p:sp>
      <p:cxnSp>
        <p:nvCxnSpPr>
          <p:cNvPr id="81" name="Straight Arrow Connector 80">
            <a:extLst>
              <a:ext uri="{FF2B5EF4-FFF2-40B4-BE49-F238E27FC236}">
                <a16:creationId xmlns:a16="http://schemas.microsoft.com/office/drawing/2014/main" id="{C9509545-2CC2-483C-AC55-A36DF3FEA050}"/>
              </a:ext>
            </a:extLst>
          </p:cNvPr>
          <p:cNvCxnSpPr>
            <a:cxnSpLocks/>
          </p:cNvCxnSpPr>
          <p:nvPr/>
        </p:nvCxnSpPr>
        <p:spPr>
          <a:xfrm>
            <a:off x="1893549" y="2580606"/>
            <a:ext cx="1559777" cy="819769"/>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82" name="Rectangle 81">
            <a:extLst>
              <a:ext uri="{FF2B5EF4-FFF2-40B4-BE49-F238E27FC236}">
                <a16:creationId xmlns:a16="http://schemas.microsoft.com/office/drawing/2014/main" id="{519C43B4-E0FE-44FC-9319-9D37D8B478F7}"/>
              </a:ext>
            </a:extLst>
          </p:cNvPr>
          <p:cNvSpPr/>
          <p:nvPr/>
        </p:nvSpPr>
        <p:spPr>
          <a:xfrm>
            <a:off x="2941033" y="2899126"/>
            <a:ext cx="1453167" cy="392181"/>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3" name="TextBox 82">
            <a:extLst>
              <a:ext uri="{FF2B5EF4-FFF2-40B4-BE49-F238E27FC236}">
                <a16:creationId xmlns:a16="http://schemas.microsoft.com/office/drawing/2014/main" id="{576B2199-5812-4EAD-932E-DB41BB597A1A}"/>
              </a:ext>
            </a:extLst>
          </p:cNvPr>
          <p:cNvSpPr txBox="1"/>
          <p:nvPr/>
        </p:nvSpPr>
        <p:spPr>
          <a:xfrm>
            <a:off x="1319605" y="1655713"/>
            <a:ext cx="901006" cy="338554"/>
          </a:xfrm>
          <a:prstGeom prst="rect">
            <a:avLst/>
          </a:prstGeom>
          <a:noFill/>
        </p:spPr>
        <p:txBody>
          <a:bodyPr wrap="square" rtlCol="0">
            <a:spAutoFit/>
          </a:bodyPr>
          <a:lstStyle/>
          <a:p>
            <a:r>
              <a:rPr lang="en-US" sz="800" dirty="0">
                <a:latin typeface="Futura Medium"/>
              </a:rPr>
              <a:t>Metals and oil, prices fall</a:t>
            </a:r>
          </a:p>
        </p:txBody>
      </p:sp>
      <p:cxnSp>
        <p:nvCxnSpPr>
          <p:cNvPr id="84" name="Straight Arrow Connector 83">
            <a:extLst>
              <a:ext uri="{FF2B5EF4-FFF2-40B4-BE49-F238E27FC236}">
                <a16:creationId xmlns:a16="http://schemas.microsoft.com/office/drawing/2014/main" id="{E78A4558-B364-4F08-9FB8-1CA954105C2E}"/>
              </a:ext>
            </a:extLst>
          </p:cNvPr>
          <p:cNvCxnSpPr>
            <a:cxnSpLocks/>
          </p:cNvCxnSpPr>
          <p:nvPr/>
        </p:nvCxnSpPr>
        <p:spPr>
          <a:xfrm>
            <a:off x="2038929" y="1988347"/>
            <a:ext cx="860479" cy="853099"/>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512934166"/>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Title 1">
            <a:extLst>
              <a:ext uri="{FF2B5EF4-FFF2-40B4-BE49-F238E27FC236}">
                <a16:creationId xmlns:a16="http://schemas.microsoft.com/office/drawing/2014/main" id="{857DA804-4844-44C1-B37A-83487AF84296}"/>
              </a:ext>
            </a:extLst>
          </p:cNvPr>
          <p:cNvSpPr txBox="1">
            <a:spLocks/>
          </p:cNvSpPr>
          <p:nvPr/>
        </p:nvSpPr>
        <p:spPr>
          <a:xfrm>
            <a:off x="450850" y="356247"/>
            <a:ext cx="7886700" cy="593519"/>
          </a:xfrm>
          <a:prstGeom prst="rect">
            <a:avLst/>
          </a:prstGeom>
        </p:spPr>
        <p:txBody>
          <a:bodyPr vert="horz" lIns="91440" tIns="45720" rIns="91440" bIns="45720" rtlCol="0" anchor="ctr">
            <a:noAutofit/>
          </a:bodyPr>
          <a:lstStyle>
            <a:lvl1pPr algn="l" defTabSz="914400" rtl="0" eaLnBrk="1" latinLnBrk="0" hangingPunct="1">
              <a:lnSpc>
                <a:spcPct val="90000"/>
              </a:lnSpc>
              <a:spcBef>
                <a:spcPct val="0"/>
              </a:spcBef>
              <a:buNone/>
              <a:defRPr sz="3600" kern="1200">
                <a:solidFill>
                  <a:schemeClr val="tx1"/>
                </a:solidFill>
                <a:latin typeface="Futura Medium" charset="0"/>
                <a:ea typeface="Futura Medium" charset="0"/>
                <a:cs typeface="Futura Medium" charset="0"/>
              </a:defRPr>
            </a:lvl1pPr>
          </a:lstStyle>
          <a:p>
            <a:r>
              <a:rPr lang="en-US" sz="2200" dirty="0"/>
              <a:t>Trade and Tariffs Attention Monitor – January 2019</a:t>
            </a:r>
          </a:p>
        </p:txBody>
      </p:sp>
      <p:graphicFrame>
        <p:nvGraphicFramePr>
          <p:cNvPr id="5" name="Chart 4">
            <a:extLst>
              <a:ext uri="{FF2B5EF4-FFF2-40B4-BE49-F238E27FC236}">
                <a16:creationId xmlns:a16="http://schemas.microsoft.com/office/drawing/2014/main" id="{C5A18C28-977A-491A-AB76-3AE676A39974}"/>
              </a:ext>
            </a:extLst>
          </p:cNvPr>
          <p:cNvGraphicFramePr>
            <a:graphicFrameLocks/>
          </p:cNvGraphicFramePr>
          <p:nvPr>
            <p:extLst>
              <p:ext uri="{D42A27DB-BD31-4B8C-83A1-F6EECF244321}">
                <p14:modId xmlns:p14="http://schemas.microsoft.com/office/powerpoint/2010/main" val="388104633"/>
              </p:ext>
            </p:extLst>
          </p:nvPr>
        </p:nvGraphicFramePr>
        <p:xfrm>
          <a:off x="450850" y="1057479"/>
          <a:ext cx="8382432" cy="4890560"/>
        </p:xfrm>
        <a:graphic>
          <a:graphicData uri="http://schemas.openxmlformats.org/drawingml/2006/chart">
            <c:chart xmlns:c="http://schemas.openxmlformats.org/drawingml/2006/chart" xmlns:r="http://schemas.openxmlformats.org/officeDocument/2006/relationships" r:id="rId2"/>
          </a:graphicData>
        </a:graphic>
      </p:graphicFrame>
    </p:spTree>
    <p:extLst>
      <p:ext uri="{BB962C8B-B14F-4D97-AF65-F5344CB8AC3E}">
        <p14:creationId xmlns:p14="http://schemas.microsoft.com/office/powerpoint/2010/main" val="3671714384"/>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Title 1">
            <a:extLst>
              <a:ext uri="{FF2B5EF4-FFF2-40B4-BE49-F238E27FC236}">
                <a16:creationId xmlns:a16="http://schemas.microsoft.com/office/drawing/2014/main" id="{857DA804-4844-44C1-B37A-83487AF84296}"/>
              </a:ext>
            </a:extLst>
          </p:cNvPr>
          <p:cNvSpPr txBox="1">
            <a:spLocks/>
          </p:cNvSpPr>
          <p:nvPr/>
        </p:nvSpPr>
        <p:spPr>
          <a:xfrm>
            <a:off x="450850" y="356247"/>
            <a:ext cx="7886700" cy="593519"/>
          </a:xfrm>
          <a:prstGeom prst="rect">
            <a:avLst/>
          </a:prstGeom>
        </p:spPr>
        <p:txBody>
          <a:bodyPr vert="horz" lIns="91440" tIns="45720" rIns="91440" bIns="45720" rtlCol="0" anchor="ctr">
            <a:noAutofit/>
          </a:bodyPr>
          <a:lstStyle>
            <a:lvl1pPr algn="l" defTabSz="914400" rtl="0" eaLnBrk="1" latinLnBrk="0" hangingPunct="1">
              <a:lnSpc>
                <a:spcPct val="90000"/>
              </a:lnSpc>
              <a:spcBef>
                <a:spcPct val="0"/>
              </a:spcBef>
              <a:buNone/>
              <a:defRPr sz="3600" kern="1200">
                <a:solidFill>
                  <a:schemeClr val="tx1"/>
                </a:solidFill>
                <a:latin typeface="Futura Medium" charset="0"/>
                <a:ea typeface="Futura Medium" charset="0"/>
                <a:cs typeface="Futura Medium" charset="0"/>
              </a:defRPr>
            </a:lvl1pPr>
          </a:lstStyle>
          <a:p>
            <a:r>
              <a:rPr lang="en-US" sz="2200" dirty="0"/>
              <a:t>Trade and Tariffs Fiat News Monitor – January 2019</a:t>
            </a:r>
          </a:p>
        </p:txBody>
      </p:sp>
      <p:graphicFrame>
        <p:nvGraphicFramePr>
          <p:cNvPr id="5" name="Chart 4">
            <a:extLst>
              <a:ext uri="{FF2B5EF4-FFF2-40B4-BE49-F238E27FC236}">
                <a16:creationId xmlns:a16="http://schemas.microsoft.com/office/drawing/2014/main" id="{A67BAE15-FDE5-4344-803E-7BF70FC622F2}"/>
              </a:ext>
            </a:extLst>
          </p:cNvPr>
          <p:cNvGraphicFramePr>
            <a:graphicFrameLocks/>
          </p:cNvGraphicFramePr>
          <p:nvPr>
            <p:extLst>
              <p:ext uri="{D42A27DB-BD31-4B8C-83A1-F6EECF244321}">
                <p14:modId xmlns:p14="http://schemas.microsoft.com/office/powerpoint/2010/main" val="2963499053"/>
              </p:ext>
            </p:extLst>
          </p:nvPr>
        </p:nvGraphicFramePr>
        <p:xfrm>
          <a:off x="450849" y="949765"/>
          <a:ext cx="8391309" cy="5095927"/>
        </p:xfrm>
        <a:graphic>
          <a:graphicData uri="http://schemas.openxmlformats.org/drawingml/2006/chart">
            <c:chart xmlns:c="http://schemas.openxmlformats.org/drawingml/2006/chart" xmlns:r="http://schemas.openxmlformats.org/officeDocument/2006/relationships" r:id="rId2"/>
          </a:graphicData>
        </a:graphic>
      </p:graphicFrame>
    </p:spTree>
    <p:extLst>
      <p:ext uri="{BB962C8B-B14F-4D97-AF65-F5344CB8AC3E}">
        <p14:creationId xmlns:p14="http://schemas.microsoft.com/office/powerpoint/2010/main" val="1737693612"/>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Title 1">
            <a:extLst>
              <a:ext uri="{FF2B5EF4-FFF2-40B4-BE49-F238E27FC236}">
                <a16:creationId xmlns:a16="http://schemas.microsoft.com/office/drawing/2014/main" id="{857DA804-4844-44C1-B37A-83487AF84296}"/>
              </a:ext>
            </a:extLst>
          </p:cNvPr>
          <p:cNvSpPr txBox="1">
            <a:spLocks/>
          </p:cNvSpPr>
          <p:nvPr/>
        </p:nvSpPr>
        <p:spPr>
          <a:xfrm>
            <a:off x="450850" y="356247"/>
            <a:ext cx="7886700" cy="593519"/>
          </a:xfrm>
          <a:prstGeom prst="rect">
            <a:avLst/>
          </a:prstGeom>
        </p:spPr>
        <p:txBody>
          <a:bodyPr vert="horz" lIns="91440" tIns="45720" rIns="91440" bIns="45720" rtlCol="0" anchor="ctr">
            <a:normAutofit/>
          </a:bodyPr>
          <a:lstStyle>
            <a:lvl1pPr algn="l" defTabSz="914400" rtl="0" eaLnBrk="1" latinLnBrk="0" hangingPunct="1">
              <a:lnSpc>
                <a:spcPct val="90000"/>
              </a:lnSpc>
              <a:spcBef>
                <a:spcPct val="0"/>
              </a:spcBef>
              <a:buNone/>
              <a:defRPr sz="3600" kern="1200">
                <a:solidFill>
                  <a:schemeClr val="tx1"/>
                </a:solidFill>
                <a:latin typeface="Futura Medium" charset="0"/>
                <a:ea typeface="Futura Medium" charset="0"/>
                <a:cs typeface="Futura Medium" charset="0"/>
              </a:defRPr>
            </a:lvl1pPr>
          </a:lstStyle>
          <a:p>
            <a:r>
              <a:rPr lang="en-US" sz="2200" dirty="0"/>
              <a:t>Trade and Tariffs Sentiment Monitor – January 2019</a:t>
            </a:r>
          </a:p>
        </p:txBody>
      </p:sp>
      <p:graphicFrame>
        <p:nvGraphicFramePr>
          <p:cNvPr id="5" name="Chart 4">
            <a:extLst>
              <a:ext uri="{FF2B5EF4-FFF2-40B4-BE49-F238E27FC236}">
                <a16:creationId xmlns:a16="http://schemas.microsoft.com/office/drawing/2014/main" id="{85092227-C0ED-4227-8E42-F244464EE7A6}"/>
              </a:ext>
            </a:extLst>
          </p:cNvPr>
          <p:cNvGraphicFramePr>
            <a:graphicFrameLocks/>
          </p:cNvGraphicFramePr>
          <p:nvPr>
            <p:extLst>
              <p:ext uri="{D42A27DB-BD31-4B8C-83A1-F6EECF244321}">
                <p14:modId xmlns:p14="http://schemas.microsoft.com/office/powerpoint/2010/main" val="3625566099"/>
              </p:ext>
            </p:extLst>
          </p:nvPr>
        </p:nvGraphicFramePr>
        <p:xfrm>
          <a:off x="450849" y="949765"/>
          <a:ext cx="8409065" cy="4989395"/>
        </p:xfrm>
        <a:graphic>
          <a:graphicData uri="http://schemas.openxmlformats.org/drawingml/2006/chart">
            <c:chart xmlns:c="http://schemas.openxmlformats.org/drawingml/2006/chart" xmlns:r="http://schemas.openxmlformats.org/officeDocument/2006/relationships" r:id="rId2"/>
          </a:graphicData>
        </a:graphic>
      </p:graphicFrame>
    </p:spTree>
    <p:extLst>
      <p:ext uri="{BB962C8B-B14F-4D97-AF65-F5344CB8AC3E}">
        <p14:creationId xmlns:p14="http://schemas.microsoft.com/office/powerpoint/2010/main" val="2237432716"/>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Title 1">
            <a:extLst>
              <a:ext uri="{FF2B5EF4-FFF2-40B4-BE49-F238E27FC236}">
                <a16:creationId xmlns:a16="http://schemas.microsoft.com/office/drawing/2014/main" id="{857DA804-4844-44C1-B37A-83487AF84296}"/>
              </a:ext>
            </a:extLst>
          </p:cNvPr>
          <p:cNvSpPr txBox="1">
            <a:spLocks/>
          </p:cNvSpPr>
          <p:nvPr/>
        </p:nvSpPr>
        <p:spPr>
          <a:xfrm>
            <a:off x="450850" y="356247"/>
            <a:ext cx="7886700" cy="593519"/>
          </a:xfrm>
          <a:prstGeom prst="rect">
            <a:avLst/>
          </a:prstGeom>
        </p:spPr>
        <p:txBody>
          <a:bodyPr vert="horz" lIns="91440" tIns="45720" rIns="91440" bIns="45720" rtlCol="0" anchor="b">
            <a:normAutofit/>
          </a:bodyPr>
          <a:lstStyle>
            <a:lvl1pPr algn="l" defTabSz="914400" rtl="0" eaLnBrk="1" latinLnBrk="0" hangingPunct="1">
              <a:lnSpc>
                <a:spcPct val="90000"/>
              </a:lnSpc>
              <a:spcBef>
                <a:spcPct val="0"/>
              </a:spcBef>
              <a:buNone/>
              <a:defRPr sz="3600" kern="1200">
                <a:solidFill>
                  <a:schemeClr val="tx1"/>
                </a:solidFill>
                <a:latin typeface="Futura Medium" charset="0"/>
                <a:ea typeface="Futura Medium" charset="0"/>
                <a:cs typeface="Futura Medium" charset="0"/>
              </a:defRPr>
            </a:lvl1pPr>
          </a:lstStyle>
          <a:p>
            <a:r>
              <a:rPr lang="en-US" sz="2400" dirty="0"/>
              <a:t>US Fiscal Policy Commentary</a:t>
            </a:r>
          </a:p>
        </p:txBody>
      </p:sp>
      <p:sp>
        <p:nvSpPr>
          <p:cNvPr id="2" name="TextBox 1">
            <a:extLst>
              <a:ext uri="{FF2B5EF4-FFF2-40B4-BE49-F238E27FC236}">
                <a16:creationId xmlns:a16="http://schemas.microsoft.com/office/drawing/2014/main" id="{742E4822-3049-44B4-99AD-A6E26D968E4F}"/>
              </a:ext>
            </a:extLst>
          </p:cNvPr>
          <p:cNvSpPr txBox="1"/>
          <p:nvPr/>
        </p:nvSpPr>
        <p:spPr>
          <a:xfrm>
            <a:off x="798990" y="1544715"/>
            <a:ext cx="184731" cy="369332"/>
          </a:xfrm>
          <a:prstGeom prst="rect">
            <a:avLst/>
          </a:prstGeom>
          <a:noFill/>
        </p:spPr>
        <p:txBody>
          <a:bodyPr wrap="none" rtlCol="0">
            <a:spAutoFit/>
          </a:bodyPr>
          <a:lstStyle/>
          <a:p>
            <a:endParaRPr lang="en-US" dirty="0"/>
          </a:p>
        </p:txBody>
      </p:sp>
      <p:sp>
        <p:nvSpPr>
          <p:cNvPr id="3" name="Rectangle 2">
            <a:extLst>
              <a:ext uri="{FF2B5EF4-FFF2-40B4-BE49-F238E27FC236}">
                <a16:creationId xmlns:a16="http://schemas.microsoft.com/office/drawing/2014/main" id="{DA266587-80C8-4CC5-8BED-1E05957A67D3}"/>
              </a:ext>
            </a:extLst>
          </p:cNvPr>
          <p:cNvSpPr/>
          <p:nvPr/>
        </p:nvSpPr>
        <p:spPr>
          <a:xfrm>
            <a:off x="450850" y="1056729"/>
            <a:ext cx="8488964" cy="4524315"/>
          </a:xfrm>
          <a:prstGeom prst="rect">
            <a:avLst/>
          </a:prstGeom>
        </p:spPr>
        <p:txBody>
          <a:bodyPr wrap="square">
            <a:spAutoFit/>
          </a:bodyPr>
          <a:lstStyle/>
          <a:p>
            <a:pPr>
              <a:buFont typeface="Arial" panose="020B0604020202020204" pitchFamily="34" charset="0"/>
              <a:buChar char="•"/>
            </a:pPr>
            <a:r>
              <a:rPr lang="en-US" dirty="0">
                <a:solidFill>
                  <a:srgbClr val="000000"/>
                </a:solidFill>
                <a:latin typeface="Futura Medium"/>
              </a:rPr>
              <a:t> Attention to fiscal policy narratives has dramatically increased in January. </a:t>
            </a:r>
          </a:p>
          <a:p>
            <a:pPr>
              <a:buFont typeface="Arial" panose="020B0604020202020204" pitchFamily="34" charset="0"/>
              <a:buChar char="•"/>
            </a:pPr>
            <a:endParaRPr lang="en-US" b="0" i="0" dirty="0">
              <a:solidFill>
                <a:srgbClr val="000000"/>
              </a:solidFill>
              <a:effectLst/>
              <a:latin typeface="Futura Medium"/>
            </a:endParaRPr>
          </a:p>
          <a:p>
            <a:pPr>
              <a:buFont typeface="Arial" panose="020B0604020202020204" pitchFamily="34" charset="0"/>
              <a:buChar char="•"/>
            </a:pPr>
            <a:r>
              <a:rPr lang="en-US" b="0" i="0" dirty="0">
                <a:solidFill>
                  <a:srgbClr val="000000"/>
                </a:solidFill>
                <a:effectLst/>
                <a:latin typeface="Futura Medium"/>
              </a:rPr>
              <a:t> The shutdown (and its prospective return) has created a huge range of shutdown-, border wall- and 2020 election-related budget topics, most of which are located on the right side of the narrative map.</a:t>
            </a:r>
          </a:p>
          <a:p>
            <a:endParaRPr lang="en-US" b="0" i="0" dirty="0">
              <a:solidFill>
                <a:srgbClr val="000000"/>
              </a:solidFill>
              <a:effectLst/>
              <a:latin typeface="Futura Medium"/>
            </a:endParaRPr>
          </a:p>
          <a:p>
            <a:pPr>
              <a:buFont typeface="Arial" panose="020B0604020202020204" pitchFamily="34" charset="0"/>
              <a:buChar char="•"/>
            </a:pPr>
            <a:r>
              <a:rPr lang="en-US" dirty="0">
                <a:solidFill>
                  <a:srgbClr val="000000"/>
                </a:solidFill>
                <a:latin typeface="Futura Medium"/>
              </a:rPr>
              <a:t> These topics are almost completely untethered to market-related narratives. In other words, while attention to the shutdown, the wall, MMT, Medicaid and the like have risen, they aren’t at all similar to or related to stories being told about markets. </a:t>
            </a:r>
          </a:p>
          <a:p>
            <a:pPr>
              <a:buFont typeface="Arial" panose="020B0604020202020204" pitchFamily="34" charset="0"/>
              <a:buChar char="•"/>
            </a:pPr>
            <a:endParaRPr lang="en-US" b="0" i="0" dirty="0">
              <a:solidFill>
                <a:srgbClr val="000000"/>
              </a:solidFill>
              <a:effectLst/>
              <a:latin typeface="Futura Medium"/>
            </a:endParaRPr>
          </a:p>
          <a:p>
            <a:pPr>
              <a:buFont typeface="Arial" panose="020B0604020202020204" pitchFamily="34" charset="0"/>
              <a:buChar char="•"/>
            </a:pPr>
            <a:r>
              <a:rPr lang="en-US" dirty="0">
                <a:solidFill>
                  <a:srgbClr val="000000"/>
                </a:solidFill>
                <a:latin typeface="Futura Medium"/>
              </a:rPr>
              <a:t> Right now, student loans and EM budgets are more connected to market narratives than shutdown-related topics. </a:t>
            </a:r>
          </a:p>
          <a:p>
            <a:pPr>
              <a:buFont typeface="Arial" panose="020B0604020202020204" pitchFamily="34" charset="0"/>
              <a:buChar char="•"/>
            </a:pPr>
            <a:endParaRPr lang="en-US" b="0" i="0" dirty="0">
              <a:solidFill>
                <a:srgbClr val="000000"/>
              </a:solidFill>
              <a:effectLst/>
              <a:latin typeface="Futura Medium"/>
            </a:endParaRPr>
          </a:p>
          <a:p>
            <a:pPr>
              <a:buFont typeface="Arial" panose="020B0604020202020204" pitchFamily="34" charset="0"/>
              <a:buChar char="•"/>
            </a:pPr>
            <a:r>
              <a:rPr lang="en-US" dirty="0">
                <a:solidFill>
                  <a:srgbClr val="000000"/>
                </a:solidFill>
                <a:latin typeface="Futura Medium"/>
              </a:rPr>
              <a:t> We would be accordingly contrarian on any short-term market response to “shutdown” related news. </a:t>
            </a:r>
            <a:endParaRPr lang="en-US" b="0" i="0" dirty="0">
              <a:solidFill>
                <a:srgbClr val="000000"/>
              </a:solidFill>
              <a:effectLst/>
              <a:latin typeface="Futura Medium"/>
            </a:endParaRPr>
          </a:p>
        </p:txBody>
      </p:sp>
    </p:spTree>
    <p:extLst>
      <p:ext uri="{BB962C8B-B14F-4D97-AF65-F5344CB8AC3E}">
        <p14:creationId xmlns:p14="http://schemas.microsoft.com/office/powerpoint/2010/main" val="2772958646"/>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US Fiscal Policy </a:t>
            </a:r>
            <a:r>
              <a:rPr dirty="0"/>
              <a:t>Network Map</a:t>
            </a:r>
            <a:r>
              <a:rPr lang="en-US" dirty="0"/>
              <a:t> – January 2019</a:t>
            </a:r>
            <a:endParaRPr dirty="0"/>
          </a:p>
        </p:txBody>
      </p:sp>
      <p:pic>
        <p:nvPicPr>
          <p:cNvPr id="39" name="Picture 38" descr="image.png">
            <a:extLst>
              <a:ext uri="{FF2B5EF4-FFF2-40B4-BE49-F238E27FC236}">
                <a16:creationId xmlns:a16="http://schemas.microsoft.com/office/drawing/2014/main" id="{763D6009-8690-400E-8B85-5067A5420F1A}"/>
              </a:ext>
            </a:extLst>
          </p:cNvPr>
          <p:cNvPicPr>
            <a:picLocks noChangeAspect="1"/>
          </p:cNvPicPr>
          <p:nvPr/>
        </p:nvPicPr>
        <p:blipFill rotWithShape="1">
          <a:blip r:embed="rId2"/>
          <a:srcRect l="20759" t="13382" r="19540"/>
          <a:stretch/>
        </p:blipFill>
        <p:spPr>
          <a:xfrm>
            <a:off x="2104007" y="1253778"/>
            <a:ext cx="4980373" cy="4614978"/>
          </a:xfrm>
          <a:prstGeom prst="rect">
            <a:avLst/>
          </a:prstGeom>
        </p:spPr>
      </p:pic>
      <p:sp>
        <p:nvSpPr>
          <p:cNvPr id="44" name="Rectangle 43">
            <a:extLst>
              <a:ext uri="{FF2B5EF4-FFF2-40B4-BE49-F238E27FC236}">
                <a16:creationId xmlns:a16="http://schemas.microsoft.com/office/drawing/2014/main" id="{6DB63CAE-0170-4369-86A8-4F80F39F8519}"/>
              </a:ext>
            </a:extLst>
          </p:cNvPr>
          <p:cNvSpPr/>
          <p:nvPr/>
        </p:nvSpPr>
        <p:spPr>
          <a:xfrm>
            <a:off x="5255581" y="2467991"/>
            <a:ext cx="1189607" cy="941161"/>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5" name="TextBox 44">
            <a:extLst>
              <a:ext uri="{FF2B5EF4-FFF2-40B4-BE49-F238E27FC236}">
                <a16:creationId xmlns:a16="http://schemas.microsoft.com/office/drawing/2014/main" id="{DEECA388-53BF-48A1-A8F6-F40F90F1D6E7}"/>
              </a:ext>
            </a:extLst>
          </p:cNvPr>
          <p:cNvSpPr txBox="1"/>
          <p:nvPr/>
        </p:nvSpPr>
        <p:spPr>
          <a:xfrm>
            <a:off x="6445188" y="2353796"/>
            <a:ext cx="1185276" cy="584775"/>
          </a:xfrm>
          <a:prstGeom prst="rect">
            <a:avLst/>
          </a:prstGeom>
          <a:noFill/>
        </p:spPr>
        <p:txBody>
          <a:bodyPr wrap="square" rtlCol="0">
            <a:spAutoFit/>
          </a:bodyPr>
          <a:lstStyle/>
          <a:p>
            <a:r>
              <a:rPr lang="en-US" sz="800" dirty="0">
                <a:latin typeface="Futura Medium"/>
              </a:rPr>
              <a:t>Shutdown + Border Wall demand, power grab, ‘how we got here’ pieces</a:t>
            </a:r>
          </a:p>
        </p:txBody>
      </p:sp>
      <p:sp>
        <p:nvSpPr>
          <p:cNvPr id="46" name="Rectangle 45">
            <a:extLst>
              <a:ext uri="{FF2B5EF4-FFF2-40B4-BE49-F238E27FC236}">
                <a16:creationId xmlns:a16="http://schemas.microsoft.com/office/drawing/2014/main" id="{28C7779C-CC93-467F-9602-99B6F183D5F8}"/>
              </a:ext>
            </a:extLst>
          </p:cNvPr>
          <p:cNvSpPr/>
          <p:nvPr/>
        </p:nvSpPr>
        <p:spPr>
          <a:xfrm>
            <a:off x="4218374" y="2175602"/>
            <a:ext cx="1410069" cy="496577"/>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7" name="TextBox 46">
            <a:extLst>
              <a:ext uri="{FF2B5EF4-FFF2-40B4-BE49-F238E27FC236}">
                <a16:creationId xmlns:a16="http://schemas.microsoft.com/office/drawing/2014/main" id="{D096B845-645A-4B5A-A0B6-F8356B990F2B}"/>
              </a:ext>
            </a:extLst>
          </p:cNvPr>
          <p:cNvSpPr txBox="1"/>
          <p:nvPr/>
        </p:nvSpPr>
        <p:spPr>
          <a:xfrm>
            <a:off x="4483224" y="1733289"/>
            <a:ext cx="1524106" cy="461665"/>
          </a:xfrm>
          <a:prstGeom prst="rect">
            <a:avLst/>
          </a:prstGeom>
          <a:noFill/>
        </p:spPr>
        <p:txBody>
          <a:bodyPr wrap="square" rtlCol="0">
            <a:spAutoFit/>
          </a:bodyPr>
          <a:lstStyle/>
          <a:p>
            <a:r>
              <a:rPr lang="en-US" sz="800" dirty="0">
                <a:latin typeface="Futura Medium"/>
              </a:rPr>
              <a:t>Appropriations, debt limit, ‘unpopular’, how to end shutdown without Trump</a:t>
            </a:r>
          </a:p>
        </p:txBody>
      </p:sp>
      <p:sp>
        <p:nvSpPr>
          <p:cNvPr id="48" name="Rectangle 47">
            <a:extLst>
              <a:ext uri="{FF2B5EF4-FFF2-40B4-BE49-F238E27FC236}">
                <a16:creationId xmlns:a16="http://schemas.microsoft.com/office/drawing/2014/main" id="{3C627503-FDB7-4660-A13A-66D1F33123D2}"/>
              </a:ext>
            </a:extLst>
          </p:cNvPr>
          <p:cNvSpPr/>
          <p:nvPr/>
        </p:nvSpPr>
        <p:spPr>
          <a:xfrm>
            <a:off x="4438837" y="2663198"/>
            <a:ext cx="665824" cy="1021035"/>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9" name="TextBox 48">
            <a:extLst>
              <a:ext uri="{FF2B5EF4-FFF2-40B4-BE49-F238E27FC236}">
                <a16:creationId xmlns:a16="http://schemas.microsoft.com/office/drawing/2014/main" id="{571F93D3-A31A-48E7-ACD1-ABAFB1213E6E}"/>
              </a:ext>
            </a:extLst>
          </p:cNvPr>
          <p:cNvSpPr txBox="1"/>
          <p:nvPr/>
        </p:nvSpPr>
        <p:spPr>
          <a:xfrm>
            <a:off x="6098799" y="1604201"/>
            <a:ext cx="1524106" cy="461665"/>
          </a:xfrm>
          <a:prstGeom prst="rect">
            <a:avLst/>
          </a:prstGeom>
          <a:noFill/>
        </p:spPr>
        <p:txBody>
          <a:bodyPr wrap="square" rtlCol="0">
            <a:spAutoFit/>
          </a:bodyPr>
          <a:lstStyle/>
          <a:p>
            <a:r>
              <a:rPr lang="en-US" sz="800" dirty="0">
                <a:latin typeface="Futura Medium"/>
              </a:rPr>
              <a:t>Furloughed employees, paychecks, mortgages, TSA employees</a:t>
            </a:r>
          </a:p>
        </p:txBody>
      </p:sp>
      <p:cxnSp>
        <p:nvCxnSpPr>
          <p:cNvPr id="50" name="Straight Arrow Connector 49">
            <a:extLst>
              <a:ext uri="{FF2B5EF4-FFF2-40B4-BE49-F238E27FC236}">
                <a16:creationId xmlns:a16="http://schemas.microsoft.com/office/drawing/2014/main" id="{BC1F42B5-18F7-47AA-9C09-2F9A3F9F3D19}"/>
              </a:ext>
            </a:extLst>
          </p:cNvPr>
          <p:cNvCxnSpPr>
            <a:cxnSpLocks/>
          </p:cNvCxnSpPr>
          <p:nvPr/>
        </p:nvCxnSpPr>
        <p:spPr>
          <a:xfrm flipH="1">
            <a:off x="5123156" y="2002527"/>
            <a:ext cx="1081236" cy="814693"/>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51" name="Rectangle 50">
            <a:extLst>
              <a:ext uri="{FF2B5EF4-FFF2-40B4-BE49-F238E27FC236}">
                <a16:creationId xmlns:a16="http://schemas.microsoft.com/office/drawing/2014/main" id="{9D9963CC-5D4D-4BD1-8585-30B2187CE578}"/>
              </a:ext>
            </a:extLst>
          </p:cNvPr>
          <p:cNvSpPr/>
          <p:nvPr/>
        </p:nvSpPr>
        <p:spPr>
          <a:xfrm>
            <a:off x="4912365" y="3480378"/>
            <a:ext cx="1081236" cy="56040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2" name="TextBox 51">
            <a:extLst>
              <a:ext uri="{FF2B5EF4-FFF2-40B4-BE49-F238E27FC236}">
                <a16:creationId xmlns:a16="http://schemas.microsoft.com/office/drawing/2014/main" id="{D2247D27-8795-47E2-AEC6-163D847066D2}"/>
              </a:ext>
            </a:extLst>
          </p:cNvPr>
          <p:cNvSpPr txBox="1"/>
          <p:nvPr/>
        </p:nvSpPr>
        <p:spPr>
          <a:xfrm>
            <a:off x="6007330" y="3732461"/>
            <a:ext cx="1185276" cy="338554"/>
          </a:xfrm>
          <a:prstGeom prst="rect">
            <a:avLst/>
          </a:prstGeom>
          <a:noFill/>
        </p:spPr>
        <p:txBody>
          <a:bodyPr wrap="square" rtlCol="0">
            <a:spAutoFit/>
          </a:bodyPr>
          <a:lstStyle/>
          <a:p>
            <a:r>
              <a:rPr lang="en-US" sz="800" dirty="0">
                <a:latin typeface="Futura Medium"/>
              </a:rPr>
              <a:t>Russia, FBI, Enemies, Intelligence</a:t>
            </a:r>
          </a:p>
        </p:txBody>
      </p:sp>
      <p:sp>
        <p:nvSpPr>
          <p:cNvPr id="53" name="Rectangle 52">
            <a:extLst>
              <a:ext uri="{FF2B5EF4-FFF2-40B4-BE49-F238E27FC236}">
                <a16:creationId xmlns:a16="http://schemas.microsoft.com/office/drawing/2014/main" id="{AAF1AD2F-13A8-43D3-9C0C-CEDD5406E005}"/>
              </a:ext>
            </a:extLst>
          </p:cNvPr>
          <p:cNvSpPr/>
          <p:nvPr/>
        </p:nvSpPr>
        <p:spPr>
          <a:xfrm>
            <a:off x="5245277" y="4112007"/>
            <a:ext cx="762053" cy="1028164"/>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4" name="TextBox 53">
            <a:extLst>
              <a:ext uri="{FF2B5EF4-FFF2-40B4-BE49-F238E27FC236}">
                <a16:creationId xmlns:a16="http://schemas.microsoft.com/office/drawing/2014/main" id="{7F63BC0F-CDB2-4DA1-AF27-138305515A62}"/>
              </a:ext>
            </a:extLst>
          </p:cNvPr>
          <p:cNvSpPr txBox="1"/>
          <p:nvPr/>
        </p:nvSpPr>
        <p:spPr>
          <a:xfrm>
            <a:off x="6007330" y="4261593"/>
            <a:ext cx="1185276" cy="461665"/>
          </a:xfrm>
          <a:prstGeom prst="rect">
            <a:avLst/>
          </a:prstGeom>
          <a:noFill/>
        </p:spPr>
        <p:txBody>
          <a:bodyPr wrap="square" rtlCol="0">
            <a:spAutoFit/>
          </a:bodyPr>
          <a:lstStyle/>
          <a:p>
            <a:r>
              <a:rPr lang="en-US" sz="800" dirty="0">
                <a:latin typeface="Futura Medium"/>
              </a:rPr>
              <a:t>Medicaid expansion, nutrition regulation</a:t>
            </a:r>
          </a:p>
        </p:txBody>
      </p:sp>
      <p:sp>
        <p:nvSpPr>
          <p:cNvPr id="55" name="Rectangle 54">
            <a:extLst>
              <a:ext uri="{FF2B5EF4-FFF2-40B4-BE49-F238E27FC236}">
                <a16:creationId xmlns:a16="http://schemas.microsoft.com/office/drawing/2014/main" id="{C62D077D-51B5-499B-9392-58B9DE24A900}"/>
              </a:ext>
            </a:extLst>
          </p:cNvPr>
          <p:cNvSpPr/>
          <p:nvPr/>
        </p:nvSpPr>
        <p:spPr>
          <a:xfrm>
            <a:off x="4329078" y="3383360"/>
            <a:ext cx="343216" cy="601745"/>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6" name="TextBox 55">
            <a:extLst>
              <a:ext uri="{FF2B5EF4-FFF2-40B4-BE49-F238E27FC236}">
                <a16:creationId xmlns:a16="http://schemas.microsoft.com/office/drawing/2014/main" id="{C39EEDB7-D9E9-463E-B7A0-13E0D6D98491}"/>
              </a:ext>
            </a:extLst>
          </p:cNvPr>
          <p:cNvSpPr txBox="1"/>
          <p:nvPr/>
        </p:nvSpPr>
        <p:spPr>
          <a:xfrm>
            <a:off x="6860852" y="3310622"/>
            <a:ext cx="1185276" cy="461665"/>
          </a:xfrm>
          <a:prstGeom prst="rect">
            <a:avLst/>
          </a:prstGeom>
          <a:noFill/>
        </p:spPr>
        <p:txBody>
          <a:bodyPr wrap="square" rtlCol="0">
            <a:spAutoFit/>
          </a:bodyPr>
          <a:lstStyle/>
          <a:p>
            <a:r>
              <a:rPr lang="en-US" sz="800" dirty="0">
                <a:latin typeface="Futura Medium"/>
              </a:rPr>
              <a:t>Supplemental assistance, food pantries</a:t>
            </a:r>
          </a:p>
        </p:txBody>
      </p:sp>
      <p:cxnSp>
        <p:nvCxnSpPr>
          <p:cNvPr id="57" name="Straight Arrow Connector 56">
            <a:extLst>
              <a:ext uri="{FF2B5EF4-FFF2-40B4-BE49-F238E27FC236}">
                <a16:creationId xmlns:a16="http://schemas.microsoft.com/office/drawing/2014/main" id="{6AB8599D-E700-4FC0-B480-470506754B25}"/>
              </a:ext>
            </a:extLst>
          </p:cNvPr>
          <p:cNvCxnSpPr>
            <a:cxnSpLocks/>
          </p:cNvCxnSpPr>
          <p:nvPr/>
        </p:nvCxnSpPr>
        <p:spPr>
          <a:xfrm flipH="1">
            <a:off x="4671655" y="3594003"/>
            <a:ext cx="2175468" cy="165906"/>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58" name="Rectangle 57">
            <a:extLst>
              <a:ext uri="{FF2B5EF4-FFF2-40B4-BE49-F238E27FC236}">
                <a16:creationId xmlns:a16="http://schemas.microsoft.com/office/drawing/2014/main" id="{D80F03AD-AAE3-44B0-96F3-9FADBDBC57EF}"/>
              </a:ext>
            </a:extLst>
          </p:cNvPr>
          <p:cNvSpPr/>
          <p:nvPr/>
        </p:nvSpPr>
        <p:spPr>
          <a:xfrm>
            <a:off x="3755996" y="1460175"/>
            <a:ext cx="791211" cy="81469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9" name="TextBox 58">
            <a:extLst>
              <a:ext uri="{FF2B5EF4-FFF2-40B4-BE49-F238E27FC236}">
                <a16:creationId xmlns:a16="http://schemas.microsoft.com/office/drawing/2014/main" id="{01BF9F9A-468A-4A86-9B7C-C93C4B1EAC84}"/>
              </a:ext>
            </a:extLst>
          </p:cNvPr>
          <p:cNvSpPr txBox="1"/>
          <p:nvPr/>
        </p:nvSpPr>
        <p:spPr>
          <a:xfrm>
            <a:off x="3676784" y="1004145"/>
            <a:ext cx="1072769" cy="461665"/>
          </a:xfrm>
          <a:prstGeom prst="rect">
            <a:avLst/>
          </a:prstGeom>
          <a:noFill/>
        </p:spPr>
        <p:txBody>
          <a:bodyPr wrap="square" rtlCol="0">
            <a:spAutoFit/>
          </a:bodyPr>
          <a:lstStyle/>
          <a:p>
            <a:r>
              <a:rPr lang="en-US" sz="800" dirty="0">
                <a:latin typeface="Futura Medium"/>
              </a:rPr>
              <a:t>MMT, Cortez, 70% Tax Rate, Wealth Tax</a:t>
            </a:r>
          </a:p>
        </p:txBody>
      </p:sp>
      <p:sp>
        <p:nvSpPr>
          <p:cNvPr id="60" name="Rectangle 59">
            <a:extLst>
              <a:ext uri="{FF2B5EF4-FFF2-40B4-BE49-F238E27FC236}">
                <a16:creationId xmlns:a16="http://schemas.microsoft.com/office/drawing/2014/main" id="{0FFC8927-FC13-4B06-B416-EDF8BA24525F}"/>
              </a:ext>
            </a:extLst>
          </p:cNvPr>
          <p:cNvSpPr/>
          <p:nvPr/>
        </p:nvSpPr>
        <p:spPr>
          <a:xfrm>
            <a:off x="2188989" y="1380261"/>
            <a:ext cx="669621" cy="622265"/>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1" name="TextBox 60">
            <a:extLst>
              <a:ext uri="{FF2B5EF4-FFF2-40B4-BE49-F238E27FC236}">
                <a16:creationId xmlns:a16="http://schemas.microsoft.com/office/drawing/2014/main" id="{1B07150C-D620-44CD-8875-90974E85A274}"/>
              </a:ext>
            </a:extLst>
          </p:cNvPr>
          <p:cNvSpPr txBox="1"/>
          <p:nvPr/>
        </p:nvSpPr>
        <p:spPr>
          <a:xfrm>
            <a:off x="1276705" y="1368745"/>
            <a:ext cx="1072769" cy="338554"/>
          </a:xfrm>
          <a:prstGeom prst="rect">
            <a:avLst/>
          </a:prstGeom>
          <a:noFill/>
        </p:spPr>
        <p:txBody>
          <a:bodyPr wrap="square" rtlCol="0">
            <a:spAutoFit/>
          </a:bodyPr>
          <a:lstStyle/>
          <a:p>
            <a:r>
              <a:rPr lang="en-US" sz="800" dirty="0">
                <a:latin typeface="Futura Medium"/>
              </a:rPr>
              <a:t>Howard Schultz Island</a:t>
            </a:r>
          </a:p>
        </p:txBody>
      </p:sp>
      <p:sp>
        <p:nvSpPr>
          <p:cNvPr id="62" name="Rectangle 61">
            <a:extLst>
              <a:ext uri="{FF2B5EF4-FFF2-40B4-BE49-F238E27FC236}">
                <a16:creationId xmlns:a16="http://schemas.microsoft.com/office/drawing/2014/main" id="{801BD84C-A314-4CBF-872F-54A2A9ADFAE2}"/>
              </a:ext>
            </a:extLst>
          </p:cNvPr>
          <p:cNvSpPr/>
          <p:nvPr/>
        </p:nvSpPr>
        <p:spPr>
          <a:xfrm>
            <a:off x="3144178" y="2423891"/>
            <a:ext cx="923276" cy="461664"/>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3" name="TextBox 62">
            <a:extLst>
              <a:ext uri="{FF2B5EF4-FFF2-40B4-BE49-F238E27FC236}">
                <a16:creationId xmlns:a16="http://schemas.microsoft.com/office/drawing/2014/main" id="{4CACEDF8-C597-4156-BE46-EDBB28AC970B}"/>
              </a:ext>
            </a:extLst>
          </p:cNvPr>
          <p:cNvSpPr txBox="1"/>
          <p:nvPr/>
        </p:nvSpPr>
        <p:spPr>
          <a:xfrm>
            <a:off x="2198653" y="2409873"/>
            <a:ext cx="1072769" cy="338554"/>
          </a:xfrm>
          <a:prstGeom prst="rect">
            <a:avLst/>
          </a:prstGeom>
          <a:noFill/>
        </p:spPr>
        <p:txBody>
          <a:bodyPr wrap="square" rtlCol="0">
            <a:spAutoFit/>
          </a:bodyPr>
          <a:lstStyle/>
          <a:p>
            <a:r>
              <a:rPr lang="en-US" sz="800" dirty="0">
                <a:latin typeface="Futura Medium"/>
              </a:rPr>
              <a:t>CBO, Cost of the Shutdown</a:t>
            </a:r>
          </a:p>
        </p:txBody>
      </p:sp>
      <p:sp>
        <p:nvSpPr>
          <p:cNvPr id="64" name="Rectangle 63">
            <a:extLst>
              <a:ext uri="{FF2B5EF4-FFF2-40B4-BE49-F238E27FC236}">
                <a16:creationId xmlns:a16="http://schemas.microsoft.com/office/drawing/2014/main" id="{D2C85F5C-21D9-41B8-8A90-E528713EDDCC}"/>
              </a:ext>
            </a:extLst>
          </p:cNvPr>
          <p:cNvSpPr/>
          <p:nvPr/>
        </p:nvSpPr>
        <p:spPr>
          <a:xfrm>
            <a:off x="4237555" y="4335915"/>
            <a:ext cx="923276" cy="626690"/>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5" name="TextBox 64">
            <a:extLst>
              <a:ext uri="{FF2B5EF4-FFF2-40B4-BE49-F238E27FC236}">
                <a16:creationId xmlns:a16="http://schemas.microsoft.com/office/drawing/2014/main" id="{7B09F1A5-8477-4FB0-A4FF-34CD3C5F9ADB}"/>
              </a:ext>
            </a:extLst>
          </p:cNvPr>
          <p:cNvSpPr txBox="1"/>
          <p:nvPr/>
        </p:nvSpPr>
        <p:spPr>
          <a:xfrm>
            <a:off x="4594193" y="5257739"/>
            <a:ext cx="1185276" cy="584775"/>
          </a:xfrm>
          <a:prstGeom prst="rect">
            <a:avLst/>
          </a:prstGeom>
          <a:noFill/>
        </p:spPr>
        <p:txBody>
          <a:bodyPr wrap="square" rtlCol="0">
            <a:spAutoFit/>
          </a:bodyPr>
          <a:lstStyle/>
          <a:p>
            <a:r>
              <a:rPr lang="en-US" sz="800" dirty="0">
                <a:latin typeface="Futura Medium"/>
              </a:rPr>
              <a:t>Student Debt, Financial Distress, ‘Deep Savings Crisis’</a:t>
            </a:r>
          </a:p>
        </p:txBody>
      </p:sp>
      <p:sp>
        <p:nvSpPr>
          <p:cNvPr id="66" name="Rectangle 65">
            <a:extLst>
              <a:ext uri="{FF2B5EF4-FFF2-40B4-BE49-F238E27FC236}">
                <a16:creationId xmlns:a16="http://schemas.microsoft.com/office/drawing/2014/main" id="{E2422014-D474-494D-984A-FF8FEAC3C642}"/>
              </a:ext>
            </a:extLst>
          </p:cNvPr>
          <p:cNvSpPr/>
          <p:nvPr/>
        </p:nvSpPr>
        <p:spPr>
          <a:xfrm>
            <a:off x="2561921" y="4714703"/>
            <a:ext cx="1591188" cy="763035"/>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7" name="TextBox 66">
            <a:extLst>
              <a:ext uri="{FF2B5EF4-FFF2-40B4-BE49-F238E27FC236}">
                <a16:creationId xmlns:a16="http://schemas.microsoft.com/office/drawing/2014/main" id="{EBA6093E-2FC9-4088-A25F-DA67F644E72C}"/>
              </a:ext>
            </a:extLst>
          </p:cNvPr>
          <p:cNvSpPr txBox="1"/>
          <p:nvPr/>
        </p:nvSpPr>
        <p:spPr>
          <a:xfrm>
            <a:off x="2188989" y="5477127"/>
            <a:ext cx="1185276" cy="584775"/>
          </a:xfrm>
          <a:prstGeom prst="rect">
            <a:avLst/>
          </a:prstGeom>
          <a:noFill/>
        </p:spPr>
        <p:txBody>
          <a:bodyPr wrap="square" rtlCol="0">
            <a:spAutoFit/>
          </a:bodyPr>
          <a:lstStyle/>
          <a:p>
            <a:r>
              <a:rPr lang="en-US" sz="800" dirty="0">
                <a:latin typeface="Futura Medium"/>
              </a:rPr>
              <a:t>Stocks, esp. focus on monetary policy and central bank policy</a:t>
            </a:r>
          </a:p>
        </p:txBody>
      </p:sp>
      <p:sp>
        <p:nvSpPr>
          <p:cNvPr id="68" name="TextBox 67">
            <a:extLst>
              <a:ext uri="{FF2B5EF4-FFF2-40B4-BE49-F238E27FC236}">
                <a16:creationId xmlns:a16="http://schemas.microsoft.com/office/drawing/2014/main" id="{6AFAB25C-3DC9-4293-9799-0522E42D9BB3}"/>
              </a:ext>
            </a:extLst>
          </p:cNvPr>
          <p:cNvSpPr txBox="1"/>
          <p:nvPr/>
        </p:nvSpPr>
        <p:spPr>
          <a:xfrm>
            <a:off x="889006" y="3985105"/>
            <a:ext cx="1185276" cy="461665"/>
          </a:xfrm>
          <a:prstGeom prst="rect">
            <a:avLst/>
          </a:prstGeom>
          <a:noFill/>
        </p:spPr>
        <p:txBody>
          <a:bodyPr wrap="square" rtlCol="0">
            <a:spAutoFit/>
          </a:bodyPr>
          <a:lstStyle/>
          <a:p>
            <a:r>
              <a:rPr lang="en-US" sz="800" dirty="0">
                <a:latin typeface="Futura Medium"/>
              </a:rPr>
              <a:t>Stocks, esp. focus on China trade and China slowdown</a:t>
            </a:r>
          </a:p>
        </p:txBody>
      </p:sp>
      <p:sp>
        <p:nvSpPr>
          <p:cNvPr id="69" name="Rectangle 68">
            <a:extLst>
              <a:ext uri="{FF2B5EF4-FFF2-40B4-BE49-F238E27FC236}">
                <a16:creationId xmlns:a16="http://schemas.microsoft.com/office/drawing/2014/main" id="{94D0ABF0-FC19-42CC-964B-B67F2B3F3713}"/>
              </a:ext>
            </a:extLst>
          </p:cNvPr>
          <p:cNvSpPr/>
          <p:nvPr/>
        </p:nvSpPr>
        <p:spPr>
          <a:xfrm>
            <a:off x="2244127" y="3536447"/>
            <a:ext cx="762053" cy="121169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0" name="Rectangle 69">
            <a:extLst>
              <a:ext uri="{FF2B5EF4-FFF2-40B4-BE49-F238E27FC236}">
                <a16:creationId xmlns:a16="http://schemas.microsoft.com/office/drawing/2014/main" id="{C8911D17-473A-40D2-9DBF-60288198921C}"/>
              </a:ext>
            </a:extLst>
          </p:cNvPr>
          <p:cNvSpPr/>
          <p:nvPr/>
        </p:nvSpPr>
        <p:spPr>
          <a:xfrm>
            <a:off x="3028580" y="4176254"/>
            <a:ext cx="522488" cy="538449"/>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1" name="TextBox 70">
            <a:extLst>
              <a:ext uri="{FF2B5EF4-FFF2-40B4-BE49-F238E27FC236}">
                <a16:creationId xmlns:a16="http://schemas.microsoft.com/office/drawing/2014/main" id="{513CEEA4-5D1C-4B50-9C47-62C8A180E3A5}"/>
              </a:ext>
            </a:extLst>
          </p:cNvPr>
          <p:cNvSpPr txBox="1"/>
          <p:nvPr/>
        </p:nvSpPr>
        <p:spPr>
          <a:xfrm>
            <a:off x="1050267" y="4957295"/>
            <a:ext cx="1185276" cy="461665"/>
          </a:xfrm>
          <a:prstGeom prst="rect">
            <a:avLst/>
          </a:prstGeom>
          <a:noFill/>
        </p:spPr>
        <p:txBody>
          <a:bodyPr wrap="square" rtlCol="0">
            <a:spAutoFit/>
          </a:bodyPr>
          <a:lstStyle/>
          <a:p>
            <a:r>
              <a:rPr lang="en-US" sz="800" dirty="0">
                <a:latin typeface="Futura Medium"/>
              </a:rPr>
              <a:t>European politics, Brexit, Yellow Vests, Socialism</a:t>
            </a:r>
          </a:p>
        </p:txBody>
      </p:sp>
      <p:cxnSp>
        <p:nvCxnSpPr>
          <p:cNvPr id="72" name="Straight Arrow Connector 71">
            <a:extLst>
              <a:ext uri="{FF2B5EF4-FFF2-40B4-BE49-F238E27FC236}">
                <a16:creationId xmlns:a16="http://schemas.microsoft.com/office/drawing/2014/main" id="{8ED9DE61-EC7F-4022-8891-3B90F216702D}"/>
              </a:ext>
            </a:extLst>
          </p:cNvPr>
          <p:cNvCxnSpPr>
            <a:cxnSpLocks/>
          </p:cNvCxnSpPr>
          <p:nvPr/>
        </p:nvCxnSpPr>
        <p:spPr>
          <a:xfrm flipV="1">
            <a:off x="2104007" y="4577575"/>
            <a:ext cx="960795" cy="425993"/>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73" name="Rectangle 72">
            <a:extLst>
              <a:ext uri="{FF2B5EF4-FFF2-40B4-BE49-F238E27FC236}">
                <a16:creationId xmlns:a16="http://schemas.microsoft.com/office/drawing/2014/main" id="{E49A6C86-CC47-4AB4-A642-8D5FA29CA656}"/>
              </a:ext>
            </a:extLst>
          </p:cNvPr>
          <p:cNvSpPr/>
          <p:nvPr/>
        </p:nvSpPr>
        <p:spPr>
          <a:xfrm>
            <a:off x="2874683" y="3104323"/>
            <a:ext cx="923275" cy="1028164"/>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4" name="TextBox 73">
            <a:extLst>
              <a:ext uri="{FF2B5EF4-FFF2-40B4-BE49-F238E27FC236}">
                <a16:creationId xmlns:a16="http://schemas.microsoft.com/office/drawing/2014/main" id="{ACDE18AE-C755-4FF8-9396-C2595A211CA9}"/>
              </a:ext>
            </a:extLst>
          </p:cNvPr>
          <p:cNvSpPr txBox="1"/>
          <p:nvPr/>
        </p:nvSpPr>
        <p:spPr>
          <a:xfrm>
            <a:off x="952613" y="2799975"/>
            <a:ext cx="1185276" cy="461665"/>
          </a:xfrm>
          <a:prstGeom prst="rect">
            <a:avLst/>
          </a:prstGeom>
          <a:noFill/>
        </p:spPr>
        <p:txBody>
          <a:bodyPr wrap="square" rtlCol="0">
            <a:spAutoFit/>
          </a:bodyPr>
          <a:lstStyle/>
          <a:p>
            <a:r>
              <a:rPr lang="en-US" sz="800" dirty="0">
                <a:latin typeface="Futura Medium"/>
              </a:rPr>
              <a:t>EM Debt, EM Budgets, Oil Price volatility</a:t>
            </a:r>
          </a:p>
        </p:txBody>
      </p:sp>
      <p:cxnSp>
        <p:nvCxnSpPr>
          <p:cNvPr id="75" name="Straight Arrow Connector 74">
            <a:extLst>
              <a:ext uri="{FF2B5EF4-FFF2-40B4-BE49-F238E27FC236}">
                <a16:creationId xmlns:a16="http://schemas.microsoft.com/office/drawing/2014/main" id="{F3CFB561-0B74-42A0-847C-65AAA770494B}"/>
              </a:ext>
            </a:extLst>
          </p:cNvPr>
          <p:cNvCxnSpPr>
            <a:cxnSpLocks/>
          </p:cNvCxnSpPr>
          <p:nvPr/>
        </p:nvCxnSpPr>
        <p:spPr>
          <a:xfrm>
            <a:off x="2022262" y="3001805"/>
            <a:ext cx="771271" cy="171910"/>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spTree>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Title 1">
            <a:extLst>
              <a:ext uri="{FF2B5EF4-FFF2-40B4-BE49-F238E27FC236}">
                <a16:creationId xmlns:a16="http://schemas.microsoft.com/office/drawing/2014/main" id="{857DA804-4844-44C1-B37A-83487AF84296}"/>
              </a:ext>
            </a:extLst>
          </p:cNvPr>
          <p:cNvSpPr txBox="1">
            <a:spLocks/>
          </p:cNvSpPr>
          <p:nvPr/>
        </p:nvSpPr>
        <p:spPr>
          <a:xfrm>
            <a:off x="450850" y="356247"/>
            <a:ext cx="7886700" cy="593519"/>
          </a:xfrm>
          <a:prstGeom prst="rect">
            <a:avLst/>
          </a:prstGeom>
        </p:spPr>
        <p:txBody>
          <a:bodyPr vert="horz" lIns="91440" tIns="45720" rIns="91440" bIns="45720" rtlCol="0" anchor="b">
            <a:normAutofit/>
          </a:bodyPr>
          <a:lstStyle>
            <a:lvl1pPr algn="l" defTabSz="914400" rtl="0" eaLnBrk="1" latinLnBrk="0" hangingPunct="1">
              <a:lnSpc>
                <a:spcPct val="90000"/>
              </a:lnSpc>
              <a:spcBef>
                <a:spcPct val="0"/>
              </a:spcBef>
              <a:buNone/>
              <a:defRPr sz="3600" kern="1200">
                <a:solidFill>
                  <a:schemeClr val="tx1"/>
                </a:solidFill>
                <a:latin typeface="Futura Medium" charset="0"/>
                <a:ea typeface="Futura Medium" charset="0"/>
                <a:cs typeface="Futura Medium" charset="0"/>
              </a:defRPr>
            </a:lvl1pPr>
          </a:lstStyle>
          <a:p>
            <a:r>
              <a:rPr lang="en-US" sz="2400" dirty="0"/>
              <a:t>US Fiscal Policy Attention Monitor – January 2019</a:t>
            </a:r>
          </a:p>
        </p:txBody>
      </p:sp>
      <p:graphicFrame>
        <p:nvGraphicFramePr>
          <p:cNvPr id="5" name="Chart 4">
            <a:extLst>
              <a:ext uri="{FF2B5EF4-FFF2-40B4-BE49-F238E27FC236}">
                <a16:creationId xmlns:a16="http://schemas.microsoft.com/office/drawing/2014/main" id="{C5A18C28-977A-491A-AB76-3AE676A39974}"/>
              </a:ext>
            </a:extLst>
          </p:cNvPr>
          <p:cNvGraphicFramePr>
            <a:graphicFrameLocks/>
          </p:cNvGraphicFramePr>
          <p:nvPr>
            <p:extLst>
              <p:ext uri="{D42A27DB-BD31-4B8C-83A1-F6EECF244321}">
                <p14:modId xmlns:p14="http://schemas.microsoft.com/office/powerpoint/2010/main" val="1653599118"/>
              </p:ext>
            </p:extLst>
          </p:nvPr>
        </p:nvGraphicFramePr>
        <p:xfrm>
          <a:off x="450850" y="1075233"/>
          <a:ext cx="8382432" cy="4970459"/>
        </p:xfrm>
        <a:graphic>
          <a:graphicData uri="http://schemas.openxmlformats.org/drawingml/2006/chart">
            <c:chart xmlns:c="http://schemas.openxmlformats.org/drawingml/2006/chart" xmlns:r="http://schemas.openxmlformats.org/officeDocument/2006/relationships" r:id="rId2"/>
          </a:graphicData>
        </a:graphic>
      </p:graphicFrame>
    </p:spTree>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1">
            <a:extLst>
              <a:ext uri="{FF2B5EF4-FFF2-40B4-BE49-F238E27FC236}">
                <a16:creationId xmlns:a16="http://schemas.microsoft.com/office/drawing/2014/main" id="{8B05F3A6-CBF7-4F5D-AF21-56AC713F0F50}"/>
              </a:ext>
            </a:extLst>
          </p:cNvPr>
          <p:cNvSpPr txBox="1">
            <a:spLocks/>
          </p:cNvSpPr>
          <p:nvPr/>
        </p:nvSpPr>
        <p:spPr>
          <a:xfrm>
            <a:off x="450850" y="356247"/>
            <a:ext cx="7886700" cy="593519"/>
          </a:xfrm>
          <a:prstGeom prst="rect">
            <a:avLst/>
          </a:prstGeom>
        </p:spPr>
        <p:txBody>
          <a:bodyPr vert="horz" lIns="91440" tIns="45720" rIns="91440" bIns="45720" rtlCol="0" anchor="b">
            <a:normAutofit/>
          </a:bodyPr>
          <a:lstStyle>
            <a:lvl1pPr algn="l" defTabSz="914400" rtl="0" eaLnBrk="1" latinLnBrk="0" hangingPunct="1">
              <a:lnSpc>
                <a:spcPct val="90000"/>
              </a:lnSpc>
              <a:spcBef>
                <a:spcPct val="0"/>
              </a:spcBef>
              <a:buNone/>
              <a:defRPr sz="3600" kern="1200">
                <a:solidFill>
                  <a:schemeClr val="tx1"/>
                </a:solidFill>
                <a:latin typeface="Futura Medium" charset="0"/>
                <a:ea typeface="Futura Medium" charset="0"/>
                <a:cs typeface="Futura Medium" charset="0"/>
              </a:defRPr>
            </a:lvl1pPr>
          </a:lstStyle>
          <a:p>
            <a:r>
              <a:rPr lang="en-US" sz="2400" dirty="0"/>
              <a:t>US Fiscal Policy Fiat News Monitor – January 2019</a:t>
            </a:r>
          </a:p>
        </p:txBody>
      </p:sp>
      <p:graphicFrame>
        <p:nvGraphicFramePr>
          <p:cNvPr id="8" name="Chart 7">
            <a:extLst>
              <a:ext uri="{FF2B5EF4-FFF2-40B4-BE49-F238E27FC236}">
                <a16:creationId xmlns:a16="http://schemas.microsoft.com/office/drawing/2014/main" id="{A67BAE15-FDE5-4344-803E-7BF70FC622F2}"/>
              </a:ext>
            </a:extLst>
          </p:cNvPr>
          <p:cNvGraphicFramePr>
            <a:graphicFrameLocks/>
          </p:cNvGraphicFramePr>
          <p:nvPr>
            <p:extLst>
              <p:ext uri="{D42A27DB-BD31-4B8C-83A1-F6EECF244321}">
                <p14:modId xmlns:p14="http://schemas.microsoft.com/office/powerpoint/2010/main" val="3498846706"/>
              </p:ext>
            </p:extLst>
          </p:nvPr>
        </p:nvGraphicFramePr>
        <p:xfrm>
          <a:off x="450850" y="1057477"/>
          <a:ext cx="8373554" cy="4943827"/>
        </p:xfrm>
        <a:graphic>
          <a:graphicData uri="http://schemas.openxmlformats.org/drawingml/2006/chart">
            <c:chart xmlns:c="http://schemas.openxmlformats.org/drawingml/2006/chart" xmlns:r="http://schemas.openxmlformats.org/officeDocument/2006/relationships" r:id="rId2"/>
          </a:graphicData>
        </a:graphic>
      </p:graphicFrame>
    </p:spTree>
    <p:extLst>
      <p:ext uri="{BB962C8B-B14F-4D97-AF65-F5344CB8AC3E}">
        <p14:creationId xmlns:p14="http://schemas.microsoft.com/office/powerpoint/2010/main" val="187769428"/>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a:extLst>
              <a:ext uri="{FF2B5EF4-FFF2-40B4-BE49-F238E27FC236}">
                <a16:creationId xmlns:a16="http://schemas.microsoft.com/office/drawing/2014/main" id="{28735BC6-E181-4D05-9E7E-A45F6359F691}"/>
              </a:ext>
            </a:extLst>
          </p:cNvPr>
          <p:cNvSpPr txBox="1">
            <a:spLocks/>
          </p:cNvSpPr>
          <p:nvPr/>
        </p:nvSpPr>
        <p:spPr>
          <a:xfrm>
            <a:off x="450850" y="356247"/>
            <a:ext cx="7886700" cy="593519"/>
          </a:xfrm>
          <a:prstGeom prst="rect">
            <a:avLst/>
          </a:prstGeom>
        </p:spPr>
        <p:txBody>
          <a:bodyPr vert="horz" lIns="91440" tIns="45720" rIns="91440" bIns="45720" rtlCol="0" anchor="b">
            <a:normAutofit/>
          </a:bodyPr>
          <a:lstStyle>
            <a:lvl1pPr algn="l" defTabSz="914400" rtl="0" eaLnBrk="1" latinLnBrk="0" hangingPunct="1">
              <a:lnSpc>
                <a:spcPct val="90000"/>
              </a:lnSpc>
              <a:spcBef>
                <a:spcPct val="0"/>
              </a:spcBef>
              <a:buNone/>
              <a:defRPr sz="3600" kern="1200">
                <a:solidFill>
                  <a:schemeClr val="tx1"/>
                </a:solidFill>
                <a:latin typeface="Futura Medium" charset="0"/>
                <a:ea typeface="Futura Medium" charset="0"/>
                <a:cs typeface="Futura Medium" charset="0"/>
              </a:defRPr>
            </a:lvl1pPr>
          </a:lstStyle>
          <a:p>
            <a:r>
              <a:rPr lang="en-US" sz="2400" dirty="0"/>
              <a:t>US Fiscal Policy Sentiment Monitor – January 2019</a:t>
            </a:r>
          </a:p>
        </p:txBody>
      </p:sp>
      <p:graphicFrame>
        <p:nvGraphicFramePr>
          <p:cNvPr id="4" name="Chart 3">
            <a:extLst>
              <a:ext uri="{FF2B5EF4-FFF2-40B4-BE49-F238E27FC236}">
                <a16:creationId xmlns:a16="http://schemas.microsoft.com/office/drawing/2014/main" id="{85092227-C0ED-4227-8E42-F244464EE7A6}"/>
              </a:ext>
            </a:extLst>
          </p:cNvPr>
          <p:cNvGraphicFramePr>
            <a:graphicFrameLocks/>
          </p:cNvGraphicFramePr>
          <p:nvPr>
            <p:extLst>
              <p:ext uri="{D42A27DB-BD31-4B8C-83A1-F6EECF244321}">
                <p14:modId xmlns:p14="http://schemas.microsoft.com/office/powerpoint/2010/main" val="2673820389"/>
              </p:ext>
            </p:extLst>
          </p:nvPr>
        </p:nvGraphicFramePr>
        <p:xfrm>
          <a:off x="450850" y="1146254"/>
          <a:ext cx="8382432" cy="4872805"/>
        </p:xfrm>
        <a:graphic>
          <a:graphicData uri="http://schemas.openxmlformats.org/drawingml/2006/chart">
            <c:chart xmlns:c="http://schemas.openxmlformats.org/drawingml/2006/chart" xmlns:r="http://schemas.openxmlformats.org/officeDocument/2006/relationships" r:id="rId2"/>
          </a:graphicData>
        </a:graphic>
      </p:graphicFrame>
    </p:spTree>
    <p:extLst>
      <p:ext uri="{BB962C8B-B14F-4D97-AF65-F5344CB8AC3E}">
        <p14:creationId xmlns:p14="http://schemas.microsoft.com/office/powerpoint/2010/main" val="1252260998"/>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Title 1">
            <a:extLst>
              <a:ext uri="{FF2B5EF4-FFF2-40B4-BE49-F238E27FC236}">
                <a16:creationId xmlns:a16="http://schemas.microsoft.com/office/drawing/2014/main" id="{857DA804-4844-44C1-B37A-83487AF84296}"/>
              </a:ext>
            </a:extLst>
          </p:cNvPr>
          <p:cNvSpPr txBox="1">
            <a:spLocks/>
          </p:cNvSpPr>
          <p:nvPr/>
        </p:nvSpPr>
        <p:spPr>
          <a:xfrm>
            <a:off x="450850" y="356247"/>
            <a:ext cx="7886700" cy="593519"/>
          </a:xfrm>
          <a:prstGeom prst="rect">
            <a:avLst/>
          </a:prstGeom>
        </p:spPr>
        <p:txBody>
          <a:bodyPr vert="horz" lIns="91440" tIns="45720" rIns="91440" bIns="45720" rtlCol="0" anchor="b">
            <a:normAutofit/>
          </a:bodyPr>
          <a:lstStyle>
            <a:lvl1pPr algn="l" defTabSz="914400" rtl="0" eaLnBrk="1" latinLnBrk="0" hangingPunct="1">
              <a:lnSpc>
                <a:spcPct val="90000"/>
              </a:lnSpc>
              <a:spcBef>
                <a:spcPct val="0"/>
              </a:spcBef>
              <a:buNone/>
              <a:defRPr sz="3600" kern="1200">
                <a:solidFill>
                  <a:schemeClr val="tx1"/>
                </a:solidFill>
                <a:latin typeface="Futura Medium" charset="0"/>
                <a:ea typeface="Futura Medium" charset="0"/>
                <a:cs typeface="Futura Medium" charset="0"/>
              </a:defRPr>
            </a:lvl1pPr>
          </a:lstStyle>
          <a:p>
            <a:r>
              <a:rPr lang="en-US" sz="2400" dirty="0"/>
              <a:t>Credit Cycle Commentary</a:t>
            </a:r>
          </a:p>
        </p:txBody>
      </p:sp>
      <p:sp>
        <p:nvSpPr>
          <p:cNvPr id="2" name="TextBox 1">
            <a:extLst>
              <a:ext uri="{FF2B5EF4-FFF2-40B4-BE49-F238E27FC236}">
                <a16:creationId xmlns:a16="http://schemas.microsoft.com/office/drawing/2014/main" id="{742E4822-3049-44B4-99AD-A6E26D968E4F}"/>
              </a:ext>
            </a:extLst>
          </p:cNvPr>
          <p:cNvSpPr txBox="1"/>
          <p:nvPr/>
        </p:nvSpPr>
        <p:spPr>
          <a:xfrm>
            <a:off x="798990" y="1544715"/>
            <a:ext cx="184731" cy="369332"/>
          </a:xfrm>
          <a:prstGeom prst="rect">
            <a:avLst/>
          </a:prstGeom>
          <a:noFill/>
        </p:spPr>
        <p:txBody>
          <a:bodyPr wrap="none" rtlCol="0">
            <a:spAutoFit/>
          </a:bodyPr>
          <a:lstStyle/>
          <a:p>
            <a:endParaRPr lang="en-US" dirty="0"/>
          </a:p>
        </p:txBody>
      </p:sp>
      <p:sp>
        <p:nvSpPr>
          <p:cNvPr id="3" name="Rectangle 2">
            <a:extLst>
              <a:ext uri="{FF2B5EF4-FFF2-40B4-BE49-F238E27FC236}">
                <a16:creationId xmlns:a16="http://schemas.microsoft.com/office/drawing/2014/main" id="{DA266587-80C8-4CC5-8BED-1E05957A67D3}"/>
              </a:ext>
            </a:extLst>
          </p:cNvPr>
          <p:cNvSpPr/>
          <p:nvPr/>
        </p:nvSpPr>
        <p:spPr>
          <a:xfrm>
            <a:off x="450850" y="1056729"/>
            <a:ext cx="8488964" cy="4939814"/>
          </a:xfrm>
          <a:prstGeom prst="rect">
            <a:avLst/>
          </a:prstGeom>
        </p:spPr>
        <p:txBody>
          <a:bodyPr wrap="square">
            <a:spAutoFit/>
          </a:bodyPr>
          <a:lstStyle/>
          <a:p>
            <a:pPr>
              <a:buFont typeface="Arial" panose="020B0604020202020204" pitchFamily="34" charset="0"/>
              <a:buChar char="•"/>
            </a:pPr>
            <a:r>
              <a:rPr lang="en-US" sz="1750" b="0" i="0" dirty="0">
                <a:solidFill>
                  <a:srgbClr val="000000"/>
                </a:solidFill>
                <a:effectLst/>
                <a:latin typeface="Futura Medium"/>
              </a:rPr>
              <a:t> The attention </a:t>
            </a:r>
            <a:r>
              <a:rPr lang="en-US" sz="1750" dirty="0">
                <a:solidFill>
                  <a:srgbClr val="000000"/>
                </a:solidFill>
                <a:latin typeface="Futura Medium"/>
              </a:rPr>
              <a:t>on</a:t>
            </a:r>
            <a:r>
              <a:rPr lang="en-US" sz="1750" b="0" i="0" dirty="0">
                <a:solidFill>
                  <a:srgbClr val="000000"/>
                </a:solidFill>
                <a:effectLst/>
                <a:latin typeface="Futura Medium"/>
              </a:rPr>
              <a:t> credit and credit cycles has increased slightly, but most of this increase is attributable to the spike from December. Point estimates in January remain subdued.</a:t>
            </a:r>
            <a:endParaRPr lang="en-US" sz="1750" dirty="0">
              <a:solidFill>
                <a:srgbClr val="000000"/>
              </a:solidFill>
              <a:latin typeface="Futura Medium"/>
            </a:endParaRPr>
          </a:p>
          <a:p>
            <a:pPr>
              <a:buFont typeface="Arial" panose="020B0604020202020204" pitchFamily="34" charset="0"/>
              <a:buChar char="•"/>
            </a:pPr>
            <a:endParaRPr lang="en-US" sz="1750" dirty="0">
              <a:solidFill>
                <a:srgbClr val="000000"/>
              </a:solidFill>
              <a:latin typeface="Futura Medium"/>
            </a:endParaRPr>
          </a:p>
          <a:p>
            <a:pPr>
              <a:buFont typeface="Arial" panose="020B0604020202020204" pitchFamily="34" charset="0"/>
              <a:buChar char="•"/>
            </a:pPr>
            <a:r>
              <a:rPr lang="en-US" sz="1750" dirty="0">
                <a:solidFill>
                  <a:srgbClr val="000000"/>
                </a:solidFill>
                <a:latin typeface="Futura Medium"/>
              </a:rPr>
              <a:t> The topic remains poorly connected. Most articles continue to be narrow, typically covering one credit segment, country, or market. </a:t>
            </a:r>
          </a:p>
          <a:p>
            <a:pPr>
              <a:buFont typeface="Arial" panose="020B0604020202020204" pitchFamily="34" charset="0"/>
              <a:buChar char="•"/>
            </a:pPr>
            <a:endParaRPr lang="en-US" sz="1750" dirty="0">
              <a:solidFill>
                <a:srgbClr val="000000"/>
              </a:solidFill>
              <a:latin typeface="Futura Medium"/>
            </a:endParaRPr>
          </a:p>
          <a:p>
            <a:pPr>
              <a:buFont typeface="Arial" panose="020B0604020202020204" pitchFamily="34" charset="0"/>
              <a:buChar char="•"/>
            </a:pPr>
            <a:r>
              <a:rPr lang="en-US" sz="1750" dirty="0">
                <a:solidFill>
                  <a:srgbClr val="000000"/>
                </a:solidFill>
                <a:latin typeface="Futura Medium"/>
              </a:rPr>
              <a:t> We are, however, at the point in the credit </a:t>
            </a:r>
            <a:r>
              <a:rPr lang="en-US" sz="1750" i="1" dirty="0">
                <a:solidFill>
                  <a:srgbClr val="000000"/>
                </a:solidFill>
                <a:latin typeface="Futura Medium"/>
              </a:rPr>
              <a:t>marketing</a:t>
            </a:r>
            <a:r>
              <a:rPr lang="en-US" sz="1750" dirty="0">
                <a:solidFill>
                  <a:srgbClr val="000000"/>
                </a:solidFill>
                <a:latin typeface="Futura Medium"/>
              </a:rPr>
              <a:t> cycle where dynamic, tactical, multi-strategy credit pitches come to the fore. </a:t>
            </a:r>
          </a:p>
          <a:p>
            <a:endParaRPr lang="en-US" sz="1750" dirty="0">
              <a:solidFill>
                <a:srgbClr val="000000"/>
              </a:solidFill>
              <a:latin typeface="Futura Medium"/>
            </a:endParaRPr>
          </a:p>
          <a:p>
            <a:pPr>
              <a:buFont typeface="Arial" panose="020B0604020202020204" pitchFamily="34" charset="0"/>
              <a:buChar char="•"/>
            </a:pPr>
            <a:r>
              <a:rPr lang="en-US" sz="1750" dirty="0">
                <a:solidFill>
                  <a:srgbClr val="000000"/>
                </a:solidFill>
                <a:latin typeface="Futura Medium"/>
              </a:rPr>
              <a:t> Important topics that we would want to see much closer to the main market topics before we increased our focus here: </a:t>
            </a:r>
          </a:p>
          <a:p>
            <a:pPr>
              <a:buFont typeface="Arial" panose="020B0604020202020204" pitchFamily="34" charset="0"/>
              <a:buChar char="•"/>
            </a:pPr>
            <a:endParaRPr lang="en-US" sz="1750" dirty="0">
              <a:solidFill>
                <a:srgbClr val="000000"/>
              </a:solidFill>
              <a:latin typeface="Futura Medium"/>
            </a:endParaRPr>
          </a:p>
          <a:p>
            <a:pPr lvl="1">
              <a:buFont typeface="Arial" panose="020B0604020202020204" pitchFamily="34" charset="0"/>
              <a:buChar char="•"/>
            </a:pPr>
            <a:r>
              <a:rPr lang="en-US" sz="1750" dirty="0">
                <a:solidFill>
                  <a:srgbClr val="000000"/>
                </a:solidFill>
                <a:latin typeface="Futura Medium"/>
              </a:rPr>
              <a:t> Consumer credit</a:t>
            </a:r>
          </a:p>
          <a:p>
            <a:pPr lvl="1">
              <a:buFont typeface="Arial" panose="020B0604020202020204" pitchFamily="34" charset="0"/>
              <a:buChar char="•"/>
            </a:pPr>
            <a:r>
              <a:rPr lang="en-US" sz="1750" dirty="0">
                <a:solidFill>
                  <a:srgbClr val="000000"/>
                </a:solidFill>
                <a:latin typeface="Futura Medium"/>
              </a:rPr>
              <a:t> Home prices</a:t>
            </a:r>
          </a:p>
          <a:p>
            <a:pPr lvl="1">
              <a:buFont typeface="Arial" panose="020B0604020202020204" pitchFamily="34" charset="0"/>
              <a:buChar char="•"/>
            </a:pPr>
            <a:r>
              <a:rPr lang="en-US" sz="1750" dirty="0">
                <a:solidFill>
                  <a:srgbClr val="000000"/>
                </a:solidFill>
                <a:latin typeface="Futura Medium"/>
              </a:rPr>
              <a:t> Issuance</a:t>
            </a:r>
          </a:p>
          <a:p>
            <a:pPr>
              <a:buFont typeface="Arial" panose="020B0604020202020204" pitchFamily="34" charset="0"/>
              <a:buChar char="•"/>
            </a:pPr>
            <a:endParaRPr lang="en-US" sz="1750" dirty="0">
              <a:solidFill>
                <a:srgbClr val="000000"/>
              </a:solidFill>
              <a:latin typeface="Futura Medium"/>
            </a:endParaRPr>
          </a:p>
          <a:p>
            <a:pPr>
              <a:buFont typeface="Arial" panose="020B0604020202020204" pitchFamily="34" charset="0"/>
              <a:buChar char="•"/>
            </a:pPr>
            <a:endParaRPr lang="en-US" sz="1750" dirty="0">
              <a:solidFill>
                <a:srgbClr val="000000"/>
              </a:solidFill>
              <a:latin typeface="Futura Medium"/>
            </a:endParaRPr>
          </a:p>
        </p:txBody>
      </p:sp>
    </p:spTree>
    <p:extLst>
      <p:ext uri="{BB962C8B-B14F-4D97-AF65-F5344CB8AC3E}">
        <p14:creationId xmlns:p14="http://schemas.microsoft.com/office/powerpoint/2010/main" val="1913184233"/>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0850" y="365125"/>
            <a:ext cx="7886700" cy="593519"/>
          </a:xfrm>
        </p:spPr>
        <p:txBody>
          <a:bodyPr>
            <a:normAutofit/>
          </a:bodyPr>
          <a:lstStyle/>
          <a:p>
            <a:r>
              <a:rPr lang="en-US" sz="2200" dirty="0"/>
              <a:t>Credit Cycle Network Map – January 2019</a:t>
            </a:r>
          </a:p>
        </p:txBody>
      </p:sp>
      <p:pic>
        <p:nvPicPr>
          <p:cNvPr id="26" name="Picture 25" descr="image.png">
            <a:extLst>
              <a:ext uri="{FF2B5EF4-FFF2-40B4-BE49-F238E27FC236}">
                <a16:creationId xmlns:a16="http://schemas.microsoft.com/office/drawing/2014/main" id="{BE006D51-BE8A-47AC-BDB8-58C8A6ADFC12}"/>
              </a:ext>
            </a:extLst>
          </p:cNvPr>
          <p:cNvPicPr>
            <a:picLocks noChangeAspect="1"/>
          </p:cNvPicPr>
          <p:nvPr/>
        </p:nvPicPr>
        <p:blipFill rotWithShape="1">
          <a:blip r:embed="rId2"/>
          <a:srcRect l="24224"/>
          <a:stretch/>
        </p:blipFill>
        <p:spPr>
          <a:xfrm>
            <a:off x="2112885" y="1198341"/>
            <a:ext cx="5825727" cy="4910111"/>
          </a:xfrm>
          <a:prstGeom prst="rect">
            <a:avLst/>
          </a:prstGeom>
        </p:spPr>
      </p:pic>
      <p:sp>
        <p:nvSpPr>
          <p:cNvPr id="27" name="Rectangle 26">
            <a:extLst>
              <a:ext uri="{FF2B5EF4-FFF2-40B4-BE49-F238E27FC236}">
                <a16:creationId xmlns:a16="http://schemas.microsoft.com/office/drawing/2014/main" id="{E7EF106F-E02D-43E4-9A67-1FD7440C4BE9}"/>
              </a:ext>
            </a:extLst>
          </p:cNvPr>
          <p:cNvSpPr/>
          <p:nvPr/>
        </p:nvSpPr>
        <p:spPr>
          <a:xfrm>
            <a:off x="4816779" y="4953740"/>
            <a:ext cx="669621" cy="1154711"/>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8" name="TextBox 27">
            <a:extLst>
              <a:ext uri="{FF2B5EF4-FFF2-40B4-BE49-F238E27FC236}">
                <a16:creationId xmlns:a16="http://schemas.microsoft.com/office/drawing/2014/main" id="{1F422ECB-FEC3-41A2-8AE7-954B05909D7A}"/>
              </a:ext>
            </a:extLst>
          </p:cNvPr>
          <p:cNvSpPr txBox="1"/>
          <p:nvPr/>
        </p:nvSpPr>
        <p:spPr>
          <a:xfrm>
            <a:off x="5264457" y="6136668"/>
            <a:ext cx="1447061" cy="461665"/>
          </a:xfrm>
          <a:prstGeom prst="rect">
            <a:avLst/>
          </a:prstGeom>
          <a:noFill/>
        </p:spPr>
        <p:txBody>
          <a:bodyPr wrap="square" rtlCol="0">
            <a:spAutoFit/>
          </a:bodyPr>
          <a:lstStyle/>
          <a:p>
            <a:r>
              <a:rPr lang="en-US" sz="800" dirty="0">
                <a:latin typeface="Futura Medium"/>
              </a:rPr>
              <a:t>Fund pitches, ‘Dynamic Income’, ‘Tactical Income’, ‘Exit Passive’</a:t>
            </a:r>
          </a:p>
        </p:txBody>
      </p:sp>
      <p:sp>
        <p:nvSpPr>
          <p:cNvPr id="29" name="Rectangle 28">
            <a:extLst>
              <a:ext uri="{FF2B5EF4-FFF2-40B4-BE49-F238E27FC236}">
                <a16:creationId xmlns:a16="http://schemas.microsoft.com/office/drawing/2014/main" id="{F896CC30-80ED-4E33-919E-6E819FF67F4D}"/>
              </a:ext>
            </a:extLst>
          </p:cNvPr>
          <p:cNvSpPr/>
          <p:nvPr/>
        </p:nvSpPr>
        <p:spPr>
          <a:xfrm>
            <a:off x="5486400" y="5237825"/>
            <a:ext cx="1047565" cy="632409"/>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0" name="TextBox 29">
            <a:extLst>
              <a:ext uri="{FF2B5EF4-FFF2-40B4-BE49-F238E27FC236}">
                <a16:creationId xmlns:a16="http://schemas.microsoft.com/office/drawing/2014/main" id="{F1C1D2CF-340D-4B09-A346-F0747A135048}"/>
              </a:ext>
            </a:extLst>
          </p:cNvPr>
          <p:cNvSpPr txBox="1"/>
          <p:nvPr/>
        </p:nvSpPr>
        <p:spPr>
          <a:xfrm>
            <a:off x="6533965" y="5168890"/>
            <a:ext cx="1447061" cy="215444"/>
          </a:xfrm>
          <a:prstGeom prst="rect">
            <a:avLst/>
          </a:prstGeom>
          <a:noFill/>
        </p:spPr>
        <p:txBody>
          <a:bodyPr wrap="square" rtlCol="0">
            <a:spAutoFit/>
          </a:bodyPr>
          <a:lstStyle/>
          <a:p>
            <a:r>
              <a:rPr lang="en-US" sz="800" dirty="0">
                <a:latin typeface="Futura Medium"/>
              </a:rPr>
              <a:t>FIG Issuance Fears</a:t>
            </a:r>
          </a:p>
        </p:txBody>
      </p:sp>
      <p:sp>
        <p:nvSpPr>
          <p:cNvPr id="31" name="Rectangle 30">
            <a:extLst>
              <a:ext uri="{FF2B5EF4-FFF2-40B4-BE49-F238E27FC236}">
                <a16:creationId xmlns:a16="http://schemas.microsoft.com/office/drawing/2014/main" id="{6083A30F-1F20-4D84-8AC7-CD52A63FC6F6}"/>
              </a:ext>
            </a:extLst>
          </p:cNvPr>
          <p:cNvSpPr/>
          <p:nvPr/>
        </p:nvSpPr>
        <p:spPr>
          <a:xfrm>
            <a:off x="4046242" y="5082303"/>
            <a:ext cx="770537" cy="945635"/>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2" name="TextBox 31">
            <a:extLst>
              <a:ext uri="{FF2B5EF4-FFF2-40B4-BE49-F238E27FC236}">
                <a16:creationId xmlns:a16="http://schemas.microsoft.com/office/drawing/2014/main" id="{060B0115-21B3-4B80-B561-F2232E9DFDB2}"/>
              </a:ext>
            </a:extLst>
          </p:cNvPr>
          <p:cNvSpPr txBox="1"/>
          <p:nvPr/>
        </p:nvSpPr>
        <p:spPr>
          <a:xfrm>
            <a:off x="3374157" y="6042286"/>
            <a:ext cx="1197843" cy="461665"/>
          </a:xfrm>
          <a:prstGeom prst="rect">
            <a:avLst/>
          </a:prstGeom>
          <a:noFill/>
        </p:spPr>
        <p:txBody>
          <a:bodyPr wrap="square" rtlCol="0">
            <a:spAutoFit/>
          </a:bodyPr>
          <a:lstStyle/>
          <a:p>
            <a:r>
              <a:rPr lang="en-US" sz="800" dirty="0">
                <a:latin typeface="Futura Medium"/>
              </a:rPr>
              <a:t>Fed ‘capitulation’, flows, ‘irreversible’ path to downturn</a:t>
            </a:r>
          </a:p>
        </p:txBody>
      </p:sp>
      <p:sp>
        <p:nvSpPr>
          <p:cNvPr id="33" name="Rectangle 32">
            <a:extLst>
              <a:ext uri="{FF2B5EF4-FFF2-40B4-BE49-F238E27FC236}">
                <a16:creationId xmlns:a16="http://schemas.microsoft.com/office/drawing/2014/main" id="{3F889606-E601-4103-A6D5-5D39AAF73DAE}"/>
              </a:ext>
            </a:extLst>
          </p:cNvPr>
          <p:cNvSpPr/>
          <p:nvPr/>
        </p:nvSpPr>
        <p:spPr>
          <a:xfrm>
            <a:off x="2920753" y="3927593"/>
            <a:ext cx="2086973" cy="1154711"/>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4" name="TextBox 33">
            <a:extLst>
              <a:ext uri="{FF2B5EF4-FFF2-40B4-BE49-F238E27FC236}">
                <a16:creationId xmlns:a16="http://schemas.microsoft.com/office/drawing/2014/main" id="{D50D4C8F-4A8F-4059-B47D-86C20AE5F042}"/>
              </a:ext>
            </a:extLst>
          </p:cNvPr>
          <p:cNvSpPr txBox="1"/>
          <p:nvPr/>
        </p:nvSpPr>
        <p:spPr>
          <a:xfrm>
            <a:off x="1654185" y="4248704"/>
            <a:ext cx="1197843" cy="584775"/>
          </a:xfrm>
          <a:prstGeom prst="rect">
            <a:avLst/>
          </a:prstGeom>
          <a:noFill/>
        </p:spPr>
        <p:txBody>
          <a:bodyPr wrap="square" rtlCol="0">
            <a:spAutoFit/>
          </a:bodyPr>
          <a:lstStyle/>
          <a:p>
            <a:r>
              <a:rPr lang="en-US" sz="800" dirty="0">
                <a:latin typeface="Futura Medium"/>
              </a:rPr>
              <a:t>Bank stock performance, earnings, origination and issuance</a:t>
            </a:r>
          </a:p>
        </p:txBody>
      </p:sp>
      <p:sp>
        <p:nvSpPr>
          <p:cNvPr id="35" name="Rectangle 34">
            <a:extLst>
              <a:ext uri="{FF2B5EF4-FFF2-40B4-BE49-F238E27FC236}">
                <a16:creationId xmlns:a16="http://schemas.microsoft.com/office/drawing/2014/main" id="{E43846C2-4855-4002-89CE-3865F12724DD}"/>
              </a:ext>
            </a:extLst>
          </p:cNvPr>
          <p:cNvSpPr/>
          <p:nvPr/>
        </p:nvSpPr>
        <p:spPr>
          <a:xfrm>
            <a:off x="5005751" y="4014179"/>
            <a:ext cx="669621" cy="828147"/>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6" name="TextBox 35">
            <a:extLst>
              <a:ext uri="{FF2B5EF4-FFF2-40B4-BE49-F238E27FC236}">
                <a16:creationId xmlns:a16="http://schemas.microsoft.com/office/drawing/2014/main" id="{8CBBD3E2-FD8B-4574-9931-4F963E91DE2C}"/>
              </a:ext>
            </a:extLst>
          </p:cNvPr>
          <p:cNvSpPr txBox="1"/>
          <p:nvPr/>
        </p:nvSpPr>
        <p:spPr>
          <a:xfrm>
            <a:off x="5638266" y="4248704"/>
            <a:ext cx="1447061" cy="338554"/>
          </a:xfrm>
          <a:prstGeom prst="rect">
            <a:avLst/>
          </a:prstGeom>
          <a:noFill/>
        </p:spPr>
        <p:txBody>
          <a:bodyPr wrap="square" rtlCol="0">
            <a:spAutoFit/>
          </a:bodyPr>
          <a:lstStyle/>
          <a:p>
            <a:r>
              <a:rPr lang="en-US" sz="800" dirty="0">
                <a:latin typeface="Futura Medium"/>
              </a:rPr>
              <a:t>Bankruptcy law, finance litigation </a:t>
            </a:r>
          </a:p>
        </p:txBody>
      </p:sp>
      <p:sp>
        <p:nvSpPr>
          <p:cNvPr id="37" name="Rectangle 36">
            <a:extLst>
              <a:ext uri="{FF2B5EF4-FFF2-40B4-BE49-F238E27FC236}">
                <a16:creationId xmlns:a16="http://schemas.microsoft.com/office/drawing/2014/main" id="{82435244-881F-4585-9B51-0E3B1D178276}"/>
              </a:ext>
            </a:extLst>
          </p:cNvPr>
          <p:cNvSpPr/>
          <p:nvPr/>
        </p:nvSpPr>
        <p:spPr>
          <a:xfrm>
            <a:off x="5303455" y="3252998"/>
            <a:ext cx="990813" cy="828147"/>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8" name="TextBox 37">
            <a:extLst>
              <a:ext uri="{FF2B5EF4-FFF2-40B4-BE49-F238E27FC236}">
                <a16:creationId xmlns:a16="http://schemas.microsoft.com/office/drawing/2014/main" id="{E0298BD0-B398-4A0F-A65C-2B291C7BE83A}"/>
              </a:ext>
            </a:extLst>
          </p:cNvPr>
          <p:cNvSpPr txBox="1"/>
          <p:nvPr/>
        </p:nvSpPr>
        <p:spPr>
          <a:xfrm>
            <a:off x="6294269" y="3224782"/>
            <a:ext cx="1074198" cy="584775"/>
          </a:xfrm>
          <a:prstGeom prst="rect">
            <a:avLst/>
          </a:prstGeom>
          <a:noFill/>
        </p:spPr>
        <p:txBody>
          <a:bodyPr wrap="square" rtlCol="0">
            <a:spAutoFit/>
          </a:bodyPr>
          <a:lstStyle/>
          <a:p>
            <a:r>
              <a:rPr lang="en-US" sz="800" dirty="0">
                <a:latin typeface="Futura Medium"/>
              </a:rPr>
              <a:t>Mortgages, housing price risk, federal workers on furlough</a:t>
            </a:r>
          </a:p>
        </p:txBody>
      </p:sp>
      <p:sp>
        <p:nvSpPr>
          <p:cNvPr id="39" name="Rectangle 38">
            <a:extLst>
              <a:ext uri="{FF2B5EF4-FFF2-40B4-BE49-F238E27FC236}">
                <a16:creationId xmlns:a16="http://schemas.microsoft.com/office/drawing/2014/main" id="{8575B3EA-29B1-4ACC-959A-C4B34F0C9620}"/>
              </a:ext>
            </a:extLst>
          </p:cNvPr>
          <p:cNvSpPr/>
          <p:nvPr/>
        </p:nvSpPr>
        <p:spPr>
          <a:xfrm>
            <a:off x="5630220" y="2557635"/>
            <a:ext cx="539761" cy="695363"/>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0" name="TextBox 39">
            <a:extLst>
              <a:ext uri="{FF2B5EF4-FFF2-40B4-BE49-F238E27FC236}">
                <a16:creationId xmlns:a16="http://schemas.microsoft.com/office/drawing/2014/main" id="{6F3F0AF4-CB70-4A64-9EF3-161872B57377}"/>
              </a:ext>
            </a:extLst>
          </p:cNvPr>
          <p:cNvSpPr txBox="1"/>
          <p:nvPr/>
        </p:nvSpPr>
        <p:spPr>
          <a:xfrm>
            <a:off x="6169981" y="2311286"/>
            <a:ext cx="1074198" cy="338554"/>
          </a:xfrm>
          <a:prstGeom prst="rect">
            <a:avLst/>
          </a:prstGeom>
          <a:noFill/>
        </p:spPr>
        <p:txBody>
          <a:bodyPr wrap="square" rtlCol="0">
            <a:spAutoFit/>
          </a:bodyPr>
          <a:lstStyle/>
          <a:p>
            <a:r>
              <a:rPr lang="en-US" sz="800" dirty="0">
                <a:latin typeface="Futura Medium"/>
              </a:rPr>
              <a:t>Student loan indebtedness</a:t>
            </a:r>
          </a:p>
        </p:txBody>
      </p:sp>
      <p:sp>
        <p:nvSpPr>
          <p:cNvPr id="3" name="Oval 2">
            <a:extLst>
              <a:ext uri="{FF2B5EF4-FFF2-40B4-BE49-F238E27FC236}">
                <a16:creationId xmlns:a16="http://schemas.microsoft.com/office/drawing/2014/main" id="{0DBECE62-8694-485F-B19E-FA3B35F4EF21}"/>
              </a:ext>
            </a:extLst>
          </p:cNvPr>
          <p:cNvSpPr/>
          <p:nvPr/>
        </p:nvSpPr>
        <p:spPr>
          <a:xfrm rot="20020486">
            <a:off x="1823302" y="1232907"/>
            <a:ext cx="3776822" cy="2072112"/>
          </a:xfrm>
          <a:prstGeom prst="ellipse">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1" name="TextBox 40">
            <a:extLst>
              <a:ext uri="{FF2B5EF4-FFF2-40B4-BE49-F238E27FC236}">
                <a16:creationId xmlns:a16="http://schemas.microsoft.com/office/drawing/2014/main" id="{91845CB4-0E64-4661-95B2-38AFEF321C08}"/>
              </a:ext>
            </a:extLst>
          </p:cNvPr>
          <p:cNvSpPr txBox="1"/>
          <p:nvPr/>
        </p:nvSpPr>
        <p:spPr>
          <a:xfrm>
            <a:off x="5489583" y="1469635"/>
            <a:ext cx="1074198" cy="461665"/>
          </a:xfrm>
          <a:prstGeom prst="rect">
            <a:avLst/>
          </a:prstGeom>
          <a:noFill/>
        </p:spPr>
        <p:txBody>
          <a:bodyPr wrap="square" rtlCol="0">
            <a:spAutoFit/>
          </a:bodyPr>
          <a:lstStyle/>
          <a:p>
            <a:r>
              <a:rPr lang="en-US" sz="800" dirty="0">
                <a:latin typeface="Futura Medium"/>
              </a:rPr>
              <a:t>EM and Foreign Credit Markets, Direct Lending</a:t>
            </a:r>
          </a:p>
        </p:txBody>
      </p:sp>
      <p:sp>
        <p:nvSpPr>
          <p:cNvPr id="42" name="Rectangle 41">
            <a:extLst>
              <a:ext uri="{FF2B5EF4-FFF2-40B4-BE49-F238E27FC236}">
                <a16:creationId xmlns:a16="http://schemas.microsoft.com/office/drawing/2014/main" id="{A57423D4-5AFD-44B5-8F49-FE2BB7767837}"/>
              </a:ext>
            </a:extLst>
          </p:cNvPr>
          <p:cNvSpPr/>
          <p:nvPr/>
        </p:nvSpPr>
        <p:spPr>
          <a:xfrm>
            <a:off x="4465042" y="2924923"/>
            <a:ext cx="595033" cy="922156"/>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3" name="TextBox 42">
            <a:extLst>
              <a:ext uri="{FF2B5EF4-FFF2-40B4-BE49-F238E27FC236}">
                <a16:creationId xmlns:a16="http://schemas.microsoft.com/office/drawing/2014/main" id="{3E5D7F50-E094-4467-89C0-BC49F8932916}"/>
              </a:ext>
            </a:extLst>
          </p:cNvPr>
          <p:cNvSpPr txBox="1"/>
          <p:nvPr/>
        </p:nvSpPr>
        <p:spPr>
          <a:xfrm>
            <a:off x="6322381" y="1805027"/>
            <a:ext cx="1380498" cy="461665"/>
          </a:xfrm>
          <a:prstGeom prst="rect">
            <a:avLst/>
          </a:prstGeom>
          <a:noFill/>
        </p:spPr>
        <p:txBody>
          <a:bodyPr wrap="square" rtlCol="0">
            <a:spAutoFit/>
          </a:bodyPr>
          <a:lstStyle/>
          <a:p>
            <a:r>
              <a:rPr lang="en-US" sz="800" dirty="0">
                <a:latin typeface="Futura Medium"/>
              </a:rPr>
              <a:t>Competing with China in lending, esp. other emerging markets</a:t>
            </a:r>
          </a:p>
        </p:txBody>
      </p:sp>
      <p:cxnSp>
        <p:nvCxnSpPr>
          <p:cNvPr id="44" name="Straight Arrow Connector 43">
            <a:extLst>
              <a:ext uri="{FF2B5EF4-FFF2-40B4-BE49-F238E27FC236}">
                <a16:creationId xmlns:a16="http://schemas.microsoft.com/office/drawing/2014/main" id="{44A72893-9AC8-4F2C-ABF8-4735F546D664}"/>
              </a:ext>
            </a:extLst>
          </p:cNvPr>
          <p:cNvCxnSpPr>
            <a:cxnSpLocks/>
          </p:cNvCxnSpPr>
          <p:nvPr/>
        </p:nvCxnSpPr>
        <p:spPr>
          <a:xfrm flipH="1">
            <a:off x="5123156" y="2148396"/>
            <a:ext cx="1171112" cy="695425"/>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475614337"/>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Title 1">
            <a:extLst>
              <a:ext uri="{FF2B5EF4-FFF2-40B4-BE49-F238E27FC236}">
                <a16:creationId xmlns:a16="http://schemas.microsoft.com/office/drawing/2014/main" id="{857DA804-4844-44C1-B37A-83487AF84296}"/>
              </a:ext>
            </a:extLst>
          </p:cNvPr>
          <p:cNvSpPr txBox="1">
            <a:spLocks/>
          </p:cNvSpPr>
          <p:nvPr/>
        </p:nvSpPr>
        <p:spPr>
          <a:xfrm>
            <a:off x="450850" y="356247"/>
            <a:ext cx="7886700" cy="593519"/>
          </a:xfrm>
          <a:prstGeom prst="rect">
            <a:avLst/>
          </a:prstGeom>
        </p:spPr>
        <p:txBody>
          <a:bodyPr vert="horz" lIns="91440" tIns="45720" rIns="91440" bIns="45720" rtlCol="0" anchor="b">
            <a:noAutofit/>
          </a:bodyPr>
          <a:lstStyle>
            <a:lvl1pPr algn="l" defTabSz="914400" rtl="0" eaLnBrk="1" latinLnBrk="0" hangingPunct="1">
              <a:lnSpc>
                <a:spcPct val="90000"/>
              </a:lnSpc>
              <a:spcBef>
                <a:spcPct val="0"/>
              </a:spcBef>
              <a:buNone/>
              <a:defRPr sz="3600" kern="1200">
                <a:solidFill>
                  <a:schemeClr val="tx1"/>
                </a:solidFill>
                <a:latin typeface="Futura Medium" charset="0"/>
                <a:ea typeface="Futura Medium" charset="0"/>
                <a:cs typeface="Futura Medium" charset="0"/>
              </a:defRPr>
            </a:lvl1pPr>
          </a:lstStyle>
          <a:p>
            <a:r>
              <a:rPr lang="en-US" sz="2200" dirty="0"/>
              <a:t>Credit Cycle Attention Monitor – January 2019</a:t>
            </a:r>
          </a:p>
        </p:txBody>
      </p:sp>
      <p:graphicFrame>
        <p:nvGraphicFramePr>
          <p:cNvPr id="5" name="Chart 4">
            <a:extLst>
              <a:ext uri="{FF2B5EF4-FFF2-40B4-BE49-F238E27FC236}">
                <a16:creationId xmlns:a16="http://schemas.microsoft.com/office/drawing/2014/main" id="{C5A18C28-977A-491A-AB76-3AE676A39974}"/>
              </a:ext>
            </a:extLst>
          </p:cNvPr>
          <p:cNvGraphicFramePr>
            <a:graphicFrameLocks/>
          </p:cNvGraphicFramePr>
          <p:nvPr>
            <p:extLst>
              <p:ext uri="{D42A27DB-BD31-4B8C-83A1-F6EECF244321}">
                <p14:modId xmlns:p14="http://schemas.microsoft.com/office/powerpoint/2010/main" val="1432163243"/>
              </p:ext>
            </p:extLst>
          </p:nvPr>
        </p:nvGraphicFramePr>
        <p:xfrm>
          <a:off x="450850" y="1101866"/>
          <a:ext cx="8329166" cy="4801783"/>
        </p:xfrm>
        <a:graphic>
          <a:graphicData uri="http://schemas.openxmlformats.org/drawingml/2006/chart">
            <c:chart xmlns:c="http://schemas.openxmlformats.org/drawingml/2006/chart" xmlns:r="http://schemas.openxmlformats.org/officeDocument/2006/relationships" r:id="rId2"/>
          </a:graphicData>
        </a:graphic>
      </p:graphicFrame>
    </p:spTree>
    <p:extLst>
      <p:ext uri="{BB962C8B-B14F-4D97-AF65-F5344CB8AC3E}">
        <p14:creationId xmlns:p14="http://schemas.microsoft.com/office/powerpoint/2010/main" val="2740581187"/>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Title 1">
            <a:extLst>
              <a:ext uri="{FF2B5EF4-FFF2-40B4-BE49-F238E27FC236}">
                <a16:creationId xmlns:a16="http://schemas.microsoft.com/office/drawing/2014/main" id="{857DA804-4844-44C1-B37A-83487AF84296}"/>
              </a:ext>
            </a:extLst>
          </p:cNvPr>
          <p:cNvSpPr txBox="1">
            <a:spLocks/>
          </p:cNvSpPr>
          <p:nvPr/>
        </p:nvSpPr>
        <p:spPr>
          <a:xfrm>
            <a:off x="450850" y="356247"/>
            <a:ext cx="7886700" cy="593519"/>
          </a:xfrm>
          <a:prstGeom prst="rect">
            <a:avLst/>
          </a:prstGeom>
        </p:spPr>
        <p:txBody>
          <a:bodyPr vert="horz" lIns="91440" tIns="45720" rIns="91440" bIns="45720" rtlCol="0" anchor="b">
            <a:noAutofit/>
          </a:bodyPr>
          <a:lstStyle>
            <a:lvl1pPr algn="l" defTabSz="914400" rtl="0" eaLnBrk="1" latinLnBrk="0" hangingPunct="1">
              <a:lnSpc>
                <a:spcPct val="90000"/>
              </a:lnSpc>
              <a:spcBef>
                <a:spcPct val="0"/>
              </a:spcBef>
              <a:buNone/>
              <a:defRPr sz="3600" kern="1200">
                <a:solidFill>
                  <a:schemeClr val="tx1"/>
                </a:solidFill>
                <a:latin typeface="Futura Medium" charset="0"/>
                <a:ea typeface="Futura Medium" charset="0"/>
                <a:cs typeface="Futura Medium" charset="0"/>
              </a:defRPr>
            </a:lvl1pPr>
          </a:lstStyle>
          <a:p>
            <a:r>
              <a:rPr lang="en-US" sz="2200" dirty="0"/>
              <a:t>Credit Cycle Fiat News Monitor – January 2019</a:t>
            </a:r>
          </a:p>
        </p:txBody>
      </p:sp>
      <p:graphicFrame>
        <p:nvGraphicFramePr>
          <p:cNvPr id="5" name="Chart 4">
            <a:extLst>
              <a:ext uri="{FF2B5EF4-FFF2-40B4-BE49-F238E27FC236}">
                <a16:creationId xmlns:a16="http://schemas.microsoft.com/office/drawing/2014/main" id="{A67BAE15-FDE5-4344-803E-7BF70FC622F2}"/>
              </a:ext>
            </a:extLst>
          </p:cNvPr>
          <p:cNvGraphicFramePr>
            <a:graphicFrameLocks/>
          </p:cNvGraphicFramePr>
          <p:nvPr>
            <p:extLst>
              <p:ext uri="{D42A27DB-BD31-4B8C-83A1-F6EECF244321}">
                <p14:modId xmlns:p14="http://schemas.microsoft.com/office/powerpoint/2010/main" val="3392896513"/>
              </p:ext>
            </p:extLst>
          </p:nvPr>
        </p:nvGraphicFramePr>
        <p:xfrm>
          <a:off x="450849" y="1137376"/>
          <a:ext cx="8400187" cy="4837295"/>
        </p:xfrm>
        <a:graphic>
          <a:graphicData uri="http://schemas.openxmlformats.org/drawingml/2006/chart">
            <c:chart xmlns:c="http://schemas.openxmlformats.org/drawingml/2006/chart" xmlns:r="http://schemas.openxmlformats.org/officeDocument/2006/relationships" r:id="rId2"/>
          </a:graphicData>
        </a:graphic>
      </p:graphicFrame>
    </p:spTree>
    <p:extLst>
      <p:ext uri="{BB962C8B-B14F-4D97-AF65-F5344CB8AC3E}">
        <p14:creationId xmlns:p14="http://schemas.microsoft.com/office/powerpoint/2010/main" val="373647204"/>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Title 1">
            <a:extLst>
              <a:ext uri="{FF2B5EF4-FFF2-40B4-BE49-F238E27FC236}">
                <a16:creationId xmlns:a16="http://schemas.microsoft.com/office/drawing/2014/main" id="{857DA804-4844-44C1-B37A-83487AF84296}"/>
              </a:ext>
            </a:extLst>
          </p:cNvPr>
          <p:cNvSpPr txBox="1">
            <a:spLocks/>
          </p:cNvSpPr>
          <p:nvPr/>
        </p:nvSpPr>
        <p:spPr>
          <a:xfrm>
            <a:off x="450850" y="356247"/>
            <a:ext cx="7886700" cy="593519"/>
          </a:xfrm>
          <a:prstGeom prst="rect">
            <a:avLst/>
          </a:prstGeom>
        </p:spPr>
        <p:txBody>
          <a:bodyPr vert="horz" lIns="91440" tIns="45720" rIns="91440" bIns="45720" rtlCol="0" anchor="b">
            <a:normAutofit/>
          </a:bodyPr>
          <a:lstStyle>
            <a:lvl1pPr algn="l" defTabSz="914400" rtl="0" eaLnBrk="1" latinLnBrk="0" hangingPunct="1">
              <a:lnSpc>
                <a:spcPct val="90000"/>
              </a:lnSpc>
              <a:spcBef>
                <a:spcPct val="0"/>
              </a:spcBef>
              <a:buNone/>
              <a:defRPr sz="3600" kern="1200">
                <a:solidFill>
                  <a:schemeClr val="tx1"/>
                </a:solidFill>
                <a:latin typeface="Futura Medium" charset="0"/>
                <a:ea typeface="Futura Medium" charset="0"/>
                <a:cs typeface="Futura Medium" charset="0"/>
              </a:defRPr>
            </a:lvl1pPr>
          </a:lstStyle>
          <a:p>
            <a:r>
              <a:rPr lang="en-US" sz="2200" dirty="0"/>
              <a:t>Credit Cycle Sentiment Monitor – January 2019</a:t>
            </a:r>
          </a:p>
        </p:txBody>
      </p:sp>
      <p:graphicFrame>
        <p:nvGraphicFramePr>
          <p:cNvPr id="6" name="Chart 5">
            <a:extLst>
              <a:ext uri="{FF2B5EF4-FFF2-40B4-BE49-F238E27FC236}">
                <a16:creationId xmlns:a16="http://schemas.microsoft.com/office/drawing/2014/main" id="{85092227-C0ED-4227-8E42-F244464EE7A6}"/>
              </a:ext>
            </a:extLst>
          </p:cNvPr>
          <p:cNvGraphicFramePr>
            <a:graphicFrameLocks/>
          </p:cNvGraphicFramePr>
          <p:nvPr>
            <p:extLst>
              <p:ext uri="{D42A27DB-BD31-4B8C-83A1-F6EECF244321}">
                <p14:modId xmlns:p14="http://schemas.microsoft.com/office/powerpoint/2010/main" val="4028256468"/>
              </p:ext>
            </p:extLst>
          </p:nvPr>
        </p:nvGraphicFramePr>
        <p:xfrm>
          <a:off x="450849" y="1084111"/>
          <a:ext cx="8338043" cy="4926071"/>
        </p:xfrm>
        <a:graphic>
          <a:graphicData uri="http://schemas.openxmlformats.org/drawingml/2006/chart">
            <c:chart xmlns:c="http://schemas.openxmlformats.org/drawingml/2006/chart" xmlns:r="http://schemas.openxmlformats.org/officeDocument/2006/relationships" r:id="rId2"/>
          </a:graphicData>
        </a:graphic>
      </p:graphicFrame>
    </p:spTree>
    <p:extLst>
      <p:ext uri="{BB962C8B-B14F-4D97-AF65-F5344CB8AC3E}">
        <p14:creationId xmlns:p14="http://schemas.microsoft.com/office/powerpoint/2010/main" val="3280044332"/>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t>Text Analytics Background</a:t>
            </a:r>
          </a:p>
        </p:txBody>
      </p:sp>
    </p:spTree>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t>How to Read a Network</a:t>
            </a:r>
          </a:p>
        </p:txBody>
      </p:sp>
      <p:sp>
        <p:nvSpPr>
          <p:cNvPr id="3" name="Content Placeholder 2"/>
          <p:cNvSpPr>
            <a:spLocks noGrp="1"/>
          </p:cNvSpPr>
          <p:nvPr>
            <p:ph idx="1"/>
          </p:nvPr>
        </p:nvSpPr>
        <p:spPr/>
        <p:txBody>
          <a:bodyPr/>
          <a:lstStyle/>
          <a:p>
            <a:r>
              <a:t>Quid creates a visual map to represent the landscape. Example network: sized by degree, colored by cluster.</a:t>
            </a:r>
          </a:p>
        </p:txBody>
      </p:sp>
    </p:spTree>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Title 1">
            <a:extLst>
              <a:ext uri="{FF2B5EF4-FFF2-40B4-BE49-F238E27FC236}">
                <a16:creationId xmlns:a16="http://schemas.microsoft.com/office/drawing/2014/main" id="{857DA804-4844-44C1-B37A-83487AF84296}"/>
              </a:ext>
            </a:extLst>
          </p:cNvPr>
          <p:cNvSpPr txBox="1">
            <a:spLocks/>
          </p:cNvSpPr>
          <p:nvPr/>
        </p:nvSpPr>
        <p:spPr>
          <a:xfrm>
            <a:off x="450850" y="356247"/>
            <a:ext cx="7886700" cy="593519"/>
          </a:xfrm>
          <a:prstGeom prst="rect">
            <a:avLst/>
          </a:prstGeom>
        </p:spPr>
        <p:txBody>
          <a:bodyPr vert="horz" lIns="91440" tIns="45720" rIns="91440" bIns="45720" rtlCol="0" anchor="b">
            <a:normAutofit/>
          </a:bodyPr>
          <a:lstStyle>
            <a:lvl1pPr algn="l" defTabSz="914400" rtl="0" eaLnBrk="1" latinLnBrk="0" hangingPunct="1">
              <a:lnSpc>
                <a:spcPct val="90000"/>
              </a:lnSpc>
              <a:spcBef>
                <a:spcPct val="0"/>
              </a:spcBef>
              <a:buNone/>
              <a:defRPr sz="3600" kern="1200">
                <a:solidFill>
                  <a:schemeClr val="tx1"/>
                </a:solidFill>
                <a:latin typeface="Futura Medium" charset="0"/>
                <a:ea typeface="Futura Medium" charset="0"/>
                <a:cs typeface="Futura Medium" charset="0"/>
              </a:defRPr>
            </a:lvl1pPr>
          </a:lstStyle>
          <a:p>
            <a:r>
              <a:rPr lang="en-US" sz="2200" dirty="0"/>
              <a:t>ET Professional Terminology</a:t>
            </a:r>
          </a:p>
        </p:txBody>
      </p:sp>
      <p:sp>
        <p:nvSpPr>
          <p:cNvPr id="4" name="Rectangle 3">
            <a:extLst>
              <a:ext uri="{FF2B5EF4-FFF2-40B4-BE49-F238E27FC236}">
                <a16:creationId xmlns:a16="http://schemas.microsoft.com/office/drawing/2014/main" id="{ADED1558-4F44-4B4D-AD80-A0791B530E72}"/>
              </a:ext>
            </a:extLst>
          </p:cNvPr>
          <p:cNvSpPr/>
          <p:nvPr/>
        </p:nvSpPr>
        <p:spPr>
          <a:xfrm>
            <a:off x="450850" y="1056729"/>
            <a:ext cx="8488964" cy="4247317"/>
          </a:xfrm>
          <a:prstGeom prst="rect">
            <a:avLst/>
          </a:prstGeom>
        </p:spPr>
        <p:txBody>
          <a:bodyPr wrap="square">
            <a:spAutoFit/>
          </a:bodyPr>
          <a:lstStyle/>
          <a:p>
            <a:r>
              <a:rPr lang="en-US" sz="1500" b="1" dirty="0">
                <a:solidFill>
                  <a:srgbClr val="000000"/>
                </a:solidFill>
                <a:latin typeface="Futura Medium"/>
              </a:rPr>
              <a:t>Attention </a:t>
            </a:r>
            <a:r>
              <a:rPr lang="en-US" sz="1500" dirty="0">
                <a:solidFill>
                  <a:srgbClr val="000000"/>
                </a:solidFill>
                <a:latin typeface="Futura Medium"/>
              </a:rPr>
              <a:t>is an Epsilon Theory-only measure which uses a </a:t>
            </a:r>
            <a:r>
              <a:rPr lang="en-US" sz="1500" dirty="0" err="1">
                <a:solidFill>
                  <a:srgbClr val="000000"/>
                </a:solidFill>
                <a:latin typeface="Futura Medium"/>
              </a:rPr>
              <a:t>Djikstra</a:t>
            </a:r>
            <a:r>
              <a:rPr lang="en-US" sz="1500" dirty="0">
                <a:solidFill>
                  <a:srgbClr val="000000"/>
                </a:solidFill>
                <a:latin typeface="Futura Medium"/>
              </a:rPr>
              <a:t> Algorithm to find the shortest distance between each node (article) pair, and measures the normalized harmonic centrality of the entire network of those pairs. Think of it as a measure of the similarity between all articles on a topic. It is measured between 0-1, and should </a:t>
            </a:r>
            <a:r>
              <a:rPr lang="en-US" sz="1500" i="1" dirty="0">
                <a:solidFill>
                  <a:srgbClr val="000000"/>
                </a:solidFill>
                <a:latin typeface="Futura Medium"/>
              </a:rPr>
              <a:t>not</a:t>
            </a:r>
            <a:r>
              <a:rPr lang="en-US" sz="1500" dirty="0">
                <a:solidFill>
                  <a:srgbClr val="000000"/>
                </a:solidFill>
                <a:latin typeface="Futura Medium"/>
              </a:rPr>
              <a:t> be compared between topics, which may be naturally more or less similar because of the nature of the topic as defined. </a:t>
            </a:r>
          </a:p>
          <a:p>
            <a:endParaRPr lang="en-US" sz="1500" b="1" i="0" dirty="0">
              <a:solidFill>
                <a:srgbClr val="000000"/>
              </a:solidFill>
              <a:effectLst/>
              <a:latin typeface="Futura Medium"/>
            </a:endParaRPr>
          </a:p>
          <a:p>
            <a:r>
              <a:rPr lang="en-US" sz="1500" b="1" i="0" dirty="0">
                <a:solidFill>
                  <a:srgbClr val="000000"/>
                </a:solidFill>
                <a:effectLst/>
                <a:latin typeface="Futura Medium"/>
              </a:rPr>
              <a:t>Sentiment </a:t>
            </a:r>
            <a:r>
              <a:rPr lang="en-US" sz="1500" i="0" dirty="0">
                <a:solidFill>
                  <a:srgbClr val="000000"/>
                </a:solidFill>
                <a:effectLst/>
                <a:latin typeface="Futura Medium"/>
              </a:rPr>
              <a:t>is a Quid-based measure based on scores of the positive or negative characteristics of each n-gram (phrases, words, etc.). </a:t>
            </a:r>
            <a:r>
              <a:rPr lang="en-US" sz="1500" dirty="0">
                <a:solidFill>
                  <a:srgbClr val="000000"/>
                </a:solidFill>
                <a:latin typeface="Futura Medium"/>
              </a:rPr>
              <a:t>Our measure is calculating as (% net positive – % net negative) / (% either positive or negative). </a:t>
            </a:r>
          </a:p>
          <a:p>
            <a:endParaRPr lang="en-US" sz="1500" b="1" i="0" dirty="0">
              <a:solidFill>
                <a:srgbClr val="000000"/>
              </a:solidFill>
              <a:effectLst/>
              <a:latin typeface="Futura Medium"/>
            </a:endParaRPr>
          </a:p>
          <a:p>
            <a:r>
              <a:rPr lang="en-US" sz="1500" b="1" i="0" dirty="0">
                <a:solidFill>
                  <a:srgbClr val="000000"/>
                </a:solidFill>
                <a:effectLst/>
                <a:latin typeface="Futura Medium"/>
              </a:rPr>
              <a:t>Fiat News</a:t>
            </a:r>
            <a:r>
              <a:rPr lang="en-US" sz="1500" i="0" dirty="0">
                <a:solidFill>
                  <a:srgbClr val="000000"/>
                </a:solidFill>
                <a:effectLst/>
                <a:latin typeface="Futura Medium"/>
              </a:rPr>
              <a:t> is a</a:t>
            </a:r>
            <a:r>
              <a:rPr lang="en-US" sz="1500" dirty="0">
                <a:solidFill>
                  <a:srgbClr val="000000"/>
                </a:solidFill>
                <a:latin typeface="Futura Medium"/>
              </a:rPr>
              <a:t>n Epsilon Theory-only measure of the use of words or phrases which communicate assertions of </a:t>
            </a:r>
            <a:r>
              <a:rPr lang="en-US" sz="1500" dirty="0" err="1">
                <a:solidFill>
                  <a:srgbClr val="000000"/>
                </a:solidFill>
                <a:latin typeface="Futura Medium"/>
              </a:rPr>
              <a:t>casuality</a:t>
            </a:r>
            <a:r>
              <a:rPr lang="en-US" sz="1500" dirty="0">
                <a:solidFill>
                  <a:srgbClr val="000000"/>
                </a:solidFill>
                <a:latin typeface="Futura Medium"/>
              </a:rPr>
              <a:t>, value judgments or self-evidence (e.g. “obviously”). We use it to measure the aggregate tendency of articles to </a:t>
            </a:r>
            <a:r>
              <a:rPr lang="en-US" sz="1500" i="1" dirty="0">
                <a:solidFill>
                  <a:srgbClr val="000000"/>
                </a:solidFill>
                <a:latin typeface="Futura Medium"/>
              </a:rPr>
              <a:t>explain</a:t>
            </a:r>
            <a:r>
              <a:rPr lang="en-US" sz="1500" dirty="0">
                <a:solidFill>
                  <a:srgbClr val="000000"/>
                </a:solidFill>
                <a:latin typeface="Futura Medium"/>
              </a:rPr>
              <a:t> content, which can sometimes be related to periods of heightened narrative promotion. </a:t>
            </a:r>
          </a:p>
          <a:p>
            <a:endParaRPr lang="en-US" sz="1500" b="1" i="0" dirty="0">
              <a:solidFill>
                <a:srgbClr val="000000"/>
              </a:solidFill>
              <a:effectLst/>
              <a:latin typeface="Futura Medium"/>
            </a:endParaRPr>
          </a:p>
          <a:p>
            <a:r>
              <a:rPr lang="en-US" sz="1500" b="1" i="0" dirty="0">
                <a:solidFill>
                  <a:srgbClr val="000000"/>
                </a:solidFill>
                <a:effectLst/>
                <a:latin typeface="Futura Medium"/>
              </a:rPr>
              <a:t>Narrative Maps</a:t>
            </a:r>
            <a:r>
              <a:rPr lang="en-US" sz="1500" i="0" dirty="0">
                <a:solidFill>
                  <a:srgbClr val="000000"/>
                </a:solidFill>
                <a:effectLst/>
                <a:latin typeface="Futura Medium"/>
              </a:rPr>
              <a:t> are Quid</a:t>
            </a:r>
            <a:r>
              <a:rPr lang="en-US" sz="1500" dirty="0">
                <a:solidFill>
                  <a:srgbClr val="000000"/>
                </a:solidFill>
                <a:latin typeface="Futura Medium"/>
              </a:rPr>
              <a:t>-driven content, but the categories and cluster titles are based on Epsilon Theory analysis of the underlying articles’ content and Quid-identified n-grams.</a:t>
            </a:r>
            <a:endParaRPr lang="en-US" sz="1500" b="1" i="0" dirty="0">
              <a:solidFill>
                <a:srgbClr val="000000"/>
              </a:solidFill>
              <a:effectLst/>
              <a:latin typeface="Futura Medium"/>
            </a:endParaRPr>
          </a:p>
        </p:txBody>
      </p:sp>
    </p:spTree>
    <p:extLst>
      <p:ext uri="{BB962C8B-B14F-4D97-AF65-F5344CB8AC3E}">
        <p14:creationId xmlns:p14="http://schemas.microsoft.com/office/powerpoint/2010/main" val="3127349270"/>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Title 1">
            <a:extLst>
              <a:ext uri="{FF2B5EF4-FFF2-40B4-BE49-F238E27FC236}">
                <a16:creationId xmlns:a16="http://schemas.microsoft.com/office/drawing/2014/main" id="{857DA804-4844-44C1-B37A-83487AF84296}"/>
              </a:ext>
            </a:extLst>
          </p:cNvPr>
          <p:cNvSpPr txBox="1">
            <a:spLocks/>
          </p:cNvSpPr>
          <p:nvPr/>
        </p:nvSpPr>
        <p:spPr>
          <a:xfrm>
            <a:off x="450850" y="356247"/>
            <a:ext cx="7886700" cy="593519"/>
          </a:xfrm>
          <a:prstGeom prst="rect">
            <a:avLst/>
          </a:prstGeom>
        </p:spPr>
        <p:txBody>
          <a:bodyPr vert="horz" lIns="91440" tIns="45720" rIns="91440" bIns="45720" rtlCol="0" anchor="b">
            <a:normAutofit/>
          </a:bodyPr>
          <a:lstStyle>
            <a:lvl1pPr algn="l" defTabSz="914400" rtl="0" eaLnBrk="1" latinLnBrk="0" hangingPunct="1">
              <a:lnSpc>
                <a:spcPct val="90000"/>
              </a:lnSpc>
              <a:spcBef>
                <a:spcPct val="0"/>
              </a:spcBef>
              <a:buNone/>
              <a:defRPr sz="3600" kern="1200">
                <a:solidFill>
                  <a:schemeClr val="tx1"/>
                </a:solidFill>
                <a:latin typeface="Futura Medium" charset="0"/>
                <a:ea typeface="Futura Medium" charset="0"/>
                <a:cs typeface="Futura Medium" charset="0"/>
              </a:defRPr>
            </a:lvl1pPr>
          </a:lstStyle>
          <a:p>
            <a:r>
              <a:rPr lang="en-US" sz="2200" dirty="0"/>
              <a:t>Disclaimers and Use</a:t>
            </a:r>
          </a:p>
        </p:txBody>
      </p:sp>
      <p:sp>
        <p:nvSpPr>
          <p:cNvPr id="4" name="Rectangle 3">
            <a:extLst>
              <a:ext uri="{FF2B5EF4-FFF2-40B4-BE49-F238E27FC236}">
                <a16:creationId xmlns:a16="http://schemas.microsoft.com/office/drawing/2014/main" id="{ADED1558-4F44-4B4D-AD80-A0791B530E72}"/>
              </a:ext>
            </a:extLst>
          </p:cNvPr>
          <p:cNvSpPr/>
          <p:nvPr/>
        </p:nvSpPr>
        <p:spPr>
          <a:xfrm>
            <a:off x="450850" y="1056729"/>
            <a:ext cx="8488964" cy="3785652"/>
          </a:xfrm>
          <a:prstGeom prst="rect">
            <a:avLst/>
          </a:prstGeom>
        </p:spPr>
        <p:txBody>
          <a:bodyPr wrap="square">
            <a:spAutoFit/>
          </a:bodyPr>
          <a:lstStyle/>
          <a:p>
            <a:r>
              <a:rPr lang="en-US" sz="1500" dirty="0">
                <a:solidFill>
                  <a:srgbClr val="000000"/>
                </a:solidFill>
                <a:latin typeface="Futura Medium"/>
              </a:rPr>
              <a:t>This analysis is prepared as general research and commentary, and is </a:t>
            </a:r>
            <a:r>
              <a:rPr lang="en-US" sz="1500" u="sng" dirty="0">
                <a:solidFill>
                  <a:srgbClr val="000000"/>
                </a:solidFill>
                <a:latin typeface="Futura Medium"/>
              </a:rPr>
              <a:t>not</a:t>
            </a:r>
            <a:r>
              <a:rPr lang="en-US" sz="1500" dirty="0">
                <a:solidFill>
                  <a:srgbClr val="000000"/>
                </a:solidFill>
                <a:latin typeface="Futura Medium"/>
              </a:rPr>
              <a:t> a recommendation to buy or sell any security. It does not take into account individual facts and circumstances, and should be supplemented by additional such analysis to guide any investment decisions. </a:t>
            </a:r>
          </a:p>
          <a:p>
            <a:endParaRPr lang="en-US" sz="1500" i="0" dirty="0">
              <a:solidFill>
                <a:srgbClr val="000000"/>
              </a:solidFill>
              <a:effectLst/>
              <a:latin typeface="Futura Medium"/>
            </a:endParaRPr>
          </a:p>
          <a:p>
            <a:r>
              <a:rPr lang="en-US" sz="1500" i="0" dirty="0">
                <a:solidFill>
                  <a:srgbClr val="000000"/>
                </a:solidFill>
                <a:effectLst/>
                <a:latin typeface="Futura Medium"/>
              </a:rPr>
              <a:t>If you are a</a:t>
            </a:r>
            <a:r>
              <a:rPr lang="en-US" sz="1500" dirty="0">
                <a:solidFill>
                  <a:srgbClr val="000000"/>
                </a:solidFill>
                <a:latin typeface="Futura Medium"/>
              </a:rPr>
              <a:t>n ET Professional Subscriber, you may use these slides for personal or commercial use in any client presentation at which the subscriber is present.</a:t>
            </a:r>
          </a:p>
          <a:p>
            <a:endParaRPr lang="en-US" sz="1500" dirty="0">
              <a:solidFill>
                <a:srgbClr val="000000"/>
              </a:solidFill>
              <a:latin typeface="Futura Medium"/>
            </a:endParaRPr>
          </a:p>
          <a:p>
            <a:r>
              <a:rPr lang="en-US" sz="1500" dirty="0">
                <a:solidFill>
                  <a:srgbClr val="000000"/>
                </a:solidFill>
                <a:latin typeface="Futura Medium"/>
              </a:rPr>
              <a:t>In those uses, you may modify the slides to use your branding and format, provided that Epsilon Theory and Quid are described as sources on those pages (footnotes are fine). </a:t>
            </a:r>
          </a:p>
          <a:p>
            <a:endParaRPr lang="en-US" sz="1500" dirty="0">
              <a:solidFill>
                <a:srgbClr val="000000"/>
              </a:solidFill>
              <a:latin typeface="Futura Medium"/>
            </a:endParaRPr>
          </a:p>
          <a:p>
            <a:r>
              <a:rPr lang="en-US" sz="1500" dirty="0">
                <a:solidFill>
                  <a:srgbClr val="000000"/>
                </a:solidFill>
                <a:latin typeface="Futura Medium"/>
              </a:rPr>
              <a:t>You may not distribute these slides publicly (e.g. on Social Media, on your website, etc.) without the permission of Epsilon Theory. </a:t>
            </a:r>
          </a:p>
          <a:p>
            <a:endParaRPr lang="en-US" sz="1500" dirty="0">
              <a:solidFill>
                <a:srgbClr val="000000"/>
              </a:solidFill>
              <a:latin typeface="Futura Medium"/>
            </a:endParaRPr>
          </a:p>
          <a:p>
            <a:endParaRPr lang="en-US" sz="1500" dirty="0">
              <a:solidFill>
                <a:srgbClr val="000000"/>
              </a:solidFill>
              <a:latin typeface="Futura Medium"/>
            </a:endParaRPr>
          </a:p>
          <a:p>
            <a:endParaRPr lang="en-US" sz="1500" dirty="0">
              <a:solidFill>
                <a:srgbClr val="000000"/>
              </a:solidFill>
              <a:latin typeface="Futura Medium"/>
            </a:endParaRPr>
          </a:p>
        </p:txBody>
      </p:sp>
    </p:spTree>
    <p:extLst>
      <p:ext uri="{BB962C8B-B14F-4D97-AF65-F5344CB8AC3E}">
        <p14:creationId xmlns:p14="http://schemas.microsoft.com/office/powerpoint/2010/main" val="1807796320"/>
      </p:ext>
    </p:extLst>
  </p:cSld>
  <p:clrMapOvr>
    <a:masterClrMapping/>
  </p:clrMapOvr>
</p:sld>
</file>

<file path=ppt/theme/theme1.xml><?xml version="1.0" encoding="utf-8"?>
<a:theme xmlns:a="http://schemas.openxmlformats.org/drawingml/2006/main" name="Office Theme">
  <a:themeElements>
    <a:clrScheme name="Office Them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Them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Them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0</TotalTime>
  <Words>2002</Words>
  <Application>Microsoft Office PowerPoint</Application>
  <PresentationFormat>On-screen Show (4:3)</PresentationFormat>
  <Paragraphs>217</Paragraphs>
  <Slides>31</Slides>
  <Notes>0</Notes>
  <HiddenSlides>0</HiddenSlides>
  <MMClips>0</MMClips>
  <ScaleCrop>false</ScaleCrop>
  <HeadingPairs>
    <vt:vector size="6" baseType="variant">
      <vt:variant>
        <vt:lpstr>Fonts Used</vt:lpstr>
      </vt:variant>
      <vt:variant>
        <vt:i4>6</vt:i4>
      </vt:variant>
      <vt:variant>
        <vt:lpstr>Theme</vt:lpstr>
      </vt:variant>
      <vt:variant>
        <vt:i4>1</vt:i4>
      </vt:variant>
      <vt:variant>
        <vt:lpstr>Slide Titles</vt:lpstr>
      </vt:variant>
      <vt:variant>
        <vt:i4>31</vt:i4>
      </vt:variant>
    </vt:vector>
  </HeadingPairs>
  <TitlesOfParts>
    <vt:vector size="38" baseType="lpstr">
      <vt:lpstr>Arial</vt:lpstr>
      <vt:lpstr>Baskerville</vt:lpstr>
      <vt:lpstr>Calibri</vt:lpstr>
      <vt:lpstr>Calibri Light</vt:lpstr>
      <vt:lpstr>Futura Medium</vt:lpstr>
      <vt:lpstr>Helvetica Neue Medium</vt:lpstr>
      <vt:lpstr>Office Theme</vt:lpstr>
      <vt:lpstr>January 2019</vt:lpstr>
      <vt:lpstr>Contents</vt:lpstr>
      <vt:lpstr>PowerPoint Presentation</vt:lpstr>
      <vt:lpstr>Inflation Network Map – January 2019</vt:lpstr>
      <vt:lpstr>PowerPoint Presentation</vt:lpstr>
      <vt:lpstr>PowerPoint Presentation</vt:lpstr>
      <vt:lpstr>PowerPoint Presentation</vt:lpstr>
      <vt:lpstr>PowerPoint Presentation</vt:lpstr>
      <vt:lpstr>Central Bank Omnipotence Network Map – January 2019</vt:lpstr>
      <vt:lpstr>PowerPoint Presentation</vt:lpstr>
      <vt:lpstr>PowerPoint Presentation</vt:lpstr>
      <vt:lpstr>PowerPoint Presentation</vt:lpstr>
      <vt:lpstr>PowerPoint Presentation</vt:lpstr>
      <vt:lpstr>Trade and Tariffs Network Map – January 2019</vt:lpstr>
      <vt:lpstr>PowerPoint Presentation</vt:lpstr>
      <vt:lpstr>PowerPoint Presentation</vt:lpstr>
      <vt:lpstr>PowerPoint Presentation</vt:lpstr>
      <vt:lpstr>PowerPoint Presentation</vt:lpstr>
      <vt:lpstr>US Fiscal Policy Network Map – January 2019</vt:lpstr>
      <vt:lpstr>PowerPoint Presentation</vt:lpstr>
      <vt:lpstr>PowerPoint Presentation</vt:lpstr>
      <vt:lpstr>PowerPoint Presentation</vt:lpstr>
      <vt:lpstr>PowerPoint Presentation</vt:lpstr>
      <vt:lpstr>Credit Cycle Network Map – January 2019</vt:lpstr>
      <vt:lpstr>PowerPoint Presentation</vt:lpstr>
      <vt:lpstr>PowerPoint Presentation</vt:lpstr>
      <vt:lpstr>PowerPoint Presentation</vt:lpstr>
      <vt:lpstr>Text Analytics Background</vt:lpstr>
      <vt:lpstr>How to Read a Network</vt:lpstr>
      <vt:lpstr>PowerPoint Presentation</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November 2018</dc:title>
  <dc:creator>William Guinn</dc:creator>
  <cp:lastModifiedBy>William Guinn</cp:lastModifiedBy>
  <cp:revision>89</cp:revision>
  <dcterms:created xsi:type="dcterms:W3CDTF">2018-12-10T12:23:45Z</dcterms:created>
  <dcterms:modified xsi:type="dcterms:W3CDTF">2019-02-05T21:44:46Z</dcterms:modified>
</cp:coreProperties>
</file>