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53"/>
  </p:notesMasterIdLst>
  <p:sldIdLst>
    <p:sldId id="256" r:id="rId2"/>
    <p:sldId id="264" r:id="rId3"/>
    <p:sldId id="266" r:id="rId4"/>
    <p:sldId id="267" r:id="rId5"/>
    <p:sldId id="309" r:id="rId6"/>
    <p:sldId id="288" r:id="rId7"/>
    <p:sldId id="293" r:id="rId8"/>
    <p:sldId id="268" r:id="rId9"/>
    <p:sldId id="269" r:id="rId10"/>
    <p:sldId id="270" r:id="rId11"/>
    <p:sldId id="271" r:id="rId12"/>
    <p:sldId id="272" r:id="rId13"/>
    <p:sldId id="310" r:id="rId14"/>
    <p:sldId id="289" r:id="rId15"/>
    <p:sldId id="294" r:id="rId16"/>
    <p:sldId id="273" r:id="rId17"/>
    <p:sldId id="274" r:id="rId18"/>
    <p:sldId id="275" r:id="rId19"/>
    <p:sldId id="276" r:id="rId20"/>
    <p:sldId id="277" r:id="rId21"/>
    <p:sldId id="311" r:id="rId22"/>
    <p:sldId id="290" r:id="rId23"/>
    <p:sldId id="295" r:id="rId24"/>
    <p:sldId id="278" r:id="rId25"/>
    <p:sldId id="279" r:id="rId26"/>
    <p:sldId id="280" r:id="rId27"/>
    <p:sldId id="296" r:id="rId28"/>
    <p:sldId id="297" r:id="rId29"/>
    <p:sldId id="312" r:id="rId30"/>
    <p:sldId id="298" r:id="rId31"/>
    <p:sldId id="299" r:id="rId32"/>
    <p:sldId id="300" r:id="rId33"/>
    <p:sldId id="301" r:id="rId34"/>
    <p:sldId id="302" r:id="rId35"/>
    <p:sldId id="265" r:id="rId36"/>
    <p:sldId id="257" r:id="rId37"/>
    <p:sldId id="313" r:id="rId38"/>
    <p:sldId id="291" r:id="rId39"/>
    <p:sldId id="258" r:id="rId40"/>
    <p:sldId id="262" r:id="rId41"/>
    <p:sldId id="263" r:id="rId42"/>
    <p:sldId id="303" r:id="rId43"/>
    <p:sldId id="304" r:id="rId44"/>
    <p:sldId id="314" r:id="rId45"/>
    <p:sldId id="305" r:id="rId46"/>
    <p:sldId id="306" r:id="rId47"/>
    <p:sldId id="307" r:id="rId48"/>
    <p:sldId id="308" r:id="rId49"/>
    <p:sldId id="259" r:id="rId50"/>
    <p:sldId id="286" r:id="rId51"/>
    <p:sldId id="28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90C0D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3"/>
    <p:restoredTop sz="94653"/>
  </p:normalViewPr>
  <p:slideViewPr>
    <p:cSldViewPr snapToGrid="0" snapToObjects="1">
      <p:cViewPr varScale="1">
        <p:scale>
          <a:sx n="114" d="100"/>
          <a:sy n="114" d="100"/>
        </p:scale>
        <p:origin x="15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6A13A-0060-4FC9-9E24-87637F689A65}" type="datetimeFigureOut">
              <a:rPr lang="en-US" smtClean="0"/>
              <a:t>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58C2C-929D-4D08-B385-BAC4D3FF173D}" type="slidenum">
              <a:rPr lang="en-US" smtClean="0"/>
              <a:t>‹#›</a:t>
            </a:fld>
            <a:endParaRPr lang="en-US"/>
          </a:p>
        </p:txBody>
      </p:sp>
    </p:spTree>
    <p:extLst>
      <p:ext uri="{BB962C8B-B14F-4D97-AF65-F5344CB8AC3E}">
        <p14:creationId xmlns:p14="http://schemas.microsoft.com/office/powerpoint/2010/main" val="42677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Quid.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3AD9-D33F-45A1-B4D3-353C3DC9285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6F1CED7-C753-4C05-ADE9-9C90F30039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9B39AE-5240-4F79-A77B-79F7B04841CF}"/>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5" name="Footer Placeholder 4">
            <a:extLst>
              <a:ext uri="{FF2B5EF4-FFF2-40B4-BE49-F238E27FC236}">
                <a16:creationId xmlns:a16="http://schemas.microsoft.com/office/drawing/2014/main" id="{D5FB9E0E-1A56-4BB5-B9F3-6F24E4A12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852C8-5453-46CE-9AA5-10D505EE4FA4}"/>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157737337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92B2-166D-46A0-B17B-7DD42D61B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307F0-A07D-49C1-A55A-6C91B58E7D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11A93-FCAF-4AB2-95F5-CFEB547752EF}"/>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5" name="Footer Placeholder 4">
            <a:extLst>
              <a:ext uri="{FF2B5EF4-FFF2-40B4-BE49-F238E27FC236}">
                <a16:creationId xmlns:a16="http://schemas.microsoft.com/office/drawing/2014/main" id="{6FB1D741-1A2E-4DD4-844A-CA39EE5AA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8FC1F-D50F-4E94-BBCE-4ADE0F7E802A}"/>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208139400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3F5EF-DF57-4D25-B902-4EE1FBA2BE2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69FF9A-BCF7-4A17-8209-3DD9E9E5A3E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3E742-2606-4D09-AA6F-DF356D7DCEAD}"/>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5" name="Footer Placeholder 4">
            <a:extLst>
              <a:ext uri="{FF2B5EF4-FFF2-40B4-BE49-F238E27FC236}">
                <a16:creationId xmlns:a16="http://schemas.microsoft.com/office/drawing/2014/main" id="{2643CA48-517A-4657-A2DA-AE42907C4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55012-1B77-4230-B8B2-CD1366407521}"/>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234987953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6285"/>
            <a:ext cx="7772400" cy="1533679"/>
          </a:xfrm>
        </p:spPr>
        <p:txBody>
          <a:bodyPr anchor="b">
            <a:normAutofit/>
          </a:bodyPr>
          <a:lstStyle>
            <a:lvl1pPr algn="l">
              <a:defRPr sz="3600">
                <a:latin typeface="Futura Medium" charset="0"/>
                <a:ea typeface="Futura Medium" charset="0"/>
                <a:cs typeface="Futura Medium" charset="0"/>
              </a:defRPr>
            </a:lvl1pPr>
          </a:lstStyle>
          <a:p>
            <a:r>
              <a:rPr lang="en-US" dirty="0"/>
              <a:t>Click to edit Master title style</a:t>
            </a:r>
          </a:p>
        </p:txBody>
      </p:sp>
      <p:sp>
        <p:nvSpPr>
          <p:cNvPr id="3" name="Subtitle 2"/>
          <p:cNvSpPr>
            <a:spLocks noGrp="1"/>
          </p:cNvSpPr>
          <p:nvPr>
            <p:ph type="subTitle" idx="1"/>
          </p:nvPr>
        </p:nvSpPr>
        <p:spPr>
          <a:xfrm>
            <a:off x="685800" y="3867509"/>
            <a:ext cx="6858000" cy="298091"/>
          </a:xfrm>
        </p:spPr>
        <p:txBody>
          <a:bodyPr/>
          <a:lstStyle>
            <a:lvl1pPr marL="0" indent="0" algn="l">
              <a:buNone/>
              <a:defRPr sz="1400">
                <a:latin typeface="Baskerville" charset="0"/>
                <a:ea typeface="Baskerville" charset="0"/>
                <a:cs typeface="Baskervill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a:stretch>
            <a:fillRect/>
          </a:stretch>
        </p:blipFill>
        <p:spPr>
          <a:xfrm>
            <a:off x="8174110" y="6325269"/>
            <a:ext cx="726941" cy="374344"/>
          </a:xfrm>
          <a:prstGeom prst="rect">
            <a:avLst/>
          </a:prstGeom>
        </p:spPr>
      </p:pic>
      <p:sp>
        <p:nvSpPr>
          <p:cNvPr id="9" name="Rectangle 8"/>
          <p:cNvSpPr/>
          <p:nvPr userDrawn="1"/>
        </p:nvSpPr>
        <p:spPr>
          <a:xfrm>
            <a:off x="7401114" y="6356560"/>
            <a:ext cx="776624" cy="276999"/>
          </a:xfrm>
          <a:prstGeom prst="rect">
            <a:avLst/>
          </a:prstGeom>
        </p:spPr>
        <p:txBody>
          <a:bodyPr wrap="none">
            <a:spAutoFit/>
          </a:bodyPr>
          <a:lstStyle/>
          <a:p>
            <a:pPr algn="r"/>
            <a:r>
              <a:rPr lang="en-US" sz="1200" i="1" dirty="0">
                <a:solidFill>
                  <a:schemeClr val="tx1">
                    <a:lumMod val="50000"/>
                    <a:lumOff val="50000"/>
                  </a:schemeClr>
                </a:solidFill>
                <a:latin typeface="Baskerville"/>
                <a:cs typeface="Baskerville"/>
              </a:rPr>
              <a:t>Powered by</a:t>
            </a:r>
          </a:p>
        </p:txBody>
      </p:sp>
      <p:sp>
        <p:nvSpPr>
          <p:cNvPr id="7" name="Text Placeholder 6"/>
          <p:cNvSpPr>
            <a:spLocks noGrp="1"/>
          </p:cNvSpPr>
          <p:nvPr>
            <p:ph type="body" sz="quarter" idx="11"/>
          </p:nvPr>
        </p:nvSpPr>
        <p:spPr>
          <a:xfrm>
            <a:off x="685800" y="4197352"/>
            <a:ext cx="6858000" cy="325797"/>
          </a:xfrm>
        </p:spPr>
        <p:txBody>
          <a:bodyPr>
            <a:normAutofit/>
          </a:bodyPr>
          <a:lstStyle>
            <a:lvl1pPr marL="0" indent="0">
              <a:buFontTx/>
              <a:buNone/>
              <a:defRPr sz="1400">
                <a:solidFill>
                  <a:schemeClr val="tx1">
                    <a:lumMod val="50000"/>
                    <a:lumOff val="50000"/>
                  </a:schemeClr>
                </a:solidFill>
                <a:latin typeface="Baskerville" charset="0"/>
                <a:ea typeface="Baskerville" charset="0"/>
                <a:cs typeface="Baskerville"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endParaRPr lang="en-US" dirty="0"/>
          </a:p>
        </p:txBody>
      </p:sp>
      <p:pic>
        <p:nvPicPr>
          <p:cNvPr id="10" name="Picture 2" descr="New ET Pro Logo">
            <a:extLst>
              <a:ext uri="{FF2B5EF4-FFF2-40B4-BE49-F238E27FC236}">
                <a16:creationId xmlns:a16="http://schemas.microsoft.com/office/drawing/2014/main" id="{BC2C09C4-8EB4-4A64-9B77-9B63CF57FC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8021" y="5998874"/>
            <a:ext cx="745686" cy="7328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50F9B20F-FF73-417A-9F3B-1A86C22209D9}"/>
              </a:ext>
            </a:extLst>
          </p:cNvPr>
          <p:cNvSpPr txBox="1"/>
          <p:nvPr userDrawn="1"/>
        </p:nvSpPr>
        <p:spPr>
          <a:xfrm>
            <a:off x="4464748" y="6432503"/>
            <a:ext cx="372218" cy="276999"/>
          </a:xfrm>
          <a:prstGeom prst="rect">
            <a:avLst/>
          </a:prstGeom>
          <a:noFill/>
        </p:spPr>
        <p:txBody>
          <a:bodyPr wrap="none" rtlCol="0">
            <a:spAutoFit/>
          </a:bodyPr>
          <a:lstStyle/>
          <a:p>
            <a:fld id="{99CC2F01-9C99-4A38-A286-69FBEDD5F896}" type="slidenum">
              <a:rPr lang="en-US" sz="1200" smtClean="0">
                <a:latin typeface="Futura Medium"/>
              </a:rPr>
              <a:t>‹#›</a:t>
            </a:fld>
            <a:endParaRPr lang="en-US" sz="1200" dirty="0">
              <a:latin typeface="Futura Medium"/>
            </a:endParaRPr>
          </a:p>
        </p:txBody>
      </p:sp>
    </p:spTree>
    <p:extLst>
      <p:ext uri="{BB962C8B-B14F-4D97-AF65-F5344CB8AC3E}">
        <p14:creationId xmlns:p14="http://schemas.microsoft.com/office/powerpoint/2010/main" val="43102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0850" y="365125"/>
            <a:ext cx="7886700" cy="593519"/>
          </a:xfrm>
        </p:spPr>
        <p:txBody>
          <a:bodyPr>
            <a:normAutofit/>
          </a:bodyPr>
          <a:lstStyle>
            <a:lvl1pPr>
              <a:defRPr sz="2400">
                <a:latin typeface="Futura Medium" charset="0"/>
                <a:ea typeface="Futura Medium" charset="0"/>
                <a:cs typeface="Futura Medium" charset="0"/>
              </a:defRPr>
            </a:lvl1pPr>
          </a:lstStyle>
          <a:p>
            <a:r>
              <a:rPr lang="en-US" dirty="0"/>
              <a:t>Click to edit Master title style</a:t>
            </a:r>
          </a:p>
        </p:txBody>
      </p:sp>
      <p:sp>
        <p:nvSpPr>
          <p:cNvPr id="3" name="Content Placeholder 2"/>
          <p:cNvSpPr>
            <a:spLocks noGrp="1"/>
          </p:cNvSpPr>
          <p:nvPr>
            <p:ph idx="1"/>
          </p:nvPr>
        </p:nvSpPr>
        <p:spPr>
          <a:xfrm>
            <a:off x="450850" y="958644"/>
            <a:ext cx="7886700" cy="285955"/>
          </a:xfrm>
        </p:spPr>
        <p:txBody>
          <a:bodyPr>
            <a:normAutofit/>
          </a:bodyPr>
          <a:lstStyle>
            <a:lvl1pPr marL="0" indent="0">
              <a:buNone/>
              <a:defRPr sz="1000">
                <a:solidFill>
                  <a:schemeClr val="tx1">
                    <a:lumMod val="50000"/>
                    <a:lumOff val="50000"/>
                  </a:schemeClr>
                </a:solidFill>
                <a:latin typeface="Baskerville" charset="0"/>
                <a:ea typeface="Baskerville" charset="0"/>
                <a:cs typeface="Baskerville" charset="0"/>
              </a:defRPr>
            </a:lvl1pPr>
          </a:lstStyle>
          <a:p>
            <a:pPr lvl="0"/>
            <a:endParaRPr lang="en-US" dirty="0"/>
          </a:p>
        </p:txBody>
      </p:sp>
      <p:pic>
        <p:nvPicPr>
          <p:cNvPr id="6" name="Picture 5">
            <a:extLst>
              <a:ext uri="{FF2B5EF4-FFF2-40B4-BE49-F238E27FC236}">
                <a16:creationId xmlns:a16="http://schemas.microsoft.com/office/drawing/2014/main" id="{460A5ACE-56B8-4EDC-9B7E-2AB963EB95AD}"/>
              </a:ext>
            </a:extLst>
          </p:cNvPr>
          <p:cNvPicPr>
            <a:picLocks noChangeAspect="1"/>
          </p:cNvPicPr>
          <p:nvPr userDrawn="1"/>
        </p:nvPicPr>
        <p:blipFill>
          <a:blip r:embed="rId2"/>
          <a:stretch>
            <a:fillRect/>
          </a:stretch>
        </p:blipFill>
        <p:spPr>
          <a:xfrm>
            <a:off x="8174110" y="6325269"/>
            <a:ext cx="726941" cy="374344"/>
          </a:xfrm>
          <a:prstGeom prst="rect">
            <a:avLst/>
          </a:prstGeom>
        </p:spPr>
      </p:pic>
      <p:sp>
        <p:nvSpPr>
          <p:cNvPr id="8" name="Rectangle 7">
            <a:extLst>
              <a:ext uri="{FF2B5EF4-FFF2-40B4-BE49-F238E27FC236}">
                <a16:creationId xmlns:a16="http://schemas.microsoft.com/office/drawing/2014/main" id="{9DA8A164-4183-4171-8AE8-61E7F29E8FC4}"/>
              </a:ext>
            </a:extLst>
          </p:cNvPr>
          <p:cNvSpPr/>
          <p:nvPr userDrawn="1"/>
        </p:nvSpPr>
        <p:spPr>
          <a:xfrm>
            <a:off x="7401114" y="6356560"/>
            <a:ext cx="776624" cy="276999"/>
          </a:xfrm>
          <a:prstGeom prst="rect">
            <a:avLst/>
          </a:prstGeom>
        </p:spPr>
        <p:txBody>
          <a:bodyPr wrap="none">
            <a:spAutoFit/>
          </a:bodyPr>
          <a:lstStyle/>
          <a:p>
            <a:pPr algn="r"/>
            <a:r>
              <a:rPr lang="en-US" sz="1200" i="1" dirty="0">
                <a:solidFill>
                  <a:schemeClr val="tx1">
                    <a:lumMod val="50000"/>
                    <a:lumOff val="50000"/>
                  </a:schemeClr>
                </a:solidFill>
                <a:latin typeface="Baskerville"/>
                <a:cs typeface="Baskerville"/>
              </a:rPr>
              <a:t>Powered by</a:t>
            </a:r>
          </a:p>
        </p:txBody>
      </p:sp>
      <p:sp>
        <p:nvSpPr>
          <p:cNvPr id="10" name="TextBox 9">
            <a:extLst>
              <a:ext uri="{FF2B5EF4-FFF2-40B4-BE49-F238E27FC236}">
                <a16:creationId xmlns:a16="http://schemas.microsoft.com/office/drawing/2014/main" id="{A3708A11-DE75-4209-873D-875F05E54277}"/>
              </a:ext>
            </a:extLst>
          </p:cNvPr>
          <p:cNvSpPr txBox="1"/>
          <p:nvPr userDrawn="1"/>
        </p:nvSpPr>
        <p:spPr>
          <a:xfrm>
            <a:off x="4464748" y="6281578"/>
            <a:ext cx="372218" cy="276999"/>
          </a:xfrm>
          <a:prstGeom prst="rect">
            <a:avLst/>
          </a:prstGeom>
          <a:noFill/>
        </p:spPr>
        <p:txBody>
          <a:bodyPr wrap="none" rtlCol="0">
            <a:spAutoFit/>
          </a:bodyPr>
          <a:lstStyle/>
          <a:p>
            <a:fld id="{99CC2F01-9C99-4A38-A286-69FBEDD5F896}" type="slidenum">
              <a:rPr lang="en-US" sz="1200" smtClean="0">
                <a:latin typeface="Futura Medium"/>
              </a:rPr>
              <a:t>‹#›</a:t>
            </a:fld>
            <a:endParaRPr lang="en-US" sz="1200" dirty="0">
              <a:latin typeface="Futura Medium"/>
            </a:endParaRPr>
          </a:p>
        </p:txBody>
      </p:sp>
      <p:pic>
        <p:nvPicPr>
          <p:cNvPr id="7" name="Picture 2" descr="New ET Pro Logo">
            <a:extLst>
              <a:ext uri="{FF2B5EF4-FFF2-40B4-BE49-F238E27FC236}">
                <a16:creationId xmlns:a16="http://schemas.microsoft.com/office/drawing/2014/main" id="{28E74F54-8BE8-4C68-95BA-8CE1E6D603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8021" y="5998874"/>
            <a:ext cx="745686" cy="7328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7458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descr="2.-Text-Analytics-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00050" y="365128"/>
            <a:ext cx="7886700" cy="593519"/>
          </a:xfrm>
        </p:spPr>
        <p:txBody>
          <a:bodyPr>
            <a:normAutofit/>
          </a:bodyPr>
          <a:lstStyle>
            <a:lvl1pPr>
              <a:defRPr sz="2400">
                <a:latin typeface="Futura Medium" charset="0"/>
                <a:ea typeface="Futura Medium" charset="0"/>
                <a:cs typeface="Futura Medium" charset="0"/>
              </a:defRPr>
            </a:lvl1pPr>
          </a:lstStyle>
          <a:p>
            <a:r>
              <a:rPr lang="en-US" dirty="0"/>
              <a:t>Click to edit Master title style</a:t>
            </a:r>
          </a:p>
        </p:txBody>
      </p:sp>
      <p:pic>
        <p:nvPicPr>
          <p:cNvPr id="5" name="Picture 4"/>
          <p:cNvPicPr>
            <a:picLocks noChangeAspect="1"/>
          </p:cNvPicPr>
          <p:nvPr userDrawn="1"/>
        </p:nvPicPr>
        <p:blipFill>
          <a:blip r:embed="rId3"/>
          <a:stretch>
            <a:fillRect/>
          </a:stretch>
        </p:blipFill>
        <p:spPr>
          <a:xfrm>
            <a:off x="8075138" y="421239"/>
            <a:ext cx="726941" cy="374344"/>
          </a:xfrm>
          <a:prstGeom prst="rect">
            <a:avLst/>
          </a:prstGeom>
        </p:spPr>
      </p:pic>
      <p:sp>
        <p:nvSpPr>
          <p:cNvPr id="7" name="TextBox 6">
            <a:extLst>
              <a:ext uri="{FF2B5EF4-FFF2-40B4-BE49-F238E27FC236}">
                <a16:creationId xmlns:a16="http://schemas.microsoft.com/office/drawing/2014/main" id="{5F467A36-E5AA-45DE-A58C-8C532C05A62F}"/>
              </a:ext>
            </a:extLst>
          </p:cNvPr>
          <p:cNvSpPr txBox="1"/>
          <p:nvPr userDrawn="1"/>
        </p:nvSpPr>
        <p:spPr>
          <a:xfrm>
            <a:off x="4464748" y="6281578"/>
            <a:ext cx="372218" cy="276999"/>
          </a:xfrm>
          <a:prstGeom prst="rect">
            <a:avLst/>
          </a:prstGeom>
          <a:noFill/>
        </p:spPr>
        <p:txBody>
          <a:bodyPr wrap="none" rtlCol="0">
            <a:spAutoFit/>
          </a:bodyPr>
          <a:lstStyle/>
          <a:p>
            <a:fld id="{99CC2F01-9C99-4A38-A286-69FBEDD5F896}" type="slidenum">
              <a:rPr lang="en-US" sz="1200" smtClean="0">
                <a:latin typeface="Futura Medium"/>
              </a:rPr>
              <a:t>‹#›</a:t>
            </a:fld>
            <a:endParaRPr lang="en-US" sz="1200" dirty="0">
              <a:latin typeface="Futura Medium"/>
            </a:endParaRPr>
          </a:p>
        </p:txBody>
      </p:sp>
    </p:spTree>
    <p:extLst>
      <p:ext uri="{BB962C8B-B14F-4D97-AF65-F5344CB8AC3E}">
        <p14:creationId xmlns:p14="http://schemas.microsoft.com/office/powerpoint/2010/main" val="4162359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Q.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227" y="-1152310"/>
            <a:ext cx="7968755" cy="6858000"/>
          </a:xfrm>
          <a:prstGeom prst="rect">
            <a:avLst/>
          </a:prstGeom>
        </p:spPr>
      </p:pic>
      <p:sp>
        <p:nvSpPr>
          <p:cNvPr id="4" name="TextBox 3"/>
          <p:cNvSpPr txBox="1"/>
          <p:nvPr userDrawn="1"/>
        </p:nvSpPr>
        <p:spPr>
          <a:xfrm>
            <a:off x="7188201" y="4559300"/>
            <a:ext cx="184731" cy="369332"/>
          </a:xfrm>
          <a:prstGeom prst="rect">
            <a:avLst/>
          </a:prstGeom>
          <a:noFill/>
        </p:spPr>
        <p:txBody>
          <a:bodyPr wrap="none" rtlCol="0">
            <a:spAutoFit/>
          </a:bodyPr>
          <a:lstStyle/>
          <a:p>
            <a:endParaRPr lang="en-US" sz="1800" dirty="0"/>
          </a:p>
        </p:txBody>
      </p:sp>
      <p:sp>
        <p:nvSpPr>
          <p:cNvPr id="11" name="Subtitle 3"/>
          <p:cNvSpPr txBox="1">
            <a:spLocks/>
          </p:cNvSpPr>
          <p:nvPr userDrawn="1"/>
        </p:nvSpPr>
        <p:spPr>
          <a:xfrm>
            <a:off x="1663701" y="5283346"/>
            <a:ext cx="823846" cy="292608"/>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i="1" kern="1200">
                <a:solidFill>
                  <a:schemeClr val="tx1">
                    <a:tint val="75000"/>
                  </a:schemeClr>
                </a:solidFill>
                <a:latin typeface="Helvetica Light"/>
                <a:ea typeface="+mn-ea"/>
                <a:cs typeface="Helvetica Light"/>
              </a:defRPr>
            </a:lvl1pPr>
            <a:lvl2pPr marL="457200" marR="0" indent="0" algn="ctr" defTabSz="457200" rtl="0" eaLnBrk="1" fontAlgn="auto" latinLnBrk="0" hangingPunct="1">
              <a:lnSpc>
                <a:spcPct val="100000"/>
              </a:lnSpc>
              <a:spcBef>
                <a:spcPct val="20000"/>
              </a:spcBef>
              <a:spcAft>
                <a:spcPts val="0"/>
              </a:spcAft>
              <a:buClrTx/>
              <a:buSzTx/>
              <a:buFont typeface="Arial"/>
              <a:buNone/>
              <a:tabLst/>
              <a:defRPr sz="1600" b="1" i="1" kern="1200">
                <a:solidFill>
                  <a:schemeClr val="tx1">
                    <a:tint val="75000"/>
                  </a:schemeClr>
                </a:solidFill>
                <a:latin typeface="Helvetica Light"/>
                <a:ea typeface="+mn-ea"/>
                <a:cs typeface="Helvetica Light"/>
              </a:defRPr>
            </a:lvl2pPr>
            <a:lvl3pPr marL="914400" marR="0" indent="0" algn="ctr" defTabSz="457200" rtl="0" eaLnBrk="1" fontAlgn="auto" latinLnBrk="0" hangingPunct="1">
              <a:lnSpc>
                <a:spcPct val="100000"/>
              </a:lnSpc>
              <a:spcBef>
                <a:spcPct val="20000"/>
              </a:spcBef>
              <a:spcAft>
                <a:spcPts val="0"/>
              </a:spcAft>
              <a:buClrTx/>
              <a:buSzTx/>
              <a:buFont typeface="Arial"/>
              <a:buNone/>
              <a:tabLst/>
              <a:defRPr sz="1600" b="1" i="1" kern="1200">
                <a:solidFill>
                  <a:schemeClr val="tx1">
                    <a:tint val="75000"/>
                  </a:schemeClr>
                </a:solidFill>
                <a:latin typeface="Helvetica Light"/>
                <a:ea typeface="+mn-ea"/>
                <a:cs typeface="Helvetica Light"/>
              </a:defRPr>
            </a:lvl3pPr>
            <a:lvl4pPr marL="1371600" marR="0" indent="0" algn="ctr" defTabSz="457200" rtl="0" eaLnBrk="1" fontAlgn="auto" latinLnBrk="0" hangingPunct="1">
              <a:lnSpc>
                <a:spcPct val="100000"/>
              </a:lnSpc>
              <a:spcBef>
                <a:spcPct val="20000"/>
              </a:spcBef>
              <a:spcAft>
                <a:spcPts val="0"/>
              </a:spcAft>
              <a:buClrTx/>
              <a:buSzTx/>
              <a:buFont typeface="Arial"/>
              <a:buNone/>
              <a:tabLst/>
              <a:defRPr sz="1600" b="1" i="1" kern="1200">
                <a:solidFill>
                  <a:schemeClr val="tx1">
                    <a:tint val="75000"/>
                  </a:schemeClr>
                </a:solidFill>
                <a:latin typeface="Helvetica Light"/>
                <a:ea typeface="+mn-ea"/>
                <a:cs typeface="Helvetica Light"/>
              </a:defRPr>
            </a:lvl4pPr>
            <a:lvl5pPr marL="1828800" marR="0" indent="0" algn="ctr" defTabSz="457200" rtl="0" eaLnBrk="1" fontAlgn="auto" latinLnBrk="0" hangingPunct="1">
              <a:lnSpc>
                <a:spcPct val="100000"/>
              </a:lnSpc>
              <a:spcBef>
                <a:spcPct val="20000"/>
              </a:spcBef>
              <a:spcAft>
                <a:spcPts val="0"/>
              </a:spcAft>
              <a:buClrTx/>
              <a:buSzTx/>
              <a:buFont typeface="Arial"/>
              <a:buNone/>
              <a:tabLst/>
              <a:defRPr sz="1600" b="1" i="1" kern="1200">
                <a:solidFill>
                  <a:schemeClr val="tx1">
                    <a:tint val="75000"/>
                  </a:schemeClr>
                </a:solidFill>
                <a:latin typeface="Helvetica Light"/>
                <a:ea typeface="+mn-ea"/>
                <a:cs typeface="Helvetica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0" dirty="0">
                <a:solidFill>
                  <a:srgbClr val="2FAEBF"/>
                </a:solidFill>
                <a:latin typeface="Baskerville" charset="0"/>
                <a:ea typeface="Baskerville" charset="0"/>
                <a:cs typeface="Baskerville" charset="0"/>
                <a:hlinkClick r:id="rId3" action="ppaction://hlinkfile"/>
              </a:rPr>
              <a:t>Quid.com</a:t>
            </a:r>
            <a:endParaRPr lang="en-US" sz="1200" b="0" i="0" dirty="0">
              <a:solidFill>
                <a:srgbClr val="2FAEBF"/>
              </a:solidFill>
              <a:latin typeface="Baskerville" charset="0"/>
              <a:ea typeface="Baskerville" charset="0"/>
              <a:cs typeface="Baskerville" charset="0"/>
            </a:endParaRPr>
          </a:p>
        </p:txBody>
      </p:sp>
      <p:sp>
        <p:nvSpPr>
          <p:cNvPr id="12" name="Subtitle 2"/>
          <p:cNvSpPr txBox="1">
            <a:spLocks/>
          </p:cNvSpPr>
          <p:nvPr userDrawn="1"/>
        </p:nvSpPr>
        <p:spPr>
          <a:xfrm>
            <a:off x="1663700" y="4385183"/>
            <a:ext cx="6858000" cy="768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Helvetica Neue" charset="0"/>
                <a:ea typeface="Helvetica Neue" charset="0"/>
                <a:cs typeface="Helvetica Neue"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latin typeface="Helvetica Neue Medium"/>
                <a:ea typeface="Baskerville" charset="0"/>
                <a:cs typeface="Helvetica Neue Medium"/>
              </a:rPr>
              <a:t>Quid expands your ability to comprehend massive amounts of information on any given topic. It combines search and high-performance algorithms to find patterns in data. Ultimately, it helps you understand complexity and see connections previously hidden.</a:t>
            </a:r>
          </a:p>
        </p:txBody>
      </p:sp>
      <p:sp>
        <p:nvSpPr>
          <p:cNvPr id="14" name="Rectangle 13"/>
          <p:cNvSpPr/>
          <p:nvPr userDrawn="1"/>
        </p:nvSpPr>
        <p:spPr>
          <a:xfrm>
            <a:off x="1663701" y="3232176"/>
            <a:ext cx="3413883" cy="646331"/>
          </a:xfrm>
          <a:prstGeom prst="rect">
            <a:avLst/>
          </a:prstGeom>
        </p:spPr>
        <p:txBody>
          <a:bodyPr wrap="none">
            <a:spAutoFit/>
          </a:bodyPr>
          <a:lstStyle/>
          <a:p>
            <a:r>
              <a:rPr lang="en-US" sz="3600" dirty="0">
                <a:latin typeface="Baskerville" charset="0"/>
                <a:ea typeface="Baskerville" charset="0"/>
                <a:cs typeface="Baskerville" charset="0"/>
              </a:rPr>
              <a:t>Powered by Quid</a:t>
            </a:r>
          </a:p>
        </p:txBody>
      </p:sp>
    </p:spTree>
    <p:extLst>
      <p:ext uri="{BB962C8B-B14F-4D97-AF65-F5344CB8AC3E}">
        <p14:creationId xmlns:p14="http://schemas.microsoft.com/office/powerpoint/2010/main" val="145652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DD2B-5498-42F5-A7F5-F781C3A85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33833-B27F-4FF1-A1A5-0D91E382F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E84D7-AA16-4243-9FA2-03BE3D0A18F8}"/>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5" name="Footer Placeholder 4">
            <a:extLst>
              <a:ext uri="{FF2B5EF4-FFF2-40B4-BE49-F238E27FC236}">
                <a16:creationId xmlns:a16="http://schemas.microsoft.com/office/drawing/2014/main" id="{65DDE8D7-02AE-4994-875E-54DEB622E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7B9BB-A797-4F97-B675-90D6ABE3B7D1}"/>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37613514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915C-ED5E-401F-8ED0-558EB732DE6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0DE2B13-E5E9-41DC-B83A-2D504F1F26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6978A4-3948-4C89-B243-DCFB3FA103A3}"/>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5" name="Footer Placeholder 4">
            <a:extLst>
              <a:ext uri="{FF2B5EF4-FFF2-40B4-BE49-F238E27FC236}">
                <a16:creationId xmlns:a16="http://schemas.microsoft.com/office/drawing/2014/main" id="{ECC7D798-1A39-4968-B258-F6BDDFAB9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1D28B-65F2-4564-B93A-6F2CC1AE874A}"/>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36594079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C25F-07BD-4127-9172-2E5A0C575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0CB2A-2EA2-4378-8FFD-5BE1035CC68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D852EC-36BD-49DB-BAD7-09F9A19A804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41764-4361-41EB-88BE-A579A3C909F2}"/>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6" name="Footer Placeholder 5">
            <a:extLst>
              <a:ext uri="{FF2B5EF4-FFF2-40B4-BE49-F238E27FC236}">
                <a16:creationId xmlns:a16="http://schemas.microsoft.com/office/drawing/2014/main" id="{11D3036D-1AFA-4BC3-868D-843C93D6E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59935-B641-4DDB-9602-647C0CBCBF64}"/>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9132940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2608-F968-4E4A-AC34-4929D53997F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28BB01-8157-4278-AA4E-CE071F58B08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E8767CB-EF0F-4EA8-9E79-DAD9ADF9148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8BAB82-BFC8-4D13-97F8-7082D189093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9F35DFD-0ECF-4CD5-9355-83637227399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685653-1410-4F94-87BD-1675AB6087CD}"/>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8" name="Footer Placeholder 7">
            <a:extLst>
              <a:ext uri="{FF2B5EF4-FFF2-40B4-BE49-F238E27FC236}">
                <a16:creationId xmlns:a16="http://schemas.microsoft.com/office/drawing/2014/main" id="{D8988C74-C552-48E5-AB0F-26C4A09FA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C6EE49-C652-4730-8153-27773BC5A0E3}"/>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297692364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EB84-981E-49C4-A547-C32FDD3536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095564-4BFA-49F0-BD19-22963E02A107}"/>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4" name="Footer Placeholder 3">
            <a:extLst>
              <a:ext uri="{FF2B5EF4-FFF2-40B4-BE49-F238E27FC236}">
                <a16:creationId xmlns:a16="http://schemas.microsoft.com/office/drawing/2014/main" id="{389C0933-27AE-41C7-98C1-0165C4559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8E3ED8-C0CC-4DC2-A764-452B51F83B25}"/>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288906809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556BA-45AE-4CEC-9226-5D5FE51F9C32}"/>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3" name="Footer Placeholder 2">
            <a:extLst>
              <a:ext uri="{FF2B5EF4-FFF2-40B4-BE49-F238E27FC236}">
                <a16:creationId xmlns:a16="http://schemas.microsoft.com/office/drawing/2014/main" id="{9AC6CDFC-2474-42E4-8D2A-BC6E59D502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2717F1-1E91-4E4D-907F-C366C8A1658C}"/>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391398079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148C-2BA5-411B-A016-2B817E6290F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566EE29-CED3-4B60-AEDB-28EFEF5349F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F735C2-07FA-410E-B50A-41E7E10C007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FEC109-9F75-4A15-BDD4-334A1085309A}"/>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6" name="Footer Placeholder 5">
            <a:extLst>
              <a:ext uri="{FF2B5EF4-FFF2-40B4-BE49-F238E27FC236}">
                <a16:creationId xmlns:a16="http://schemas.microsoft.com/office/drawing/2014/main" id="{F226348D-9725-4F0A-85DE-7C2334FC1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7078A-006E-4280-B2C7-A3EFCB4082F5}"/>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18373600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B780-EA8B-4C97-8F15-892EF77830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F004076-7E0E-4505-9E3B-D2EE7636BE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B6860C7-6EB0-4CAC-A350-575ABC0140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C67054E-37C8-4CDA-8DFA-1D62999E2C58}"/>
              </a:ext>
            </a:extLst>
          </p:cNvPr>
          <p:cNvSpPr>
            <a:spLocks noGrp="1"/>
          </p:cNvSpPr>
          <p:nvPr>
            <p:ph type="dt" sz="half" idx="10"/>
          </p:nvPr>
        </p:nvSpPr>
        <p:spPr/>
        <p:txBody>
          <a:bodyPr/>
          <a:lstStyle/>
          <a:p>
            <a:fld id="{30628BFF-270D-47D2-A2B5-B1AFB74FE08F}" type="datetime1">
              <a:rPr lang="en-US" smtClean="0"/>
              <a:t>1/8/2020</a:t>
            </a:fld>
            <a:endParaRPr lang="en-US"/>
          </a:p>
        </p:txBody>
      </p:sp>
      <p:sp>
        <p:nvSpPr>
          <p:cNvPr id="6" name="Footer Placeholder 5">
            <a:extLst>
              <a:ext uri="{FF2B5EF4-FFF2-40B4-BE49-F238E27FC236}">
                <a16:creationId xmlns:a16="http://schemas.microsoft.com/office/drawing/2014/main" id="{7F94A0C2-BFC6-4D74-9F7C-6AC869599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CFDA7-2200-43E2-A08F-80C06A0B3323}"/>
              </a:ext>
            </a:extLst>
          </p:cNvPr>
          <p:cNvSpPr>
            <a:spLocks noGrp="1"/>
          </p:cNvSpPr>
          <p:nvPr>
            <p:ph type="sldNum" sz="quarter" idx="12"/>
          </p:nvPr>
        </p:nvSpPr>
        <p:spPr/>
        <p:txBody>
          <a:bodyPr/>
          <a:lstStyle/>
          <a:p>
            <a:fld id="{9E62A601-2113-8F48-8464-07A711B824C6}" type="slidenum">
              <a:rPr lang="en-US" smtClean="0"/>
              <a:t>‹#›</a:t>
            </a:fld>
            <a:endParaRPr lang="en-US"/>
          </a:p>
        </p:txBody>
      </p:sp>
    </p:spTree>
    <p:extLst>
      <p:ext uri="{BB962C8B-B14F-4D97-AF65-F5344CB8AC3E}">
        <p14:creationId xmlns:p14="http://schemas.microsoft.com/office/powerpoint/2010/main" val="39778712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14A0B-67A9-4622-9931-05C55ECF288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572810-A02D-4572-A981-4411B13352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7F801-E6DD-4C85-BD32-F278EC20BBD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0628BFF-270D-47D2-A2B5-B1AFB74FE08F}" type="datetime1">
              <a:rPr lang="en-US" smtClean="0"/>
              <a:t>1/8/2020</a:t>
            </a:fld>
            <a:endParaRPr lang="en-US"/>
          </a:p>
        </p:txBody>
      </p:sp>
      <p:sp>
        <p:nvSpPr>
          <p:cNvPr id="5" name="Footer Placeholder 4">
            <a:extLst>
              <a:ext uri="{FF2B5EF4-FFF2-40B4-BE49-F238E27FC236}">
                <a16:creationId xmlns:a16="http://schemas.microsoft.com/office/drawing/2014/main" id="{92993068-43D0-4403-8E6F-4AD0B0C60E9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8B72A6-2628-48BA-A07A-7C80997EB98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62A601-2113-8F48-8464-07A711B824C6}" type="slidenum">
              <a:rPr lang="en-US" smtClean="0"/>
              <a:t>‹#›</a:t>
            </a:fld>
            <a:endParaRPr lang="en-US"/>
          </a:p>
        </p:txBody>
      </p:sp>
    </p:spTree>
    <p:extLst>
      <p:ext uri="{BB962C8B-B14F-4D97-AF65-F5344CB8AC3E}">
        <p14:creationId xmlns:p14="http://schemas.microsoft.com/office/powerpoint/2010/main" val="11752681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667"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9866" y="3437641"/>
            <a:ext cx="3604497" cy="972836"/>
          </a:xfrm>
        </p:spPr>
        <p:txBody>
          <a:bodyPr vert="horz" lIns="91440" tIns="45720" rIns="91440" bIns="45720" rtlCol="0" anchor="t">
            <a:normAutofit/>
          </a:bodyPr>
          <a:lstStyle/>
          <a:p>
            <a:pPr algn="ctr"/>
            <a:r>
              <a:rPr lang="en-US" sz="1800" kern="1200" dirty="0">
                <a:solidFill>
                  <a:srgbClr val="000000"/>
                </a:solidFill>
                <a:latin typeface="Futura Medium"/>
                <a:ea typeface="+mj-ea"/>
                <a:cs typeface="+mj-cs"/>
              </a:rPr>
              <a:t>December 2019</a:t>
            </a:r>
          </a:p>
        </p:txBody>
      </p:sp>
      <p:sp>
        <p:nvSpPr>
          <p:cNvPr id="3" name="Subtitle 2"/>
          <p:cNvSpPr>
            <a:spLocks noGrp="1"/>
          </p:cNvSpPr>
          <p:nvPr>
            <p:ph type="subTitle" idx="1"/>
          </p:nvPr>
        </p:nvSpPr>
        <p:spPr>
          <a:xfrm>
            <a:off x="2769866" y="2849951"/>
            <a:ext cx="3604268" cy="629123"/>
          </a:xfrm>
        </p:spPr>
        <p:txBody>
          <a:bodyPr vert="horz" lIns="91440" tIns="45720" rIns="91440" bIns="45720" rtlCol="0" anchor="b">
            <a:noAutofit/>
          </a:bodyPr>
          <a:lstStyle/>
          <a:p>
            <a:pPr algn="ctr"/>
            <a:r>
              <a:rPr lang="en-US" sz="2400" dirty="0">
                <a:solidFill>
                  <a:srgbClr val="000000"/>
                </a:solidFill>
                <a:latin typeface="Futura Medium"/>
                <a:ea typeface="+mn-ea"/>
                <a:cs typeface="+mn-cs"/>
              </a:rPr>
              <a:t>ET Professional Monitors</a:t>
            </a:r>
            <a:endParaRPr lang="en-US" sz="2400" kern="1200" dirty="0">
              <a:solidFill>
                <a:srgbClr val="000000"/>
              </a:solidFill>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Inflation Sentiment Monitor – December 2019</a:t>
            </a:r>
          </a:p>
        </p:txBody>
      </p:sp>
      <p:pic>
        <p:nvPicPr>
          <p:cNvPr id="2" name="Picture 1">
            <a:extLst>
              <a:ext uri="{FF2B5EF4-FFF2-40B4-BE49-F238E27FC236}">
                <a16:creationId xmlns:a16="http://schemas.microsoft.com/office/drawing/2014/main" id="{B2D8F2F6-18E4-4CA6-9B6A-CEB3DB7D5900}"/>
              </a:ext>
            </a:extLst>
          </p:cNvPr>
          <p:cNvPicPr>
            <a:picLocks noChangeAspect="1"/>
          </p:cNvPicPr>
          <p:nvPr/>
        </p:nvPicPr>
        <p:blipFill>
          <a:blip r:embed="rId2"/>
          <a:stretch>
            <a:fillRect/>
          </a:stretch>
        </p:blipFill>
        <p:spPr>
          <a:xfrm>
            <a:off x="450850" y="949766"/>
            <a:ext cx="8292427" cy="4905750"/>
          </a:xfrm>
          <a:prstGeom prst="rect">
            <a:avLst/>
          </a:prstGeom>
        </p:spPr>
      </p:pic>
    </p:spTree>
    <p:extLst>
      <p:ext uri="{BB962C8B-B14F-4D97-AF65-F5344CB8AC3E}">
        <p14:creationId xmlns:p14="http://schemas.microsoft.com/office/powerpoint/2010/main" val="111278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Central Bank Omnipotence Commentary</a:t>
            </a:r>
          </a:p>
        </p:txBody>
      </p:sp>
      <p:sp>
        <p:nvSpPr>
          <p:cNvPr id="2" name="TextBox 1">
            <a:extLst>
              <a:ext uri="{FF2B5EF4-FFF2-40B4-BE49-F238E27FC236}">
                <a16:creationId xmlns:a16="http://schemas.microsoft.com/office/drawing/2014/main" id="{742E4822-3049-44B4-99AD-A6E26D968E4F}"/>
              </a:ext>
            </a:extLst>
          </p:cNvPr>
          <p:cNvSpPr txBox="1"/>
          <p:nvPr/>
        </p:nvSpPr>
        <p:spPr>
          <a:xfrm>
            <a:off x="798990" y="154471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A266587-80C8-4CC5-8BED-1E05957A67D3}"/>
              </a:ext>
            </a:extLst>
          </p:cNvPr>
          <p:cNvSpPr/>
          <p:nvPr/>
        </p:nvSpPr>
        <p:spPr>
          <a:xfrm>
            <a:off x="450850" y="1023173"/>
            <a:ext cx="8488964" cy="5324535"/>
          </a:xfrm>
          <a:prstGeom prst="rect">
            <a:avLst/>
          </a:prstGeom>
        </p:spPr>
        <p:txBody>
          <a:bodyPr wrap="square">
            <a:spAutoFit/>
          </a:bodyPr>
          <a:lstStyle/>
          <a:p>
            <a:pPr>
              <a:buFont typeface="Arial" panose="020B0604020202020204" pitchFamily="34" charset="0"/>
              <a:buChar char="•"/>
            </a:pPr>
            <a:r>
              <a:rPr lang="en-US" sz="1700" dirty="0">
                <a:solidFill>
                  <a:srgbClr val="000000"/>
                </a:solidFill>
                <a:latin typeface="Futura Medium"/>
              </a:rPr>
              <a:t> As with the other macro narratives we track central bank narratives have become highly diluted relative to prior periods, we think in large part as a result of the emergence of a wide variety of additional macro questions attracting moderate levels of competing attention. </a:t>
            </a:r>
          </a:p>
          <a:p>
            <a:pPr>
              <a:buFont typeface="Arial" panose="020B0604020202020204" pitchFamily="34" charset="0"/>
              <a:buChar char="•"/>
            </a:pPr>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Part of the muddling in cohesion relates to a real divergence in central banking discussions, a surprising quantity of which has begun wandering into topics like climate change and central banks’ role (?) in addressing it.</a:t>
            </a:r>
          </a:p>
          <a:p>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As with our November update, we continue to see a moderate linkage between the Trade War and “necessary” policy response.</a:t>
            </a:r>
          </a:p>
          <a:p>
            <a:pPr>
              <a:buFont typeface="Arial" panose="020B0604020202020204" pitchFamily="34" charset="0"/>
              <a:buChar char="•"/>
            </a:pPr>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We still think there is a long-cycle narrative of Central Bank Omnipotence – that the Fed will step in if needed on rates, and that doing so will be effective w/r/t asset prices - but there is no question that it is </a:t>
            </a:r>
            <a:r>
              <a:rPr lang="en-US" sz="1700" i="1" dirty="0">
                <a:solidFill>
                  <a:srgbClr val="000000"/>
                </a:solidFill>
                <a:latin typeface="Futura Medium"/>
              </a:rPr>
              <a:t>muddled</a:t>
            </a:r>
            <a:r>
              <a:rPr lang="en-US" sz="1700" dirty="0">
                <a:solidFill>
                  <a:srgbClr val="000000"/>
                </a:solidFill>
                <a:latin typeface="Futura Medium"/>
              </a:rPr>
              <a:t> in the short run.</a:t>
            </a:r>
          </a:p>
          <a:p>
            <a:pPr>
              <a:buFont typeface="Arial" panose="020B0604020202020204" pitchFamily="34" charset="0"/>
              <a:buChar char="•"/>
            </a:pPr>
            <a:endParaRPr lang="en-US" sz="1700" i="1" dirty="0">
              <a:solidFill>
                <a:srgbClr val="000000"/>
              </a:solidFill>
              <a:latin typeface="Futura Medium"/>
            </a:endParaRPr>
          </a:p>
          <a:p>
            <a:pPr>
              <a:buFont typeface="Arial" panose="020B0604020202020204" pitchFamily="34" charset="0"/>
              <a:buChar char="•"/>
            </a:pPr>
            <a:r>
              <a:rPr lang="en-US" sz="1700" b="1" i="1" dirty="0">
                <a:solidFill>
                  <a:srgbClr val="000000"/>
                </a:solidFill>
                <a:latin typeface="Futura Medium"/>
              </a:rPr>
              <a:t> </a:t>
            </a:r>
            <a:r>
              <a:rPr lang="en-US" sz="1700" b="1" dirty="0">
                <a:solidFill>
                  <a:srgbClr val="000000"/>
                </a:solidFill>
                <a:latin typeface="Futura Medium"/>
              </a:rPr>
              <a:t>Given this narrative structure, we would generally expect greater than expected response to either positive or negative surprise on interest rate policy or associated language.</a:t>
            </a:r>
          </a:p>
          <a:p>
            <a:pPr>
              <a:buFont typeface="Arial" panose="020B0604020202020204" pitchFamily="34" charset="0"/>
              <a:buChar char="•"/>
            </a:pPr>
            <a:endParaRPr lang="en-US" sz="1700" b="0" i="0" dirty="0">
              <a:solidFill>
                <a:srgbClr val="000000"/>
              </a:solidFill>
              <a:effectLst/>
              <a:latin typeface="Futura Medium"/>
            </a:endParaRPr>
          </a:p>
        </p:txBody>
      </p:sp>
    </p:spTree>
    <p:extLst>
      <p:ext uri="{BB962C8B-B14F-4D97-AF65-F5344CB8AC3E}">
        <p14:creationId xmlns:p14="http://schemas.microsoft.com/office/powerpoint/2010/main" val="2738355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Central Bank Omnipotence Network Map – December 2019</a:t>
            </a:r>
          </a:p>
        </p:txBody>
      </p:sp>
      <p:pic>
        <p:nvPicPr>
          <p:cNvPr id="4" name="Picture 3">
            <a:extLst>
              <a:ext uri="{FF2B5EF4-FFF2-40B4-BE49-F238E27FC236}">
                <a16:creationId xmlns:a16="http://schemas.microsoft.com/office/drawing/2014/main" id="{C5EF6412-A47E-4D8B-88AE-BB0709B2DA64}"/>
              </a:ext>
            </a:extLst>
          </p:cNvPr>
          <p:cNvPicPr>
            <a:picLocks noChangeAspect="1"/>
          </p:cNvPicPr>
          <p:nvPr/>
        </p:nvPicPr>
        <p:blipFill>
          <a:blip r:embed="rId2"/>
          <a:stretch>
            <a:fillRect/>
          </a:stretch>
        </p:blipFill>
        <p:spPr>
          <a:xfrm>
            <a:off x="731552" y="820509"/>
            <a:ext cx="7321879" cy="5267605"/>
          </a:xfrm>
          <a:prstGeom prst="rect">
            <a:avLst/>
          </a:prstGeom>
        </p:spPr>
      </p:pic>
    </p:spTree>
    <p:extLst>
      <p:ext uri="{BB962C8B-B14F-4D97-AF65-F5344CB8AC3E}">
        <p14:creationId xmlns:p14="http://schemas.microsoft.com/office/powerpoint/2010/main" val="2733645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Central Bank Omnipotence Sentiment Map – December 2019</a:t>
            </a:r>
          </a:p>
        </p:txBody>
      </p:sp>
      <p:pic>
        <p:nvPicPr>
          <p:cNvPr id="3" name="Picture 2">
            <a:extLst>
              <a:ext uri="{FF2B5EF4-FFF2-40B4-BE49-F238E27FC236}">
                <a16:creationId xmlns:a16="http://schemas.microsoft.com/office/drawing/2014/main" id="{31F8E878-FCA4-4D8A-A15D-6E5404CFE822}"/>
              </a:ext>
            </a:extLst>
          </p:cNvPr>
          <p:cNvPicPr>
            <a:picLocks noChangeAspect="1"/>
          </p:cNvPicPr>
          <p:nvPr/>
        </p:nvPicPr>
        <p:blipFill>
          <a:blip r:embed="rId2"/>
          <a:stretch>
            <a:fillRect/>
          </a:stretch>
        </p:blipFill>
        <p:spPr>
          <a:xfrm>
            <a:off x="806450" y="958644"/>
            <a:ext cx="7045645" cy="5068873"/>
          </a:xfrm>
          <a:prstGeom prst="rect">
            <a:avLst/>
          </a:prstGeom>
        </p:spPr>
      </p:pic>
    </p:spTree>
    <p:extLst>
      <p:ext uri="{BB962C8B-B14F-4D97-AF65-F5344CB8AC3E}">
        <p14:creationId xmlns:p14="http://schemas.microsoft.com/office/powerpoint/2010/main" val="1386013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Central Bank Omnipotence Attention – December 2019</a:t>
            </a:r>
          </a:p>
        </p:txBody>
      </p:sp>
      <p:sp>
        <p:nvSpPr>
          <p:cNvPr id="27" name="TextBox 26">
            <a:extLst>
              <a:ext uri="{FF2B5EF4-FFF2-40B4-BE49-F238E27FC236}">
                <a16:creationId xmlns:a16="http://schemas.microsoft.com/office/drawing/2014/main" id="{86C7DF67-CD6B-436D-B468-86F610521CB8}"/>
              </a:ext>
            </a:extLst>
          </p:cNvPr>
          <p:cNvSpPr txBox="1"/>
          <p:nvPr/>
        </p:nvSpPr>
        <p:spPr>
          <a:xfrm>
            <a:off x="450850" y="929624"/>
            <a:ext cx="8080592" cy="400110"/>
          </a:xfrm>
          <a:prstGeom prst="rect">
            <a:avLst/>
          </a:prstGeom>
          <a:noFill/>
        </p:spPr>
        <p:txBody>
          <a:bodyPr wrap="square" rtlCol="0">
            <a:spAutoFit/>
          </a:bodyPr>
          <a:lstStyle/>
          <a:p>
            <a:r>
              <a:rPr lang="en-US" sz="1000" i="1" dirty="0">
                <a:latin typeface="Futura Medium"/>
              </a:rPr>
              <a:t>Full network reflects all articles referencing stocks/equities. Bold-faced nodes represent articles discussing the Fed, ECB, BOJ, BOE and other global central banking policy.</a:t>
            </a:r>
          </a:p>
        </p:txBody>
      </p:sp>
      <p:pic>
        <p:nvPicPr>
          <p:cNvPr id="6" name="Picture 5">
            <a:extLst>
              <a:ext uri="{FF2B5EF4-FFF2-40B4-BE49-F238E27FC236}">
                <a16:creationId xmlns:a16="http://schemas.microsoft.com/office/drawing/2014/main" id="{5A7B2193-37DC-401C-B6E5-FA5CFA877657}"/>
              </a:ext>
            </a:extLst>
          </p:cNvPr>
          <p:cNvPicPr>
            <a:picLocks noChangeAspect="1"/>
          </p:cNvPicPr>
          <p:nvPr/>
        </p:nvPicPr>
        <p:blipFill>
          <a:blip r:embed="rId2"/>
          <a:stretch>
            <a:fillRect/>
          </a:stretch>
        </p:blipFill>
        <p:spPr>
          <a:xfrm>
            <a:off x="942828" y="1320123"/>
            <a:ext cx="7219659" cy="4610956"/>
          </a:xfrm>
          <a:prstGeom prst="rect">
            <a:avLst/>
          </a:prstGeom>
        </p:spPr>
      </p:pic>
    </p:spTree>
    <p:extLst>
      <p:ext uri="{BB962C8B-B14F-4D97-AF65-F5344CB8AC3E}">
        <p14:creationId xmlns:p14="http://schemas.microsoft.com/office/powerpoint/2010/main" val="1776010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257964"/>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1800" dirty="0"/>
              <a:t>Central Bank Omnipotence Attention Monitor  – December 2019</a:t>
            </a:r>
          </a:p>
        </p:txBody>
      </p:sp>
      <p:pic>
        <p:nvPicPr>
          <p:cNvPr id="3" name="Picture 2">
            <a:extLst>
              <a:ext uri="{FF2B5EF4-FFF2-40B4-BE49-F238E27FC236}">
                <a16:creationId xmlns:a16="http://schemas.microsoft.com/office/drawing/2014/main" id="{E05AD565-5D43-4B9B-89B9-CCAE9A36E94A}"/>
              </a:ext>
            </a:extLst>
          </p:cNvPr>
          <p:cNvPicPr>
            <a:picLocks noChangeAspect="1"/>
          </p:cNvPicPr>
          <p:nvPr/>
        </p:nvPicPr>
        <p:blipFill>
          <a:blip r:embed="rId2"/>
          <a:stretch>
            <a:fillRect/>
          </a:stretch>
        </p:blipFill>
        <p:spPr>
          <a:xfrm>
            <a:off x="516922" y="851483"/>
            <a:ext cx="8136165" cy="5062756"/>
          </a:xfrm>
          <a:prstGeom prst="rect">
            <a:avLst/>
          </a:prstGeom>
        </p:spPr>
      </p:pic>
    </p:spTree>
    <p:extLst>
      <p:ext uri="{BB962C8B-B14F-4D97-AF65-F5344CB8AC3E}">
        <p14:creationId xmlns:p14="http://schemas.microsoft.com/office/powerpoint/2010/main" val="1563707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1800" dirty="0"/>
              <a:t>Central Bank Omnipotence Cohesion Monitor – December 2019</a:t>
            </a:r>
          </a:p>
        </p:txBody>
      </p:sp>
      <p:pic>
        <p:nvPicPr>
          <p:cNvPr id="3" name="Picture 2">
            <a:extLst>
              <a:ext uri="{FF2B5EF4-FFF2-40B4-BE49-F238E27FC236}">
                <a16:creationId xmlns:a16="http://schemas.microsoft.com/office/drawing/2014/main" id="{B6EAEF84-B82B-4246-8582-0D730EBB826A}"/>
              </a:ext>
            </a:extLst>
          </p:cNvPr>
          <p:cNvPicPr>
            <a:picLocks noChangeAspect="1"/>
          </p:cNvPicPr>
          <p:nvPr/>
        </p:nvPicPr>
        <p:blipFill>
          <a:blip r:embed="rId2"/>
          <a:stretch>
            <a:fillRect/>
          </a:stretch>
        </p:blipFill>
        <p:spPr>
          <a:xfrm>
            <a:off x="512451" y="858256"/>
            <a:ext cx="8252338" cy="5064372"/>
          </a:xfrm>
          <a:prstGeom prst="rect">
            <a:avLst/>
          </a:prstGeom>
        </p:spPr>
      </p:pic>
    </p:spTree>
    <p:extLst>
      <p:ext uri="{BB962C8B-B14F-4D97-AF65-F5344CB8AC3E}">
        <p14:creationId xmlns:p14="http://schemas.microsoft.com/office/powerpoint/2010/main" val="2898296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1800" dirty="0"/>
              <a:t>Central Bank Omnipotence Fiat News Monitor – December 2019</a:t>
            </a:r>
          </a:p>
        </p:txBody>
      </p:sp>
      <p:pic>
        <p:nvPicPr>
          <p:cNvPr id="3" name="Picture 2">
            <a:extLst>
              <a:ext uri="{FF2B5EF4-FFF2-40B4-BE49-F238E27FC236}">
                <a16:creationId xmlns:a16="http://schemas.microsoft.com/office/drawing/2014/main" id="{E1EE2DB9-CEDA-463B-AF1E-AB538AE83662}"/>
              </a:ext>
            </a:extLst>
          </p:cNvPr>
          <p:cNvPicPr>
            <a:picLocks noChangeAspect="1"/>
          </p:cNvPicPr>
          <p:nvPr/>
        </p:nvPicPr>
        <p:blipFill>
          <a:blip r:embed="rId2"/>
          <a:stretch>
            <a:fillRect/>
          </a:stretch>
        </p:blipFill>
        <p:spPr>
          <a:xfrm>
            <a:off x="450850" y="862801"/>
            <a:ext cx="8170637" cy="5126938"/>
          </a:xfrm>
          <a:prstGeom prst="rect">
            <a:avLst/>
          </a:prstGeom>
        </p:spPr>
      </p:pic>
    </p:spTree>
    <p:extLst>
      <p:ext uri="{BB962C8B-B14F-4D97-AF65-F5344CB8AC3E}">
        <p14:creationId xmlns:p14="http://schemas.microsoft.com/office/powerpoint/2010/main" val="306135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1800" dirty="0"/>
              <a:t>Central Bank Omnipotence Sentiment Monitor – December 2019</a:t>
            </a:r>
          </a:p>
        </p:txBody>
      </p:sp>
      <p:pic>
        <p:nvPicPr>
          <p:cNvPr id="3" name="Picture 2">
            <a:extLst>
              <a:ext uri="{FF2B5EF4-FFF2-40B4-BE49-F238E27FC236}">
                <a16:creationId xmlns:a16="http://schemas.microsoft.com/office/drawing/2014/main" id="{D47CE581-256A-4D91-8277-5AF72C8548F4}"/>
              </a:ext>
            </a:extLst>
          </p:cNvPr>
          <p:cNvPicPr>
            <a:picLocks noChangeAspect="1"/>
          </p:cNvPicPr>
          <p:nvPr/>
        </p:nvPicPr>
        <p:blipFill>
          <a:blip r:embed="rId2"/>
          <a:stretch>
            <a:fillRect/>
          </a:stretch>
        </p:blipFill>
        <p:spPr>
          <a:xfrm>
            <a:off x="450850" y="880890"/>
            <a:ext cx="8114310" cy="5063412"/>
          </a:xfrm>
          <a:prstGeom prst="rect">
            <a:avLst/>
          </a:prstGeom>
        </p:spPr>
      </p:pic>
    </p:spTree>
    <p:extLst>
      <p:ext uri="{BB962C8B-B14F-4D97-AF65-F5344CB8AC3E}">
        <p14:creationId xmlns:p14="http://schemas.microsoft.com/office/powerpoint/2010/main" val="1168872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Trade and Tariffs Commentary</a:t>
            </a:r>
          </a:p>
        </p:txBody>
      </p:sp>
      <p:sp>
        <p:nvSpPr>
          <p:cNvPr id="2" name="TextBox 1">
            <a:extLst>
              <a:ext uri="{FF2B5EF4-FFF2-40B4-BE49-F238E27FC236}">
                <a16:creationId xmlns:a16="http://schemas.microsoft.com/office/drawing/2014/main" id="{742E4822-3049-44B4-99AD-A6E26D968E4F}"/>
              </a:ext>
            </a:extLst>
          </p:cNvPr>
          <p:cNvSpPr txBox="1"/>
          <p:nvPr/>
        </p:nvSpPr>
        <p:spPr>
          <a:xfrm>
            <a:off x="798990" y="154471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A266587-80C8-4CC5-8BED-1E05957A67D3}"/>
              </a:ext>
            </a:extLst>
          </p:cNvPr>
          <p:cNvSpPr/>
          <p:nvPr/>
        </p:nvSpPr>
        <p:spPr>
          <a:xfrm>
            <a:off x="450850" y="950052"/>
            <a:ext cx="8488964" cy="5355312"/>
          </a:xfrm>
          <a:prstGeom prst="rect">
            <a:avLst/>
          </a:prstGeom>
        </p:spPr>
        <p:txBody>
          <a:bodyPr wrap="square">
            <a:spAutoFit/>
          </a:bodyPr>
          <a:lstStyle/>
          <a:p>
            <a:pPr>
              <a:buFont typeface="Arial" panose="020B0604020202020204" pitchFamily="34" charset="0"/>
              <a:buChar char="•"/>
            </a:pPr>
            <a:r>
              <a:rPr lang="en-US" sz="1600" dirty="0">
                <a:solidFill>
                  <a:srgbClr val="000000"/>
                </a:solidFill>
                <a:latin typeface="Futura Medium"/>
              </a:rPr>
              <a:t> </a:t>
            </a:r>
            <a:r>
              <a:rPr lang="en-US" dirty="0">
                <a:solidFill>
                  <a:srgbClr val="000000"/>
                </a:solidFill>
                <a:latin typeface="Futura Medium"/>
              </a:rPr>
              <a:t>Despite the recent erosion in attention and cohesion across all macro themes, we think it remains </a:t>
            </a:r>
            <a:r>
              <a:rPr lang="en-US" i="1" dirty="0">
                <a:solidFill>
                  <a:srgbClr val="000000"/>
                </a:solidFill>
                <a:latin typeface="Futura Medium"/>
              </a:rPr>
              <a:t>Common Knowledge</a:t>
            </a:r>
            <a:r>
              <a:rPr lang="en-US" dirty="0">
                <a:solidFill>
                  <a:srgbClr val="000000"/>
                </a:solidFill>
                <a:latin typeface="Futura Medium"/>
              </a:rPr>
              <a:t> that the Trade War is what matters to risky asset markets. </a:t>
            </a:r>
          </a:p>
          <a:p>
            <a:pPr lvl="1">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Most of the erosion in cohesion is related to changes in topical language rather than changes in tone. Trade commentary is increasingly focused on USMCA, France and Brexit as opposed to China, where there have been fewer recent developments. </a:t>
            </a:r>
          </a:p>
          <a:p>
            <a:pPr>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The most central clusters have become more cohesive around a focus on autos, energy technology (esp. solar) and aerospace. Agriculture, consumer products and other equipment are less central to overall trade and tariffs narratives.</a:t>
            </a:r>
          </a:p>
          <a:p>
            <a:pPr>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We still see very little of the existential / military language we see as a canary for a transition of this Game of Chicken to a more predictable political game. </a:t>
            </a:r>
            <a:r>
              <a:rPr lang="en-US" b="1" dirty="0">
                <a:solidFill>
                  <a:srgbClr val="000000"/>
                </a:solidFill>
                <a:latin typeface="Futura Medium"/>
              </a:rPr>
              <a:t>Accordingly we do not favor significant active risk positions on Trade and Tariffs views. </a:t>
            </a:r>
          </a:p>
          <a:p>
            <a:pPr>
              <a:buFont typeface="Arial" panose="020B0604020202020204" pitchFamily="34" charset="0"/>
              <a:buChar char="•"/>
            </a:pPr>
            <a:endParaRPr lang="en-US" dirty="0">
              <a:solidFill>
                <a:srgbClr val="000000"/>
              </a:solidFill>
              <a:latin typeface="Futura Medium"/>
            </a:endParaRPr>
          </a:p>
        </p:txBody>
      </p:sp>
    </p:spTree>
    <p:extLst>
      <p:ext uri="{BB962C8B-B14F-4D97-AF65-F5344CB8AC3E}">
        <p14:creationId xmlns:p14="http://schemas.microsoft.com/office/powerpoint/2010/main" val="442943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endParaRPr dirty="0"/>
          </a:p>
        </p:txBody>
      </p:sp>
      <p:graphicFrame>
        <p:nvGraphicFramePr>
          <p:cNvPr id="9" name="Content Placeholder 8">
            <a:extLst>
              <a:ext uri="{FF2B5EF4-FFF2-40B4-BE49-F238E27FC236}">
                <a16:creationId xmlns:a16="http://schemas.microsoft.com/office/drawing/2014/main" id="{A699E9D2-F334-4208-B67E-8FD16C9136D8}"/>
              </a:ext>
            </a:extLst>
          </p:cNvPr>
          <p:cNvGraphicFramePr>
            <a:graphicFrameLocks noGrp="1"/>
          </p:cNvGraphicFramePr>
          <p:nvPr>
            <p:ph idx="1"/>
            <p:extLst>
              <p:ext uri="{D42A27DB-BD31-4B8C-83A1-F6EECF244321}">
                <p14:modId xmlns:p14="http://schemas.microsoft.com/office/powerpoint/2010/main" val="152621690"/>
              </p:ext>
            </p:extLst>
          </p:nvPr>
        </p:nvGraphicFramePr>
        <p:xfrm>
          <a:off x="450850" y="1074260"/>
          <a:ext cx="8417941" cy="5275800"/>
        </p:xfrm>
        <a:graphic>
          <a:graphicData uri="http://schemas.openxmlformats.org/drawingml/2006/table">
            <a:tbl>
              <a:tblPr>
                <a:tableStyleId>{5C22544A-7EE6-4342-B048-85BDC9FD1C3A}</a:tableStyleId>
              </a:tblPr>
              <a:tblGrid>
                <a:gridCol w="4199759">
                  <a:extLst>
                    <a:ext uri="{9D8B030D-6E8A-4147-A177-3AD203B41FA5}">
                      <a16:colId xmlns:a16="http://schemas.microsoft.com/office/drawing/2014/main" val="3063894632"/>
                    </a:ext>
                  </a:extLst>
                </a:gridCol>
                <a:gridCol w="4218182">
                  <a:extLst>
                    <a:ext uri="{9D8B030D-6E8A-4147-A177-3AD203B41FA5}">
                      <a16:colId xmlns:a16="http://schemas.microsoft.com/office/drawing/2014/main" val="119976256"/>
                    </a:ext>
                  </a:extLst>
                </a:gridCol>
              </a:tblGrid>
              <a:tr h="659475">
                <a:tc>
                  <a:txBody>
                    <a:bodyPr/>
                    <a:lstStyle/>
                    <a:p>
                      <a:r>
                        <a:rPr lang="en-US" dirty="0">
                          <a:latin typeface="Futura Medium"/>
                        </a:rPr>
                        <a:t>Inflation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96825"/>
                  </a:ext>
                </a:extLst>
              </a:tr>
              <a:tr h="659475">
                <a:tc>
                  <a:txBody>
                    <a:bodyPr/>
                    <a:lstStyle/>
                    <a:p>
                      <a:r>
                        <a:rPr lang="en-US" dirty="0">
                          <a:latin typeface="Futura Medium"/>
                        </a:rPr>
                        <a:t>Central Bank Omnipotence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773230"/>
                  </a:ext>
                </a:extLst>
              </a:tr>
              <a:tr h="659475">
                <a:tc>
                  <a:txBody>
                    <a:bodyPr/>
                    <a:lstStyle/>
                    <a:p>
                      <a:r>
                        <a:rPr lang="en-US" dirty="0">
                          <a:latin typeface="Futura Medium"/>
                        </a:rPr>
                        <a:t>Trade and Tariffs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7314088"/>
                  </a:ext>
                </a:extLst>
              </a:tr>
              <a:tr h="659475">
                <a:tc>
                  <a:txBody>
                    <a:bodyPr/>
                    <a:lstStyle/>
                    <a:p>
                      <a:r>
                        <a:rPr lang="en-US" dirty="0">
                          <a:latin typeface="Futura Medium"/>
                        </a:rPr>
                        <a:t>US Recession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4712431"/>
                  </a:ext>
                </a:extLst>
              </a:tr>
              <a:tr h="659475">
                <a:tc>
                  <a:txBody>
                    <a:bodyPr/>
                    <a:lstStyle/>
                    <a:p>
                      <a:r>
                        <a:rPr lang="en-US" dirty="0">
                          <a:latin typeface="Futura Medium"/>
                        </a:rPr>
                        <a:t>US Fiscal Policy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8392113"/>
                  </a:ext>
                </a:extLst>
              </a:tr>
              <a:tr h="659475">
                <a:tc>
                  <a:txBody>
                    <a:bodyPr/>
                    <a:lstStyle/>
                    <a:p>
                      <a:r>
                        <a:rPr lang="en-US" dirty="0">
                          <a:latin typeface="Futura Medium"/>
                        </a:rPr>
                        <a:t>Credit and Debt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4174641"/>
                  </a:ext>
                </a:extLst>
              </a:tr>
              <a:tr h="659475">
                <a:tc>
                  <a:txBody>
                    <a:bodyPr/>
                    <a:lstStyle/>
                    <a:p>
                      <a:r>
                        <a:rPr lang="en-US" dirty="0">
                          <a:latin typeface="Futura Medium"/>
                        </a:rPr>
                        <a:t>Guide to 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57945"/>
                  </a:ext>
                </a:extLst>
              </a:tr>
              <a:tr h="659475">
                <a:tc>
                  <a:txBody>
                    <a:bodyPr/>
                    <a:lstStyle/>
                    <a:p>
                      <a:r>
                        <a:rPr lang="en-US" dirty="0">
                          <a:latin typeface="Futura Medium"/>
                        </a:rPr>
                        <a:t>Disclaimers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dirty="0">
                          <a:latin typeface="Futura Medium"/>
                        </a:rPr>
                        <a:t>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306519"/>
                  </a:ext>
                </a:extLst>
              </a:tr>
            </a:tbl>
          </a:graphicData>
        </a:graphic>
      </p:graphicFrame>
    </p:spTree>
    <p:extLst>
      <p:ext uri="{BB962C8B-B14F-4D97-AF65-F5344CB8AC3E}">
        <p14:creationId xmlns:p14="http://schemas.microsoft.com/office/powerpoint/2010/main" val="449463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Trade and Tariffs Network Map – December 2019</a:t>
            </a:r>
          </a:p>
        </p:txBody>
      </p:sp>
      <p:pic>
        <p:nvPicPr>
          <p:cNvPr id="6" name="Picture 5">
            <a:extLst>
              <a:ext uri="{FF2B5EF4-FFF2-40B4-BE49-F238E27FC236}">
                <a16:creationId xmlns:a16="http://schemas.microsoft.com/office/drawing/2014/main" id="{A76A175C-8FBF-4DE0-9916-A5F4B5114123}"/>
              </a:ext>
            </a:extLst>
          </p:cNvPr>
          <p:cNvPicPr>
            <a:picLocks noChangeAspect="1"/>
          </p:cNvPicPr>
          <p:nvPr/>
        </p:nvPicPr>
        <p:blipFill>
          <a:blip r:embed="rId2"/>
          <a:stretch>
            <a:fillRect/>
          </a:stretch>
        </p:blipFill>
        <p:spPr>
          <a:xfrm>
            <a:off x="1184557" y="933322"/>
            <a:ext cx="7137322" cy="5310113"/>
          </a:xfrm>
          <a:prstGeom prst="rect">
            <a:avLst/>
          </a:prstGeom>
        </p:spPr>
      </p:pic>
    </p:spTree>
    <p:extLst>
      <p:ext uri="{BB962C8B-B14F-4D97-AF65-F5344CB8AC3E}">
        <p14:creationId xmlns:p14="http://schemas.microsoft.com/office/powerpoint/2010/main" val="1512934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Trade and Tariffs Sentiment Map – December 2019</a:t>
            </a:r>
          </a:p>
        </p:txBody>
      </p:sp>
      <p:pic>
        <p:nvPicPr>
          <p:cNvPr id="3" name="Picture 2">
            <a:extLst>
              <a:ext uri="{FF2B5EF4-FFF2-40B4-BE49-F238E27FC236}">
                <a16:creationId xmlns:a16="http://schemas.microsoft.com/office/drawing/2014/main" id="{6A0B21B9-20B1-46E3-8754-B5FEE1E6E66C}"/>
              </a:ext>
            </a:extLst>
          </p:cNvPr>
          <p:cNvPicPr>
            <a:picLocks noChangeAspect="1"/>
          </p:cNvPicPr>
          <p:nvPr/>
        </p:nvPicPr>
        <p:blipFill>
          <a:blip r:embed="rId2"/>
          <a:stretch>
            <a:fillRect/>
          </a:stretch>
        </p:blipFill>
        <p:spPr>
          <a:xfrm>
            <a:off x="1159390" y="958643"/>
            <a:ext cx="7055460" cy="5249209"/>
          </a:xfrm>
          <a:prstGeom prst="rect">
            <a:avLst/>
          </a:prstGeom>
        </p:spPr>
      </p:pic>
    </p:spTree>
    <p:extLst>
      <p:ext uri="{BB962C8B-B14F-4D97-AF65-F5344CB8AC3E}">
        <p14:creationId xmlns:p14="http://schemas.microsoft.com/office/powerpoint/2010/main" val="13459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Trade and Tariffs Attention – December 2019</a:t>
            </a:r>
          </a:p>
        </p:txBody>
      </p:sp>
      <p:sp>
        <p:nvSpPr>
          <p:cNvPr id="27" name="TextBox 26">
            <a:extLst>
              <a:ext uri="{FF2B5EF4-FFF2-40B4-BE49-F238E27FC236}">
                <a16:creationId xmlns:a16="http://schemas.microsoft.com/office/drawing/2014/main" id="{86C7DF67-CD6B-436D-B468-86F610521CB8}"/>
              </a:ext>
            </a:extLst>
          </p:cNvPr>
          <p:cNvSpPr txBox="1"/>
          <p:nvPr/>
        </p:nvSpPr>
        <p:spPr>
          <a:xfrm>
            <a:off x="450850" y="929624"/>
            <a:ext cx="8080592" cy="400110"/>
          </a:xfrm>
          <a:prstGeom prst="rect">
            <a:avLst/>
          </a:prstGeom>
          <a:noFill/>
        </p:spPr>
        <p:txBody>
          <a:bodyPr wrap="square" rtlCol="0">
            <a:spAutoFit/>
          </a:bodyPr>
          <a:lstStyle/>
          <a:p>
            <a:r>
              <a:rPr lang="en-US" sz="1000" i="1" dirty="0">
                <a:latin typeface="Futura Medium"/>
              </a:rPr>
              <a:t>Full network reflects all articles referencing stocks/equities. Bold-faced nodes represent articles discussing trade, tariffs, duties and associated agreements and negotiations. </a:t>
            </a:r>
          </a:p>
        </p:txBody>
      </p:sp>
      <p:pic>
        <p:nvPicPr>
          <p:cNvPr id="6" name="Picture 5">
            <a:extLst>
              <a:ext uri="{FF2B5EF4-FFF2-40B4-BE49-F238E27FC236}">
                <a16:creationId xmlns:a16="http://schemas.microsoft.com/office/drawing/2014/main" id="{9E3AE1DC-CA05-4A26-913B-1EBECF726B3C}"/>
              </a:ext>
            </a:extLst>
          </p:cNvPr>
          <p:cNvPicPr>
            <a:picLocks noChangeAspect="1"/>
          </p:cNvPicPr>
          <p:nvPr/>
        </p:nvPicPr>
        <p:blipFill>
          <a:blip r:embed="rId2"/>
          <a:stretch>
            <a:fillRect/>
          </a:stretch>
        </p:blipFill>
        <p:spPr>
          <a:xfrm>
            <a:off x="1051886" y="1329734"/>
            <a:ext cx="7416588" cy="4736728"/>
          </a:xfrm>
          <a:prstGeom prst="rect">
            <a:avLst/>
          </a:prstGeom>
        </p:spPr>
      </p:pic>
    </p:spTree>
    <p:extLst>
      <p:ext uri="{BB962C8B-B14F-4D97-AF65-F5344CB8AC3E}">
        <p14:creationId xmlns:p14="http://schemas.microsoft.com/office/powerpoint/2010/main" val="419248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511204" y="523080"/>
            <a:ext cx="7886700" cy="3159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pPr>
              <a:spcAft>
                <a:spcPts val="600"/>
              </a:spcAft>
            </a:pPr>
            <a:r>
              <a:rPr lang="en-US" sz="2200" kern="1200" dirty="0">
                <a:solidFill>
                  <a:schemeClr val="tx1"/>
                </a:solidFill>
                <a:latin typeface="Futura Medium"/>
                <a:ea typeface="+mj-ea"/>
                <a:cs typeface="+mj-cs"/>
              </a:rPr>
              <a:t>Trade and Tariffs Attention Monitor – </a:t>
            </a:r>
            <a:r>
              <a:rPr lang="en-US" sz="2200" dirty="0">
                <a:latin typeface="Futura Medium"/>
                <a:ea typeface="+mj-ea"/>
                <a:cs typeface="+mj-cs"/>
              </a:rPr>
              <a:t>December </a:t>
            </a:r>
            <a:r>
              <a:rPr lang="en-US" sz="2200" kern="1200" dirty="0">
                <a:solidFill>
                  <a:schemeClr val="tx1"/>
                </a:solidFill>
                <a:latin typeface="Futura Medium"/>
                <a:ea typeface="+mj-ea"/>
                <a:cs typeface="+mj-cs"/>
              </a:rPr>
              <a:t>2019</a:t>
            </a:r>
          </a:p>
        </p:txBody>
      </p:sp>
      <p:pic>
        <p:nvPicPr>
          <p:cNvPr id="3" name="Picture 2">
            <a:extLst>
              <a:ext uri="{FF2B5EF4-FFF2-40B4-BE49-F238E27FC236}">
                <a16:creationId xmlns:a16="http://schemas.microsoft.com/office/drawing/2014/main" id="{14DA20CD-84BA-4D5A-93F8-0B2D64A88DBF}"/>
              </a:ext>
            </a:extLst>
          </p:cNvPr>
          <p:cNvPicPr>
            <a:picLocks noChangeAspect="1"/>
          </p:cNvPicPr>
          <p:nvPr/>
        </p:nvPicPr>
        <p:blipFill>
          <a:blip r:embed="rId2"/>
          <a:stretch>
            <a:fillRect/>
          </a:stretch>
        </p:blipFill>
        <p:spPr>
          <a:xfrm>
            <a:off x="575645" y="949311"/>
            <a:ext cx="8023071" cy="5001715"/>
          </a:xfrm>
          <a:prstGeom prst="rect">
            <a:avLst/>
          </a:prstGeom>
        </p:spPr>
      </p:pic>
    </p:spTree>
    <p:extLst>
      <p:ext uri="{BB962C8B-B14F-4D97-AF65-F5344CB8AC3E}">
        <p14:creationId xmlns:p14="http://schemas.microsoft.com/office/powerpoint/2010/main" val="2753091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Trade and Tariffs Cohesion Monitor – December 2019</a:t>
            </a:r>
          </a:p>
        </p:txBody>
      </p:sp>
      <p:pic>
        <p:nvPicPr>
          <p:cNvPr id="4" name="Picture 3">
            <a:extLst>
              <a:ext uri="{FF2B5EF4-FFF2-40B4-BE49-F238E27FC236}">
                <a16:creationId xmlns:a16="http://schemas.microsoft.com/office/drawing/2014/main" id="{A57B554B-5824-4378-AD95-1AF4EC7C0C8E}"/>
              </a:ext>
            </a:extLst>
          </p:cNvPr>
          <p:cNvPicPr>
            <a:picLocks noChangeAspect="1"/>
          </p:cNvPicPr>
          <p:nvPr/>
        </p:nvPicPr>
        <p:blipFill>
          <a:blip r:embed="rId2"/>
          <a:stretch>
            <a:fillRect/>
          </a:stretch>
        </p:blipFill>
        <p:spPr>
          <a:xfrm>
            <a:off x="518228" y="1021669"/>
            <a:ext cx="8114044" cy="4888470"/>
          </a:xfrm>
          <a:prstGeom prst="rect">
            <a:avLst/>
          </a:prstGeom>
        </p:spPr>
      </p:pic>
    </p:spTree>
    <p:extLst>
      <p:ext uri="{BB962C8B-B14F-4D97-AF65-F5344CB8AC3E}">
        <p14:creationId xmlns:p14="http://schemas.microsoft.com/office/powerpoint/2010/main" val="3671714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Trade and Tariffs Fiat News Monitor – December 2019</a:t>
            </a:r>
          </a:p>
        </p:txBody>
      </p:sp>
      <p:pic>
        <p:nvPicPr>
          <p:cNvPr id="3" name="Picture 2">
            <a:extLst>
              <a:ext uri="{FF2B5EF4-FFF2-40B4-BE49-F238E27FC236}">
                <a16:creationId xmlns:a16="http://schemas.microsoft.com/office/drawing/2014/main" id="{BE5966C9-4220-4494-A106-8DDB6ACE6CDB}"/>
              </a:ext>
            </a:extLst>
          </p:cNvPr>
          <p:cNvPicPr>
            <a:picLocks noChangeAspect="1"/>
          </p:cNvPicPr>
          <p:nvPr/>
        </p:nvPicPr>
        <p:blipFill>
          <a:blip r:embed="rId2"/>
          <a:stretch>
            <a:fillRect/>
          </a:stretch>
        </p:blipFill>
        <p:spPr>
          <a:xfrm>
            <a:off x="450850" y="949766"/>
            <a:ext cx="8226779" cy="5014806"/>
          </a:xfrm>
          <a:prstGeom prst="rect">
            <a:avLst/>
          </a:prstGeom>
        </p:spPr>
      </p:pic>
    </p:spTree>
    <p:extLst>
      <p:ext uri="{BB962C8B-B14F-4D97-AF65-F5344CB8AC3E}">
        <p14:creationId xmlns:p14="http://schemas.microsoft.com/office/powerpoint/2010/main" val="173769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Trade and Tariffs Sentiment Monitor – December 2019</a:t>
            </a:r>
          </a:p>
        </p:txBody>
      </p:sp>
      <p:pic>
        <p:nvPicPr>
          <p:cNvPr id="2" name="Picture 1">
            <a:extLst>
              <a:ext uri="{FF2B5EF4-FFF2-40B4-BE49-F238E27FC236}">
                <a16:creationId xmlns:a16="http://schemas.microsoft.com/office/drawing/2014/main" id="{D68EEEEE-6A15-40BA-8208-E4A02DB5BF76}"/>
              </a:ext>
            </a:extLst>
          </p:cNvPr>
          <p:cNvPicPr>
            <a:picLocks noChangeAspect="1"/>
          </p:cNvPicPr>
          <p:nvPr/>
        </p:nvPicPr>
        <p:blipFill>
          <a:blip r:embed="rId2"/>
          <a:stretch>
            <a:fillRect/>
          </a:stretch>
        </p:blipFill>
        <p:spPr>
          <a:xfrm>
            <a:off x="450850" y="949766"/>
            <a:ext cx="8307256" cy="4899799"/>
          </a:xfrm>
          <a:prstGeom prst="rect">
            <a:avLst/>
          </a:prstGeom>
        </p:spPr>
      </p:pic>
    </p:spTree>
    <p:extLst>
      <p:ext uri="{BB962C8B-B14F-4D97-AF65-F5344CB8AC3E}">
        <p14:creationId xmlns:p14="http://schemas.microsoft.com/office/powerpoint/2010/main" val="223743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US Recession Commentary</a:t>
            </a:r>
          </a:p>
        </p:txBody>
      </p:sp>
      <p:sp>
        <p:nvSpPr>
          <p:cNvPr id="2" name="TextBox 1">
            <a:extLst>
              <a:ext uri="{FF2B5EF4-FFF2-40B4-BE49-F238E27FC236}">
                <a16:creationId xmlns:a16="http://schemas.microsoft.com/office/drawing/2014/main" id="{742E4822-3049-44B4-99AD-A6E26D968E4F}"/>
              </a:ext>
            </a:extLst>
          </p:cNvPr>
          <p:cNvSpPr txBox="1"/>
          <p:nvPr/>
        </p:nvSpPr>
        <p:spPr>
          <a:xfrm>
            <a:off x="798990" y="154471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A266587-80C8-4CC5-8BED-1E05957A67D3}"/>
              </a:ext>
            </a:extLst>
          </p:cNvPr>
          <p:cNvSpPr/>
          <p:nvPr/>
        </p:nvSpPr>
        <p:spPr>
          <a:xfrm>
            <a:off x="450850" y="976539"/>
            <a:ext cx="8488964" cy="5293757"/>
          </a:xfrm>
          <a:prstGeom prst="rect">
            <a:avLst/>
          </a:prstGeom>
        </p:spPr>
        <p:txBody>
          <a:bodyPr wrap="square">
            <a:spAutoFit/>
          </a:bodyPr>
          <a:lstStyle/>
          <a:p>
            <a:pPr>
              <a:buFont typeface="Arial" panose="020B0604020202020204" pitchFamily="34" charset="0"/>
              <a:buChar char="•"/>
            </a:pPr>
            <a:r>
              <a:rPr lang="en-US" sz="1600" dirty="0">
                <a:solidFill>
                  <a:srgbClr val="000000"/>
                </a:solidFill>
                <a:latin typeface="Futura Medium"/>
              </a:rPr>
              <a:t> Any narrative about a US Recession at this point is </a:t>
            </a:r>
            <a:r>
              <a:rPr lang="en-US" sz="1600" b="1" dirty="0">
                <a:solidFill>
                  <a:srgbClr val="000000"/>
                </a:solidFill>
                <a:latin typeface="Futura Medium"/>
              </a:rPr>
              <a:t>complacent</a:t>
            </a:r>
            <a:r>
              <a:rPr lang="en-US" sz="1600" dirty="0">
                <a:solidFill>
                  <a:srgbClr val="000000"/>
                </a:solidFill>
                <a:latin typeface="Futura Medium"/>
              </a:rPr>
              <a:t> and confident about its absence as a risk to equity markets. </a:t>
            </a:r>
          </a:p>
          <a:p>
            <a:pPr>
              <a:buFont typeface="Arial" panose="020B0604020202020204" pitchFamily="34" charset="0"/>
              <a:buChar char="•"/>
            </a:pPr>
            <a:endParaRPr lang="en-US" sz="1600" dirty="0">
              <a:solidFill>
                <a:srgbClr val="000000"/>
              </a:solidFill>
              <a:latin typeface="Futura Medium"/>
            </a:endParaRPr>
          </a:p>
          <a:p>
            <a:pPr>
              <a:buFont typeface="Arial" panose="020B0604020202020204" pitchFamily="34" charset="0"/>
              <a:buChar char="•"/>
            </a:pPr>
            <a:r>
              <a:rPr lang="en-US" sz="1600" dirty="0">
                <a:solidFill>
                  <a:srgbClr val="000000"/>
                </a:solidFill>
                <a:latin typeface="Futura Medium"/>
              </a:rPr>
              <a:t> The sentiment of articles has risen sharply - as cohesion and attention have fallen – to pre-Summer levels before recession concerns had become a somewhat mainstream media topic. </a:t>
            </a:r>
          </a:p>
          <a:p>
            <a:pPr>
              <a:buFont typeface="Arial" panose="020B0604020202020204" pitchFamily="34" charset="0"/>
              <a:buChar char="•"/>
            </a:pPr>
            <a:endParaRPr lang="en-US" sz="1600" dirty="0">
              <a:solidFill>
                <a:srgbClr val="000000"/>
              </a:solidFill>
              <a:latin typeface="Futura Medium"/>
            </a:endParaRPr>
          </a:p>
          <a:p>
            <a:pPr>
              <a:buFont typeface="Arial" panose="020B0604020202020204" pitchFamily="34" charset="0"/>
              <a:buChar char="•"/>
            </a:pPr>
            <a:r>
              <a:rPr lang="en-US" sz="1600" dirty="0">
                <a:solidFill>
                  <a:srgbClr val="000000"/>
                </a:solidFill>
                <a:latin typeface="Futura Medium"/>
              </a:rPr>
              <a:t> Even more than in prior periods, focus of even US markets commentary relating to recession has instead focused on recession risks in </a:t>
            </a:r>
            <a:r>
              <a:rPr lang="en-US" sz="1600" i="1" dirty="0">
                <a:solidFill>
                  <a:srgbClr val="000000"/>
                </a:solidFill>
                <a:latin typeface="Futura Medium"/>
              </a:rPr>
              <a:t>foreign</a:t>
            </a:r>
            <a:r>
              <a:rPr lang="en-US" sz="1600" dirty="0">
                <a:solidFill>
                  <a:srgbClr val="000000"/>
                </a:solidFill>
                <a:latin typeface="Futura Medium"/>
              </a:rPr>
              <a:t> markets, where the narrative is not quite as complacent. </a:t>
            </a:r>
          </a:p>
          <a:p>
            <a:pPr>
              <a:buFont typeface="Arial" panose="020B0604020202020204" pitchFamily="34" charset="0"/>
              <a:buChar char="•"/>
            </a:pPr>
            <a:endParaRPr lang="en-US" sz="1600" dirty="0">
              <a:solidFill>
                <a:srgbClr val="000000"/>
              </a:solidFill>
              <a:latin typeface="Futura Medium"/>
            </a:endParaRPr>
          </a:p>
          <a:p>
            <a:pPr>
              <a:buFont typeface="Arial" panose="020B0604020202020204" pitchFamily="34" charset="0"/>
              <a:buChar char="•"/>
            </a:pPr>
            <a:r>
              <a:rPr lang="en-US" sz="1600" dirty="0">
                <a:solidFill>
                  <a:srgbClr val="000000"/>
                </a:solidFill>
                <a:latin typeface="Futura Medium"/>
              </a:rPr>
              <a:t> The result is a muddled narrative structure with some lingering concern about German manufacturing, scattered emerging markets worries and articles asserting that the risk of American recession has passed. </a:t>
            </a:r>
          </a:p>
          <a:p>
            <a:pPr>
              <a:buFont typeface="Arial" panose="020B0604020202020204" pitchFamily="34" charset="0"/>
              <a:buChar char="•"/>
            </a:pPr>
            <a:endParaRPr lang="en-US" sz="1600" dirty="0">
              <a:solidFill>
                <a:srgbClr val="000000"/>
              </a:solidFill>
              <a:latin typeface="Futura Medium"/>
            </a:endParaRPr>
          </a:p>
          <a:p>
            <a:pPr>
              <a:buFont typeface="Arial" panose="020B0604020202020204" pitchFamily="34" charset="0"/>
              <a:buChar char="•"/>
            </a:pPr>
            <a:r>
              <a:rPr lang="en-US" sz="1600" dirty="0">
                <a:solidFill>
                  <a:srgbClr val="000000"/>
                </a:solidFill>
                <a:latin typeface="Futura Medium"/>
              </a:rPr>
              <a:t> We have no fundamental view on recession risks but believe the complacency may create asymmetric opportunities for investors and allocators with more substantive concerns about the US economy.</a:t>
            </a:r>
          </a:p>
          <a:p>
            <a:pPr>
              <a:buFont typeface="Arial" panose="020B0604020202020204" pitchFamily="34" charset="0"/>
              <a:buChar char="•"/>
            </a:pPr>
            <a:endParaRPr lang="en-US" sz="1600" dirty="0">
              <a:solidFill>
                <a:srgbClr val="000000"/>
              </a:solidFill>
              <a:latin typeface="Futura Medium"/>
            </a:endParaRPr>
          </a:p>
          <a:p>
            <a:pPr>
              <a:buFont typeface="Arial" panose="020B0604020202020204" pitchFamily="34" charset="0"/>
              <a:buChar char="•"/>
            </a:pPr>
            <a:endParaRPr lang="en-US" sz="1600" b="1" dirty="0">
              <a:solidFill>
                <a:srgbClr val="000000"/>
              </a:solidFill>
              <a:latin typeface="Futura Medium"/>
            </a:endParaRPr>
          </a:p>
          <a:p>
            <a:pPr>
              <a:buFont typeface="Arial" panose="020B0604020202020204" pitchFamily="34" charset="0"/>
              <a:buChar char="•"/>
            </a:pPr>
            <a:endParaRPr lang="en-US" b="0" i="0" dirty="0">
              <a:solidFill>
                <a:srgbClr val="000000"/>
              </a:solidFill>
              <a:effectLst/>
              <a:latin typeface="Futura Medium"/>
            </a:endParaRPr>
          </a:p>
        </p:txBody>
      </p:sp>
    </p:spTree>
    <p:extLst>
      <p:ext uri="{BB962C8B-B14F-4D97-AF65-F5344CB8AC3E}">
        <p14:creationId xmlns:p14="http://schemas.microsoft.com/office/powerpoint/2010/main" val="378923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US Recession Network Map – December 2019</a:t>
            </a:r>
          </a:p>
        </p:txBody>
      </p:sp>
      <p:pic>
        <p:nvPicPr>
          <p:cNvPr id="4" name="Picture 3">
            <a:extLst>
              <a:ext uri="{FF2B5EF4-FFF2-40B4-BE49-F238E27FC236}">
                <a16:creationId xmlns:a16="http://schemas.microsoft.com/office/drawing/2014/main" id="{F6386496-4236-4510-B5D5-D6B84F32BBA1}"/>
              </a:ext>
            </a:extLst>
          </p:cNvPr>
          <p:cNvPicPr>
            <a:picLocks noChangeAspect="1"/>
          </p:cNvPicPr>
          <p:nvPr/>
        </p:nvPicPr>
        <p:blipFill>
          <a:blip r:embed="rId2"/>
          <a:stretch>
            <a:fillRect/>
          </a:stretch>
        </p:blipFill>
        <p:spPr>
          <a:xfrm>
            <a:off x="1218113" y="958644"/>
            <a:ext cx="6986320" cy="5117028"/>
          </a:xfrm>
          <a:prstGeom prst="rect">
            <a:avLst/>
          </a:prstGeom>
        </p:spPr>
      </p:pic>
    </p:spTree>
    <p:extLst>
      <p:ext uri="{BB962C8B-B14F-4D97-AF65-F5344CB8AC3E}">
        <p14:creationId xmlns:p14="http://schemas.microsoft.com/office/powerpoint/2010/main" val="2889900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US Recession Sentiment Map – December 2019</a:t>
            </a:r>
          </a:p>
        </p:txBody>
      </p:sp>
      <p:pic>
        <p:nvPicPr>
          <p:cNvPr id="3" name="Picture 2">
            <a:extLst>
              <a:ext uri="{FF2B5EF4-FFF2-40B4-BE49-F238E27FC236}">
                <a16:creationId xmlns:a16="http://schemas.microsoft.com/office/drawing/2014/main" id="{101610D0-3317-4260-9FD2-45C4E613568D}"/>
              </a:ext>
            </a:extLst>
          </p:cNvPr>
          <p:cNvPicPr>
            <a:picLocks noChangeAspect="1"/>
          </p:cNvPicPr>
          <p:nvPr/>
        </p:nvPicPr>
        <p:blipFill>
          <a:blip r:embed="rId2"/>
          <a:stretch>
            <a:fillRect/>
          </a:stretch>
        </p:blipFill>
        <p:spPr>
          <a:xfrm>
            <a:off x="966070" y="958644"/>
            <a:ext cx="7211859" cy="5282220"/>
          </a:xfrm>
          <a:prstGeom prst="rect">
            <a:avLst/>
          </a:prstGeom>
        </p:spPr>
      </p:pic>
    </p:spTree>
    <p:extLst>
      <p:ext uri="{BB962C8B-B14F-4D97-AF65-F5344CB8AC3E}">
        <p14:creationId xmlns:p14="http://schemas.microsoft.com/office/powerpoint/2010/main" val="51645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Inflation Commentary</a:t>
            </a:r>
          </a:p>
        </p:txBody>
      </p:sp>
      <p:sp>
        <p:nvSpPr>
          <p:cNvPr id="2" name="TextBox 1">
            <a:extLst>
              <a:ext uri="{FF2B5EF4-FFF2-40B4-BE49-F238E27FC236}">
                <a16:creationId xmlns:a16="http://schemas.microsoft.com/office/drawing/2014/main" id="{742E4822-3049-44B4-99AD-A6E26D968E4F}"/>
              </a:ext>
            </a:extLst>
          </p:cNvPr>
          <p:cNvSpPr txBox="1"/>
          <p:nvPr/>
        </p:nvSpPr>
        <p:spPr>
          <a:xfrm>
            <a:off x="798990" y="154471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A266587-80C8-4CC5-8BED-1E05957A67D3}"/>
              </a:ext>
            </a:extLst>
          </p:cNvPr>
          <p:cNvSpPr/>
          <p:nvPr/>
        </p:nvSpPr>
        <p:spPr>
          <a:xfrm>
            <a:off x="450850" y="1030095"/>
            <a:ext cx="8488964" cy="5324535"/>
          </a:xfrm>
          <a:prstGeom prst="rect">
            <a:avLst/>
          </a:prstGeom>
        </p:spPr>
        <p:txBody>
          <a:bodyPr wrap="square">
            <a:spAutoFit/>
          </a:bodyPr>
          <a:lstStyle/>
          <a:p>
            <a:pPr>
              <a:buFont typeface="Arial" panose="020B0604020202020204" pitchFamily="34" charset="0"/>
              <a:buChar char="•"/>
            </a:pPr>
            <a:r>
              <a:rPr lang="en-US" sz="1700" dirty="0">
                <a:solidFill>
                  <a:srgbClr val="000000"/>
                </a:solidFill>
                <a:latin typeface="Futura Medium"/>
              </a:rPr>
              <a:t> All of our macro themes remain at depressed levels of cohesion and attention – in short, we think that risky asset markets are operating without a dominant narrative.</a:t>
            </a:r>
          </a:p>
          <a:p>
            <a:pPr>
              <a:buFont typeface="Arial" panose="020B0604020202020204" pitchFamily="34" charset="0"/>
              <a:buChar char="•"/>
            </a:pPr>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However, there was a notable pickup – early drumbeats – in common knowledge about inflation in December.</a:t>
            </a:r>
          </a:p>
          <a:p>
            <a:pPr>
              <a:buFont typeface="Arial" panose="020B0604020202020204" pitchFamily="34" charset="0"/>
              <a:buChar char="•"/>
            </a:pPr>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We think the fairly sharp moves (relative to recent history) in precious metals and some commodities, for example, are indicative of the influence of a complacent narrative structure in the presence of even limited new information.</a:t>
            </a:r>
          </a:p>
          <a:p>
            <a:pPr>
              <a:buFont typeface="Arial" panose="020B0604020202020204" pitchFamily="34" charset="0"/>
              <a:buChar char="•"/>
            </a:pPr>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We have no fundamental thesis regarding inflation whatsoever. We have no idea if it is coming. </a:t>
            </a:r>
          </a:p>
          <a:p>
            <a:pPr>
              <a:buFont typeface="Arial" panose="020B0604020202020204" pitchFamily="34" charset="0"/>
              <a:buChar char="•"/>
            </a:pPr>
            <a:endParaRPr lang="en-US" sz="1700" dirty="0">
              <a:solidFill>
                <a:srgbClr val="000000"/>
              </a:solidFill>
              <a:latin typeface="Futura Medium"/>
            </a:endParaRPr>
          </a:p>
          <a:p>
            <a:pPr>
              <a:buFont typeface="Arial" panose="020B0604020202020204" pitchFamily="34" charset="0"/>
              <a:buChar char="•"/>
            </a:pPr>
            <a:r>
              <a:rPr lang="en-US" sz="1700" dirty="0">
                <a:solidFill>
                  <a:srgbClr val="000000"/>
                </a:solidFill>
                <a:latin typeface="Futura Medium"/>
              </a:rPr>
              <a:t> Nevertheless, we would expect similarly disproportionate impact from new information (in both directions, but especially favoring inflation) given the continued complacency.</a:t>
            </a:r>
          </a:p>
          <a:p>
            <a:pPr>
              <a:buFont typeface="Arial" panose="020B0604020202020204" pitchFamily="34" charset="0"/>
              <a:buChar char="•"/>
            </a:pPr>
            <a:endParaRPr lang="en-US" sz="1700" b="1" dirty="0">
              <a:solidFill>
                <a:srgbClr val="000000"/>
              </a:solidFill>
              <a:latin typeface="Futura Medium"/>
            </a:endParaRPr>
          </a:p>
          <a:p>
            <a:endParaRPr lang="en-US" sz="1700" b="1" dirty="0">
              <a:solidFill>
                <a:srgbClr val="000000"/>
              </a:solidFill>
              <a:latin typeface="Futura Medium"/>
            </a:endParaRPr>
          </a:p>
        </p:txBody>
      </p:sp>
    </p:spTree>
    <p:extLst>
      <p:ext uri="{BB962C8B-B14F-4D97-AF65-F5344CB8AC3E}">
        <p14:creationId xmlns:p14="http://schemas.microsoft.com/office/powerpoint/2010/main" val="985287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Recession Attention – December 2019</a:t>
            </a:r>
          </a:p>
        </p:txBody>
      </p:sp>
      <p:sp>
        <p:nvSpPr>
          <p:cNvPr id="27" name="TextBox 26">
            <a:extLst>
              <a:ext uri="{FF2B5EF4-FFF2-40B4-BE49-F238E27FC236}">
                <a16:creationId xmlns:a16="http://schemas.microsoft.com/office/drawing/2014/main" id="{86C7DF67-CD6B-436D-B468-86F610521CB8}"/>
              </a:ext>
            </a:extLst>
          </p:cNvPr>
          <p:cNvSpPr txBox="1"/>
          <p:nvPr/>
        </p:nvSpPr>
        <p:spPr>
          <a:xfrm>
            <a:off x="450850" y="929624"/>
            <a:ext cx="8080592" cy="400110"/>
          </a:xfrm>
          <a:prstGeom prst="rect">
            <a:avLst/>
          </a:prstGeom>
          <a:noFill/>
        </p:spPr>
        <p:txBody>
          <a:bodyPr wrap="square" rtlCol="0">
            <a:spAutoFit/>
          </a:bodyPr>
          <a:lstStyle/>
          <a:p>
            <a:r>
              <a:rPr lang="en-US" sz="1000" i="1" dirty="0">
                <a:latin typeface="Futura Medium"/>
              </a:rPr>
              <a:t>Full network reflects all articles referencing stocks/equities. Bold-faced nodes represent articles discussing trade, tariffs, duties and associated agreements and negotiations. </a:t>
            </a:r>
          </a:p>
        </p:txBody>
      </p:sp>
      <p:pic>
        <p:nvPicPr>
          <p:cNvPr id="6" name="Picture 5">
            <a:extLst>
              <a:ext uri="{FF2B5EF4-FFF2-40B4-BE49-F238E27FC236}">
                <a16:creationId xmlns:a16="http://schemas.microsoft.com/office/drawing/2014/main" id="{4E830071-5EF5-465D-B95E-01E2488A9993}"/>
              </a:ext>
            </a:extLst>
          </p:cNvPr>
          <p:cNvPicPr>
            <a:picLocks noChangeAspect="1"/>
          </p:cNvPicPr>
          <p:nvPr/>
        </p:nvPicPr>
        <p:blipFill>
          <a:blip r:embed="rId2"/>
          <a:stretch>
            <a:fillRect/>
          </a:stretch>
        </p:blipFill>
        <p:spPr>
          <a:xfrm>
            <a:off x="964286" y="1523143"/>
            <a:ext cx="7215427" cy="4608253"/>
          </a:xfrm>
          <a:prstGeom prst="rect">
            <a:avLst/>
          </a:prstGeom>
        </p:spPr>
      </p:pic>
    </p:spTree>
    <p:extLst>
      <p:ext uri="{BB962C8B-B14F-4D97-AF65-F5344CB8AC3E}">
        <p14:creationId xmlns:p14="http://schemas.microsoft.com/office/powerpoint/2010/main" val="160853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511204" y="523080"/>
            <a:ext cx="7886700" cy="3159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pPr>
              <a:spcAft>
                <a:spcPts val="600"/>
              </a:spcAft>
            </a:pPr>
            <a:r>
              <a:rPr lang="en-US" sz="2400" kern="1200" dirty="0">
                <a:solidFill>
                  <a:schemeClr val="tx1"/>
                </a:solidFill>
                <a:latin typeface="Futura Medium"/>
                <a:ea typeface="+mj-ea"/>
                <a:cs typeface="+mj-cs"/>
              </a:rPr>
              <a:t>US Recession Attention Monitor – December 2019</a:t>
            </a:r>
          </a:p>
        </p:txBody>
      </p:sp>
      <p:pic>
        <p:nvPicPr>
          <p:cNvPr id="2" name="Picture 1">
            <a:extLst>
              <a:ext uri="{FF2B5EF4-FFF2-40B4-BE49-F238E27FC236}">
                <a16:creationId xmlns:a16="http://schemas.microsoft.com/office/drawing/2014/main" id="{C2A7AC5E-EC63-42CC-BF7D-076E345991F3}"/>
              </a:ext>
            </a:extLst>
          </p:cNvPr>
          <p:cNvPicPr>
            <a:picLocks noChangeAspect="1"/>
          </p:cNvPicPr>
          <p:nvPr/>
        </p:nvPicPr>
        <p:blipFill>
          <a:blip r:embed="rId2"/>
          <a:stretch>
            <a:fillRect/>
          </a:stretch>
        </p:blipFill>
        <p:spPr>
          <a:xfrm>
            <a:off x="511204" y="956389"/>
            <a:ext cx="8137846" cy="5031617"/>
          </a:xfrm>
          <a:prstGeom prst="rect">
            <a:avLst/>
          </a:prstGeom>
        </p:spPr>
      </p:pic>
    </p:spTree>
    <p:extLst>
      <p:ext uri="{BB962C8B-B14F-4D97-AF65-F5344CB8AC3E}">
        <p14:creationId xmlns:p14="http://schemas.microsoft.com/office/powerpoint/2010/main" val="66268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US Recession Cohesion Monitor – December 2019</a:t>
            </a:r>
          </a:p>
        </p:txBody>
      </p:sp>
      <p:pic>
        <p:nvPicPr>
          <p:cNvPr id="3" name="Picture 2">
            <a:extLst>
              <a:ext uri="{FF2B5EF4-FFF2-40B4-BE49-F238E27FC236}">
                <a16:creationId xmlns:a16="http://schemas.microsoft.com/office/drawing/2014/main" id="{82D94FA5-FEDD-469A-952E-80C75B670B85}"/>
              </a:ext>
            </a:extLst>
          </p:cNvPr>
          <p:cNvPicPr>
            <a:picLocks noChangeAspect="1"/>
          </p:cNvPicPr>
          <p:nvPr/>
        </p:nvPicPr>
        <p:blipFill>
          <a:blip r:embed="rId2"/>
          <a:stretch>
            <a:fillRect/>
          </a:stretch>
        </p:blipFill>
        <p:spPr>
          <a:xfrm>
            <a:off x="450850" y="881588"/>
            <a:ext cx="8270722" cy="5049429"/>
          </a:xfrm>
          <a:prstGeom prst="rect">
            <a:avLst/>
          </a:prstGeom>
        </p:spPr>
      </p:pic>
    </p:spTree>
    <p:extLst>
      <p:ext uri="{BB962C8B-B14F-4D97-AF65-F5344CB8AC3E}">
        <p14:creationId xmlns:p14="http://schemas.microsoft.com/office/powerpoint/2010/main" val="1564345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US Recession Fiat News Monitor – December 2019</a:t>
            </a:r>
          </a:p>
        </p:txBody>
      </p:sp>
      <p:pic>
        <p:nvPicPr>
          <p:cNvPr id="2" name="Picture 1">
            <a:extLst>
              <a:ext uri="{FF2B5EF4-FFF2-40B4-BE49-F238E27FC236}">
                <a16:creationId xmlns:a16="http://schemas.microsoft.com/office/drawing/2014/main" id="{680477E0-A375-4859-8425-691BB46C4269}"/>
              </a:ext>
            </a:extLst>
          </p:cNvPr>
          <p:cNvPicPr>
            <a:picLocks noChangeAspect="1"/>
          </p:cNvPicPr>
          <p:nvPr/>
        </p:nvPicPr>
        <p:blipFill>
          <a:blip r:embed="rId2"/>
          <a:stretch>
            <a:fillRect/>
          </a:stretch>
        </p:blipFill>
        <p:spPr>
          <a:xfrm>
            <a:off x="450850" y="949766"/>
            <a:ext cx="8377713" cy="4872194"/>
          </a:xfrm>
          <a:prstGeom prst="rect">
            <a:avLst/>
          </a:prstGeom>
        </p:spPr>
      </p:pic>
    </p:spTree>
    <p:extLst>
      <p:ext uri="{BB962C8B-B14F-4D97-AF65-F5344CB8AC3E}">
        <p14:creationId xmlns:p14="http://schemas.microsoft.com/office/powerpoint/2010/main" val="262301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US Recession Sentiment Monitor – December 2019</a:t>
            </a:r>
          </a:p>
        </p:txBody>
      </p:sp>
      <p:pic>
        <p:nvPicPr>
          <p:cNvPr id="3" name="Picture 2">
            <a:extLst>
              <a:ext uri="{FF2B5EF4-FFF2-40B4-BE49-F238E27FC236}">
                <a16:creationId xmlns:a16="http://schemas.microsoft.com/office/drawing/2014/main" id="{BAD4B4CC-6595-49BC-89EA-99E917AE2F13}"/>
              </a:ext>
            </a:extLst>
          </p:cNvPr>
          <p:cNvPicPr>
            <a:picLocks noChangeAspect="1"/>
          </p:cNvPicPr>
          <p:nvPr/>
        </p:nvPicPr>
        <p:blipFill>
          <a:blip r:embed="rId2"/>
          <a:stretch>
            <a:fillRect/>
          </a:stretch>
        </p:blipFill>
        <p:spPr>
          <a:xfrm>
            <a:off x="363369" y="949766"/>
            <a:ext cx="8366330" cy="5065140"/>
          </a:xfrm>
          <a:prstGeom prst="rect">
            <a:avLst/>
          </a:prstGeom>
        </p:spPr>
      </p:pic>
    </p:spTree>
    <p:extLst>
      <p:ext uri="{BB962C8B-B14F-4D97-AF65-F5344CB8AC3E}">
        <p14:creationId xmlns:p14="http://schemas.microsoft.com/office/powerpoint/2010/main" val="2477932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US Fiscal Policy Commentary</a:t>
            </a:r>
          </a:p>
        </p:txBody>
      </p:sp>
      <p:sp>
        <p:nvSpPr>
          <p:cNvPr id="2" name="TextBox 1">
            <a:extLst>
              <a:ext uri="{FF2B5EF4-FFF2-40B4-BE49-F238E27FC236}">
                <a16:creationId xmlns:a16="http://schemas.microsoft.com/office/drawing/2014/main" id="{742E4822-3049-44B4-99AD-A6E26D968E4F}"/>
              </a:ext>
            </a:extLst>
          </p:cNvPr>
          <p:cNvSpPr txBox="1"/>
          <p:nvPr/>
        </p:nvSpPr>
        <p:spPr>
          <a:xfrm>
            <a:off x="798990" y="154471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A266587-80C8-4CC5-8BED-1E05957A67D3}"/>
              </a:ext>
            </a:extLst>
          </p:cNvPr>
          <p:cNvSpPr/>
          <p:nvPr/>
        </p:nvSpPr>
        <p:spPr>
          <a:xfrm>
            <a:off x="450850" y="949766"/>
            <a:ext cx="8488964" cy="2031325"/>
          </a:xfrm>
          <a:prstGeom prst="rect">
            <a:avLst/>
          </a:prstGeom>
        </p:spPr>
        <p:txBody>
          <a:bodyPr wrap="square">
            <a:spAutoFit/>
          </a:bodyPr>
          <a:lstStyle/>
          <a:p>
            <a:pPr>
              <a:buFont typeface="Arial" panose="020B0604020202020204" pitchFamily="34" charset="0"/>
              <a:buChar char="•"/>
            </a:pPr>
            <a:r>
              <a:rPr lang="en-US" dirty="0">
                <a:solidFill>
                  <a:srgbClr val="000000"/>
                </a:solidFill>
                <a:latin typeface="Futura Medium"/>
              </a:rPr>
              <a:t> No change in our view for several months: there is no Fiscal Policy, Deficit or Austerity narrative: “We are all </a:t>
            </a:r>
            <a:r>
              <a:rPr lang="en-US" dirty="0" err="1">
                <a:solidFill>
                  <a:srgbClr val="000000"/>
                </a:solidFill>
                <a:latin typeface="Futura Medium"/>
              </a:rPr>
              <a:t>MMTers</a:t>
            </a:r>
            <a:r>
              <a:rPr lang="en-US" dirty="0">
                <a:solidFill>
                  <a:srgbClr val="000000"/>
                </a:solidFill>
                <a:latin typeface="Futura Medium"/>
              </a:rPr>
              <a:t> now.”</a:t>
            </a:r>
          </a:p>
          <a:p>
            <a:pPr>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Our only noteworthy and novel observation is that the cluster of articles referring to socialism, billionaires and investor fears about wealth taxes has become somewhat more central to the overall network. </a:t>
            </a:r>
          </a:p>
          <a:p>
            <a:pPr lvl="1"/>
            <a:endParaRPr lang="en-US" dirty="0">
              <a:solidFill>
                <a:srgbClr val="000000"/>
              </a:solidFill>
              <a:latin typeface="Futura Medium"/>
            </a:endParaRPr>
          </a:p>
        </p:txBody>
      </p:sp>
    </p:spTree>
    <p:extLst>
      <p:ext uri="{BB962C8B-B14F-4D97-AF65-F5344CB8AC3E}">
        <p14:creationId xmlns:p14="http://schemas.microsoft.com/office/powerpoint/2010/main" val="2772958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Fiscal Policy </a:t>
            </a:r>
            <a:r>
              <a:rPr dirty="0"/>
              <a:t>Network Map</a:t>
            </a:r>
            <a:r>
              <a:rPr lang="en-US" dirty="0"/>
              <a:t> – December 2019</a:t>
            </a:r>
            <a:endParaRPr dirty="0"/>
          </a:p>
        </p:txBody>
      </p:sp>
      <p:pic>
        <p:nvPicPr>
          <p:cNvPr id="4" name="Picture 3">
            <a:extLst>
              <a:ext uri="{FF2B5EF4-FFF2-40B4-BE49-F238E27FC236}">
                <a16:creationId xmlns:a16="http://schemas.microsoft.com/office/drawing/2014/main" id="{7B3F8E0B-6B75-4E0E-AEFD-4CCC5B71E7FE}"/>
              </a:ext>
            </a:extLst>
          </p:cNvPr>
          <p:cNvPicPr>
            <a:picLocks noChangeAspect="1"/>
          </p:cNvPicPr>
          <p:nvPr/>
        </p:nvPicPr>
        <p:blipFill>
          <a:blip r:embed="rId2"/>
          <a:stretch>
            <a:fillRect/>
          </a:stretch>
        </p:blipFill>
        <p:spPr>
          <a:xfrm>
            <a:off x="1293614" y="1258048"/>
            <a:ext cx="6839723" cy="48910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Fiscal Policy Sentiment</a:t>
            </a:r>
            <a:r>
              <a:rPr dirty="0"/>
              <a:t> Map</a:t>
            </a:r>
            <a:r>
              <a:rPr lang="en-US" dirty="0"/>
              <a:t> – December 2019</a:t>
            </a:r>
            <a:endParaRPr dirty="0"/>
          </a:p>
        </p:txBody>
      </p:sp>
      <p:pic>
        <p:nvPicPr>
          <p:cNvPr id="3" name="Picture 2">
            <a:extLst>
              <a:ext uri="{FF2B5EF4-FFF2-40B4-BE49-F238E27FC236}">
                <a16:creationId xmlns:a16="http://schemas.microsoft.com/office/drawing/2014/main" id="{8E63DB46-5C07-4268-8FB8-88C04729A161}"/>
              </a:ext>
            </a:extLst>
          </p:cNvPr>
          <p:cNvPicPr>
            <a:picLocks noChangeAspect="1"/>
          </p:cNvPicPr>
          <p:nvPr/>
        </p:nvPicPr>
        <p:blipFill>
          <a:blip r:embed="rId2"/>
          <a:stretch>
            <a:fillRect/>
          </a:stretch>
        </p:blipFill>
        <p:spPr>
          <a:xfrm>
            <a:off x="1239741" y="1182547"/>
            <a:ext cx="7097809" cy="5075640"/>
          </a:xfrm>
          <a:prstGeom prst="rect">
            <a:avLst/>
          </a:prstGeom>
        </p:spPr>
      </p:pic>
    </p:spTree>
    <p:extLst>
      <p:ext uri="{BB962C8B-B14F-4D97-AF65-F5344CB8AC3E}">
        <p14:creationId xmlns:p14="http://schemas.microsoft.com/office/powerpoint/2010/main" val="2488662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Fiscal Policy Attention – December 2019</a:t>
            </a:r>
          </a:p>
        </p:txBody>
      </p:sp>
      <p:sp>
        <p:nvSpPr>
          <p:cNvPr id="27" name="TextBox 26">
            <a:extLst>
              <a:ext uri="{FF2B5EF4-FFF2-40B4-BE49-F238E27FC236}">
                <a16:creationId xmlns:a16="http://schemas.microsoft.com/office/drawing/2014/main" id="{86C7DF67-CD6B-436D-B468-86F610521CB8}"/>
              </a:ext>
            </a:extLst>
          </p:cNvPr>
          <p:cNvSpPr txBox="1"/>
          <p:nvPr/>
        </p:nvSpPr>
        <p:spPr>
          <a:xfrm>
            <a:off x="450850" y="929624"/>
            <a:ext cx="8080592" cy="400110"/>
          </a:xfrm>
          <a:prstGeom prst="rect">
            <a:avLst/>
          </a:prstGeom>
          <a:noFill/>
        </p:spPr>
        <p:txBody>
          <a:bodyPr wrap="square" rtlCol="0">
            <a:spAutoFit/>
          </a:bodyPr>
          <a:lstStyle/>
          <a:p>
            <a:r>
              <a:rPr lang="en-US" sz="1000" i="1" dirty="0">
                <a:latin typeface="Futura Medium"/>
              </a:rPr>
              <a:t>Full network reflects all articles referencing stocks/equities. Bold-faced nodes represent articles discussing fiscal deficits, the US federal budget and national debt matters. </a:t>
            </a:r>
          </a:p>
        </p:txBody>
      </p:sp>
      <p:pic>
        <p:nvPicPr>
          <p:cNvPr id="6" name="Picture 5">
            <a:extLst>
              <a:ext uri="{FF2B5EF4-FFF2-40B4-BE49-F238E27FC236}">
                <a16:creationId xmlns:a16="http://schemas.microsoft.com/office/drawing/2014/main" id="{0A586F20-6561-4571-9CE1-ECAEC6C851BA}"/>
              </a:ext>
            </a:extLst>
          </p:cNvPr>
          <p:cNvPicPr>
            <a:picLocks noChangeAspect="1"/>
          </p:cNvPicPr>
          <p:nvPr/>
        </p:nvPicPr>
        <p:blipFill>
          <a:blip r:embed="rId2"/>
          <a:stretch>
            <a:fillRect/>
          </a:stretch>
        </p:blipFill>
        <p:spPr>
          <a:xfrm>
            <a:off x="1270000" y="1320123"/>
            <a:ext cx="7416588" cy="4736728"/>
          </a:xfrm>
          <a:prstGeom prst="rect">
            <a:avLst/>
          </a:prstGeom>
        </p:spPr>
      </p:pic>
    </p:spTree>
    <p:extLst>
      <p:ext uri="{BB962C8B-B14F-4D97-AF65-F5344CB8AC3E}">
        <p14:creationId xmlns:p14="http://schemas.microsoft.com/office/powerpoint/2010/main" val="2243837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US Fiscal Policy Cohesion Monitor – December 2019</a:t>
            </a:r>
          </a:p>
        </p:txBody>
      </p:sp>
      <p:pic>
        <p:nvPicPr>
          <p:cNvPr id="2" name="Picture 1">
            <a:extLst>
              <a:ext uri="{FF2B5EF4-FFF2-40B4-BE49-F238E27FC236}">
                <a16:creationId xmlns:a16="http://schemas.microsoft.com/office/drawing/2014/main" id="{EDAB6EBA-6483-46EF-A48A-44E2A480DCB3}"/>
              </a:ext>
            </a:extLst>
          </p:cNvPr>
          <p:cNvPicPr>
            <a:picLocks noChangeAspect="1"/>
          </p:cNvPicPr>
          <p:nvPr/>
        </p:nvPicPr>
        <p:blipFill>
          <a:blip r:embed="rId2"/>
          <a:stretch>
            <a:fillRect/>
          </a:stretch>
        </p:blipFill>
        <p:spPr>
          <a:xfrm>
            <a:off x="450850" y="1010745"/>
            <a:ext cx="8273700" cy="49180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Inflation Network Map – December 2019</a:t>
            </a:r>
          </a:p>
        </p:txBody>
      </p:sp>
      <p:pic>
        <p:nvPicPr>
          <p:cNvPr id="4" name="Picture 3">
            <a:extLst>
              <a:ext uri="{FF2B5EF4-FFF2-40B4-BE49-F238E27FC236}">
                <a16:creationId xmlns:a16="http://schemas.microsoft.com/office/drawing/2014/main" id="{F14769B1-045D-4B40-9C17-7ED4C473BD10}"/>
              </a:ext>
            </a:extLst>
          </p:cNvPr>
          <p:cNvPicPr>
            <a:picLocks noChangeAspect="1"/>
          </p:cNvPicPr>
          <p:nvPr/>
        </p:nvPicPr>
        <p:blipFill>
          <a:blip r:embed="rId2"/>
          <a:stretch>
            <a:fillRect/>
          </a:stretch>
        </p:blipFill>
        <p:spPr>
          <a:xfrm>
            <a:off x="652186" y="1084479"/>
            <a:ext cx="7116020" cy="4913900"/>
          </a:xfrm>
          <a:prstGeom prst="rect">
            <a:avLst/>
          </a:prstGeom>
        </p:spPr>
      </p:pic>
    </p:spTree>
    <p:extLst>
      <p:ext uri="{BB962C8B-B14F-4D97-AF65-F5344CB8AC3E}">
        <p14:creationId xmlns:p14="http://schemas.microsoft.com/office/powerpoint/2010/main" val="968602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5F3A6-CBF7-4F5D-AF21-56AC713F0F50}"/>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US Fiscal Policy Fiat News Monitor – December 2019</a:t>
            </a:r>
          </a:p>
        </p:txBody>
      </p:sp>
      <p:pic>
        <p:nvPicPr>
          <p:cNvPr id="3" name="Picture 2">
            <a:extLst>
              <a:ext uri="{FF2B5EF4-FFF2-40B4-BE49-F238E27FC236}">
                <a16:creationId xmlns:a16="http://schemas.microsoft.com/office/drawing/2014/main" id="{C0F70C0C-5050-4389-8D9E-FA3FB4192D46}"/>
              </a:ext>
            </a:extLst>
          </p:cNvPr>
          <p:cNvPicPr>
            <a:picLocks noChangeAspect="1"/>
          </p:cNvPicPr>
          <p:nvPr/>
        </p:nvPicPr>
        <p:blipFill>
          <a:blip r:embed="rId2"/>
          <a:stretch>
            <a:fillRect/>
          </a:stretch>
        </p:blipFill>
        <p:spPr>
          <a:xfrm>
            <a:off x="450850" y="1099180"/>
            <a:ext cx="7886700" cy="4847148"/>
          </a:xfrm>
          <a:prstGeom prst="rect">
            <a:avLst/>
          </a:prstGeom>
        </p:spPr>
      </p:pic>
    </p:spTree>
    <p:extLst>
      <p:ext uri="{BB962C8B-B14F-4D97-AF65-F5344CB8AC3E}">
        <p14:creationId xmlns:p14="http://schemas.microsoft.com/office/powerpoint/2010/main" val="187769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735BC6-E181-4D05-9E7E-A45F6359F691}"/>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US Fiscal Policy Sentiment Monitor – December 2019</a:t>
            </a:r>
          </a:p>
        </p:txBody>
      </p:sp>
      <p:pic>
        <p:nvPicPr>
          <p:cNvPr id="3" name="Picture 2">
            <a:extLst>
              <a:ext uri="{FF2B5EF4-FFF2-40B4-BE49-F238E27FC236}">
                <a16:creationId xmlns:a16="http://schemas.microsoft.com/office/drawing/2014/main" id="{3FE0665F-E952-43E5-A5A2-09861F0EA13C}"/>
              </a:ext>
            </a:extLst>
          </p:cNvPr>
          <p:cNvPicPr>
            <a:picLocks noChangeAspect="1"/>
          </p:cNvPicPr>
          <p:nvPr/>
        </p:nvPicPr>
        <p:blipFill>
          <a:blip r:embed="rId2"/>
          <a:stretch>
            <a:fillRect/>
          </a:stretch>
        </p:blipFill>
        <p:spPr>
          <a:xfrm>
            <a:off x="376901" y="1037135"/>
            <a:ext cx="8129536" cy="4942849"/>
          </a:xfrm>
          <a:prstGeom prst="rect">
            <a:avLst/>
          </a:prstGeom>
        </p:spPr>
      </p:pic>
    </p:spTree>
    <p:extLst>
      <p:ext uri="{BB962C8B-B14F-4D97-AF65-F5344CB8AC3E}">
        <p14:creationId xmlns:p14="http://schemas.microsoft.com/office/powerpoint/2010/main" val="1252260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Debt and Credit Commentary</a:t>
            </a:r>
          </a:p>
        </p:txBody>
      </p:sp>
      <p:sp>
        <p:nvSpPr>
          <p:cNvPr id="2" name="TextBox 1">
            <a:extLst>
              <a:ext uri="{FF2B5EF4-FFF2-40B4-BE49-F238E27FC236}">
                <a16:creationId xmlns:a16="http://schemas.microsoft.com/office/drawing/2014/main" id="{742E4822-3049-44B4-99AD-A6E26D968E4F}"/>
              </a:ext>
            </a:extLst>
          </p:cNvPr>
          <p:cNvSpPr txBox="1"/>
          <p:nvPr/>
        </p:nvSpPr>
        <p:spPr>
          <a:xfrm>
            <a:off x="798990" y="154471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DA266587-80C8-4CC5-8BED-1E05957A67D3}"/>
              </a:ext>
            </a:extLst>
          </p:cNvPr>
          <p:cNvSpPr/>
          <p:nvPr/>
        </p:nvSpPr>
        <p:spPr>
          <a:xfrm>
            <a:off x="450850" y="949766"/>
            <a:ext cx="8488964" cy="4801314"/>
          </a:xfrm>
          <a:prstGeom prst="rect">
            <a:avLst/>
          </a:prstGeom>
        </p:spPr>
        <p:txBody>
          <a:bodyPr wrap="square">
            <a:spAutoFit/>
          </a:bodyPr>
          <a:lstStyle/>
          <a:p>
            <a:pPr>
              <a:buFont typeface="Arial" panose="020B0604020202020204" pitchFamily="34" charset="0"/>
              <a:buChar char="•"/>
            </a:pPr>
            <a:r>
              <a:rPr lang="en-US" dirty="0">
                <a:solidFill>
                  <a:srgbClr val="000000"/>
                </a:solidFill>
                <a:latin typeface="Futura Medium"/>
              </a:rPr>
              <a:t> The Q4 narratives promoting the idea of a ‘coming collapse’ in credit markets precipitated by leveraged loan markets has faded somewhat in attention and cohesion. </a:t>
            </a:r>
          </a:p>
          <a:p>
            <a:pPr>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Sentiment, likewise, has continued to improve. </a:t>
            </a:r>
          </a:p>
          <a:p>
            <a:pPr>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The language of fear of a credit market collapse continues to exist – ‘vulnerable’, ‘financial stability risk’ and ‘illiquidity’ continue to define some topical clusters, but they are peripheral and have become more so over the last several weeks. </a:t>
            </a:r>
          </a:p>
          <a:p>
            <a:pPr>
              <a:buFont typeface="Arial" panose="020B0604020202020204" pitchFamily="34" charset="0"/>
              <a:buChar char="•"/>
            </a:pPr>
            <a:endParaRPr lang="en-US" dirty="0">
              <a:solidFill>
                <a:srgbClr val="000000"/>
              </a:solidFill>
              <a:latin typeface="Futura Medium"/>
            </a:endParaRPr>
          </a:p>
          <a:p>
            <a:pPr>
              <a:buFont typeface="Arial" panose="020B0604020202020204" pitchFamily="34" charset="0"/>
              <a:buChar char="•"/>
            </a:pPr>
            <a:r>
              <a:rPr lang="en-US" dirty="0">
                <a:solidFill>
                  <a:srgbClr val="000000"/>
                </a:solidFill>
                <a:latin typeface="Futura Medium"/>
              </a:rPr>
              <a:t> The more central narrative structure exists around issuance, new fund launches and asset owner transitions of asset allocation to direct lending and private credit mandates. </a:t>
            </a:r>
          </a:p>
          <a:p>
            <a:endParaRPr lang="en-US" dirty="0">
              <a:solidFill>
                <a:srgbClr val="000000"/>
              </a:solidFill>
              <a:latin typeface="Futura Medium"/>
            </a:endParaRPr>
          </a:p>
          <a:p>
            <a:endParaRPr lang="en-US" dirty="0">
              <a:solidFill>
                <a:srgbClr val="000000"/>
              </a:solidFill>
              <a:latin typeface="Futura Medium"/>
            </a:endParaRPr>
          </a:p>
          <a:p>
            <a:pPr lvl="1"/>
            <a:endParaRPr lang="en-US" dirty="0">
              <a:solidFill>
                <a:srgbClr val="000000"/>
              </a:solidFill>
              <a:latin typeface="Futura Medium"/>
            </a:endParaRPr>
          </a:p>
        </p:txBody>
      </p:sp>
    </p:spTree>
    <p:extLst>
      <p:ext uri="{BB962C8B-B14F-4D97-AF65-F5344CB8AC3E}">
        <p14:creationId xmlns:p14="http://schemas.microsoft.com/office/powerpoint/2010/main" val="2948340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Debt and Credit </a:t>
            </a:r>
            <a:r>
              <a:rPr dirty="0"/>
              <a:t>Network Map</a:t>
            </a:r>
            <a:r>
              <a:rPr lang="en-US" dirty="0"/>
              <a:t> – December 2019</a:t>
            </a:r>
            <a:endParaRPr dirty="0"/>
          </a:p>
        </p:txBody>
      </p:sp>
      <p:pic>
        <p:nvPicPr>
          <p:cNvPr id="5" name="Picture 4">
            <a:extLst>
              <a:ext uri="{FF2B5EF4-FFF2-40B4-BE49-F238E27FC236}">
                <a16:creationId xmlns:a16="http://schemas.microsoft.com/office/drawing/2014/main" id="{8950EAD6-F194-4817-A920-2AFA4F728042}"/>
              </a:ext>
            </a:extLst>
          </p:cNvPr>
          <p:cNvPicPr>
            <a:picLocks noChangeAspect="1"/>
          </p:cNvPicPr>
          <p:nvPr/>
        </p:nvPicPr>
        <p:blipFill>
          <a:blip r:embed="rId2"/>
          <a:stretch>
            <a:fillRect/>
          </a:stretch>
        </p:blipFill>
        <p:spPr>
          <a:xfrm>
            <a:off x="699043" y="1023400"/>
            <a:ext cx="7256413" cy="5058618"/>
          </a:xfrm>
          <a:prstGeom prst="rect">
            <a:avLst/>
          </a:prstGeom>
        </p:spPr>
      </p:pic>
    </p:spTree>
    <p:extLst>
      <p:ext uri="{BB962C8B-B14F-4D97-AF65-F5344CB8AC3E}">
        <p14:creationId xmlns:p14="http://schemas.microsoft.com/office/powerpoint/2010/main" val="1695322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Debt and Credit Sentiment</a:t>
            </a:r>
            <a:r>
              <a:rPr dirty="0"/>
              <a:t> Map</a:t>
            </a:r>
            <a:r>
              <a:rPr lang="en-US" dirty="0"/>
              <a:t> – December 2019</a:t>
            </a:r>
            <a:endParaRPr dirty="0"/>
          </a:p>
        </p:txBody>
      </p:sp>
      <p:pic>
        <p:nvPicPr>
          <p:cNvPr id="3" name="Picture 2">
            <a:extLst>
              <a:ext uri="{FF2B5EF4-FFF2-40B4-BE49-F238E27FC236}">
                <a16:creationId xmlns:a16="http://schemas.microsoft.com/office/drawing/2014/main" id="{004A04AE-36DB-4450-9133-B5D56E57CEAA}"/>
              </a:ext>
            </a:extLst>
          </p:cNvPr>
          <p:cNvPicPr>
            <a:picLocks noChangeAspect="1"/>
          </p:cNvPicPr>
          <p:nvPr/>
        </p:nvPicPr>
        <p:blipFill>
          <a:blip r:embed="rId2"/>
          <a:stretch>
            <a:fillRect/>
          </a:stretch>
        </p:blipFill>
        <p:spPr>
          <a:xfrm>
            <a:off x="631930" y="1126422"/>
            <a:ext cx="7306279" cy="4997539"/>
          </a:xfrm>
          <a:prstGeom prst="rect">
            <a:avLst/>
          </a:prstGeom>
        </p:spPr>
      </p:pic>
    </p:spTree>
    <p:extLst>
      <p:ext uri="{BB962C8B-B14F-4D97-AF65-F5344CB8AC3E}">
        <p14:creationId xmlns:p14="http://schemas.microsoft.com/office/powerpoint/2010/main" val="615628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Debt and Credit Attention – December 2019</a:t>
            </a:r>
          </a:p>
        </p:txBody>
      </p:sp>
      <p:sp>
        <p:nvSpPr>
          <p:cNvPr id="27" name="TextBox 26">
            <a:extLst>
              <a:ext uri="{FF2B5EF4-FFF2-40B4-BE49-F238E27FC236}">
                <a16:creationId xmlns:a16="http://schemas.microsoft.com/office/drawing/2014/main" id="{86C7DF67-CD6B-436D-B468-86F610521CB8}"/>
              </a:ext>
            </a:extLst>
          </p:cNvPr>
          <p:cNvSpPr txBox="1"/>
          <p:nvPr/>
        </p:nvSpPr>
        <p:spPr>
          <a:xfrm>
            <a:off x="450850" y="929624"/>
            <a:ext cx="8080592" cy="400110"/>
          </a:xfrm>
          <a:prstGeom prst="rect">
            <a:avLst/>
          </a:prstGeom>
          <a:noFill/>
        </p:spPr>
        <p:txBody>
          <a:bodyPr wrap="square" rtlCol="0">
            <a:spAutoFit/>
          </a:bodyPr>
          <a:lstStyle/>
          <a:p>
            <a:r>
              <a:rPr lang="en-US" sz="1000" i="1" dirty="0">
                <a:latin typeface="Futura Medium"/>
              </a:rPr>
              <a:t>Full network reflects all articles referencing stocks/equities. Bold-faced nodes represent articles discussing credit, debt and defaults and their influence on risky asset markets.</a:t>
            </a:r>
          </a:p>
        </p:txBody>
      </p:sp>
      <p:pic>
        <p:nvPicPr>
          <p:cNvPr id="5" name="Picture 4">
            <a:extLst>
              <a:ext uri="{FF2B5EF4-FFF2-40B4-BE49-F238E27FC236}">
                <a16:creationId xmlns:a16="http://schemas.microsoft.com/office/drawing/2014/main" id="{5400FACA-27B1-41DD-8C05-274E2AFB537B}"/>
              </a:ext>
            </a:extLst>
          </p:cNvPr>
          <p:cNvPicPr>
            <a:picLocks noChangeAspect="1"/>
          </p:cNvPicPr>
          <p:nvPr/>
        </p:nvPicPr>
        <p:blipFill>
          <a:blip r:embed="rId2"/>
          <a:stretch>
            <a:fillRect/>
          </a:stretch>
        </p:blipFill>
        <p:spPr>
          <a:xfrm>
            <a:off x="1270000" y="1320123"/>
            <a:ext cx="7350912" cy="4694783"/>
          </a:xfrm>
          <a:prstGeom prst="rect">
            <a:avLst/>
          </a:prstGeom>
        </p:spPr>
      </p:pic>
    </p:spTree>
    <p:extLst>
      <p:ext uri="{BB962C8B-B14F-4D97-AF65-F5344CB8AC3E}">
        <p14:creationId xmlns:p14="http://schemas.microsoft.com/office/powerpoint/2010/main" val="2238390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Debt and Credit Cohesion Monitor – December 2019</a:t>
            </a:r>
          </a:p>
        </p:txBody>
      </p:sp>
      <p:pic>
        <p:nvPicPr>
          <p:cNvPr id="3" name="Picture 2">
            <a:extLst>
              <a:ext uri="{FF2B5EF4-FFF2-40B4-BE49-F238E27FC236}">
                <a16:creationId xmlns:a16="http://schemas.microsoft.com/office/drawing/2014/main" id="{95E93C50-42FE-4AD0-89FA-9232EDE92302}"/>
              </a:ext>
            </a:extLst>
          </p:cNvPr>
          <p:cNvPicPr>
            <a:picLocks noChangeAspect="1"/>
          </p:cNvPicPr>
          <p:nvPr/>
        </p:nvPicPr>
        <p:blipFill>
          <a:blip r:embed="rId2"/>
          <a:stretch>
            <a:fillRect/>
          </a:stretch>
        </p:blipFill>
        <p:spPr>
          <a:xfrm>
            <a:off x="450850" y="949766"/>
            <a:ext cx="8242300" cy="5003388"/>
          </a:xfrm>
          <a:prstGeom prst="rect">
            <a:avLst/>
          </a:prstGeom>
        </p:spPr>
      </p:pic>
    </p:spTree>
    <p:extLst>
      <p:ext uri="{BB962C8B-B14F-4D97-AF65-F5344CB8AC3E}">
        <p14:creationId xmlns:p14="http://schemas.microsoft.com/office/powerpoint/2010/main" val="4137556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5F3A6-CBF7-4F5D-AF21-56AC713F0F50}"/>
              </a:ext>
            </a:extLst>
          </p:cNvPr>
          <p:cNvSpPr txBox="1">
            <a:spLocks/>
          </p:cNvSpPr>
          <p:nvPr/>
        </p:nvSpPr>
        <p:spPr>
          <a:xfrm>
            <a:off x="450850" y="356247"/>
            <a:ext cx="7886700" cy="59351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Debt and Credit Fiat News Monitor – December 2019</a:t>
            </a:r>
          </a:p>
        </p:txBody>
      </p:sp>
      <p:pic>
        <p:nvPicPr>
          <p:cNvPr id="2" name="Picture 1">
            <a:extLst>
              <a:ext uri="{FF2B5EF4-FFF2-40B4-BE49-F238E27FC236}">
                <a16:creationId xmlns:a16="http://schemas.microsoft.com/office/drawing/2014/main" id="{74E8124C-3417-481B-A2C2-ED33D22BB33D}"/>
              </a:ext>
            </a:extLst>
          </p:cNvPr>
          <p:cNvPicPr>
            <a:picLocks noChangeAspect="1"/>
          </p:cNvPicPr>
          <p:nvPr/>
        </p:nvPicPr>
        <p:blipFill>
          <a:blip r:embed="rId2"/>
          <a:stretch>
            <a:fillRect/>
          </a:stretch>
        </p:blipFill>
        <p:spPr>
          <a:xfrm>
            <a:off x="450850" y="1036524"/>
            <a:ext cx="8315645" cy="4934222"/>
          </a:xfrm>
          <a:prstGeom prst="rect">
            <a:avLst/>
          </a:prstGeom>
        </p:spPr>
      </p:pic>
    </p:spTree>
    <p:extLst>
      <p:ext uri="{BB962C8B-B14F-4D97-AF65-F5344CB8AC3E}">
        <p14:creationId xmlns:p14="http://schemas.microsoft.com/office/powerpoint/2010/main" val="2225687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735BC6-E181-4D05-9E7E-A45F6359F691}"/>
              </a:ext>
            </a:extLst>
          </p:cNvPr>
          <p:cNvSpPr txBox="1">
            <a:spLocks/>
          </p:cNvSpPr>
          <p:nvPr/>
        </p:nvSpPr>
        <p:spPr>
          <a:xfrm>
            <a:off x="450850" y="356247"/>
            <a:ext cx="7886700" cy="59351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Debt and Credit Sentiment Monitor – December 2019</a:t>
            </a:r>
          </a:p>
        </p:txBody>
      </p:sp>
      <p:pic>
        <p:nvPicPr>
          <p:cNvPr id="2" name="Picture 1">
            <a:extLst>
              <a:ext uri="{FF2B5EF4-FFF2-40B4-BE49-F238E27FC236}">
                <a16:creationId xmlns:a16="http://schemas.microsoft.com/office/drawing/2014/main" id="{83F7D807-6964-45EE-986E-7094C43F9E12}"/>
              </a:ext>
            </a:extLst>
          </p:cNvPr>
          <p:cNvPicPr>
            <a:picLocks noChangeAspect="1"/>
          </p:cNvPicPr>
          <p:nvPr/>
        </p:nvPicPr>
        <p:blipFill>
          <a:blip r:embed="rId2"/>
          <a:stretch>
            <a:fillRect/>
          </a:stretch>
        </p:blipFill>
        <p:spPr>
          <a:xfrm>
            <a:off x="450850" y="1055836"/>
            <a:ext cx="8033364" cy="4841625"/>
          </a:xfrm>
          <a:prstGeom prst="rect">
            <a:avLst/>
          </a:prstGeom>
        </p:spPr>
      </p:pic>
    </p:spTree>
    <p:extLst>
      <p:ext uri="{BB962C8B-B14F-4D97-AF65-F5344CB8AC3E}">
        <p14:creationId xmlns:p14="http://schemas.microsoft.com/office/powerpoint/2010/main" val="2655370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Text Analytics Background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Inflation Sentiment Map – December 2019</a:t>
            </a:r>
          </a:p>
        </p:txBody>
      </p:sp>
      <p:pic>
        <p:nvPicPr>
          <p:cNvPr id="3" name="Picture 2">
            <a:extLst>
              <a:ext uri="{FF2B5EF4-FFF2-40B4-BE49-F238E27FC236}">
                <a16:creationId xmlns:a16="http://schemas.microsoft.com/office/drawing/2014/main" id="{4807D97E-D23F-472E-8D0A-255750009E6E}"/>
              </a:ext>
            </a:extLst>
          </p:cNvPr>
          <p:cNvPicPr>
            <a:picLocks noChangeAspect="1"/>
          </p:cNvPicPr>
          <p:nvPr/>
        </p:nvPicPr>
        <p:blipFill>
          <a:blip r:embed="rId2"/>
          <a:stretch>
            <a:fillRect/>
          </a:stretch>
        </p:blipFill>
        <p:spPr>
          <a:xfrm>
            <a:off x="597328" y="958644"/>
            <a:ext cx="7380602" cy="5096604"/>
          </a:xfrm>
          <a:prstGeom prst="rect">
            <a:avLst/>
          </a:prstGeom>
        </p:spPr>
      </p:pic>
    </p:spTree>
    <p:extLst>
      <p:ext uri="{BB962C8B-B14F-4D97-AF65-F5344CB8AC3E}">
        <p14:creationId xmlns:p14="http://schemas.microsoft.com/office/powerpoint/2010/main" val="1521826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ET Professional Terminology</a:t>
            </a:r>
          </a:p>
        </p:txBody>
      </p:sp>
      <p:sp>
        <p:nvSpPr>
          <p:cNvPr id="4" name="Rectangle 3">
            <a:extLst>
              <a:ext uri="{FF2B5EF4-FFF2-40B4-BE49-F238E27FC236}">
                <a16:creationId xmlns:a16="http://schemas.microsoft.com/office/drawing/2014/main" id="{ADED1558-4F44-4B4D-AD80-A0791B530E72}"/>
              </a:ext>
            </a:extLst>
          </p:cNvPr>
          <p:cNvSpPr/>
          <p:nvPr/>
        </p:nvSpPr>
        <p:spPr>
          <a:xfrm>
            <a:off x="450850" y="1056729"/>
            <a:ext cx="8488964" cy="4893647"/>
          </a:xfrm>
          <a:prstGeom prst="rect">
            <a:avLst/>
          </a:prstGeom>
        </p:spPr>
        <p:txBody>
          <a:bodyPr wrap="square">
            <a:spAutoFit/>
          </a:bodyPr>
          <a:lstStyle/>
          <a:p>
            <a:r>
              <a:rPr lang="en-US" sz="1300" b="1" dirty="0">
                <a:solidFill>
                  <a:srgbClr val="000000"/>
                </a:solidFill>
                <a:latin typeface="Futura Medium"/>
              </a:rPr>
              <a:t>Cohesion </a:t>
            </a:r>
            <a:r>
              <a:rPr lang="en-US" sz="1300" dirty="0">
                <a:solidFill>
                  <a:srgbClr val="000000"/>
                </a:solidFill>
                <a:latin typeface="Futura Medium"/>
              </a:rPr>
              <a:t>is an Epsilon Theory-only measure which uses a </a:t>
            </a:r>
            <a:r>
              <a:rPr lang="en-US" sz="1300" dirty="0" err="1">
                <a:solidFill>
                  <a:srgbClr val="000000"/>
                </a:solidFill>
                <a:latin typeface="Futura Medium"/>
              </a:rPr>
              <a:t>Djikstra</a:t>
            </a:r>
            <a:r>
              <a:rPr lang="en-US" sz="1300" dirty="0">
                <a:solidFill>
                  <a:srgbClr val="000000"/>
                </a:solidFill>
                <a:latin typeface="Futura Medium"/>
              </a:rPr>
              <a:t> Algorithm to find the shortest distance between each node (article) pair, and measures the normalized harmonic centrality of the entire network of those pairs. Think of it as a measure of the similarity between all articles on a topic. It is measured between 0-1, and should </a:t>
            </a:r>
            <a:r>
              <a:rPr lang="en-US" sz="1300" i="1" dirty="0">
                <a:solidFill>
                  <a:srgbClr val="000000"/>
                </a:solidFill>
                <a:latin typeface="Futura Medium"/>
              </a:rPr>
              <a:t>not</a:t>
            </a:r>
            <a:r>
              <a:rPr lang="en-US" sz="1300" dirty="0">
                <a:solidFill>
                  <a:srgbClr val="000000"/>
                </a:solidFill>
                <a:latin typeface="Futura Medium"/>
              </a:rPr>
              <a:t> be compared between topics, which may be naturally more or less similar because of the nature of the topic as defined. </a:t>
            </a:r>
          </a:p>
          <a:p>
            <a:endParaRPr lang="en-US" sz="1300" b="1" i="0" dirty="0">
              <a:solidFill>
                <a:srgbClr val="000000"/>
              </a:solidFill>
              <a:effectLst/>
              <a:latin typeface="Futura Medium"/>
            </a:endParaRPr>
          </a:p>
          <a:p>
            <a:r>
              <a:rPr lang="en-US" sz="1300" b="1" dirty="0">
                <a:solidFill>
                  <a:srgbClr val="000000"/>
                </a:solidFill>
                <a:latin typeface="Futura Medium"/>
              </a:rPr>
              <a:t>Attention </a:t>
            </a:r>
            <a:r>
              <a:rPr lang="en-US" sz="1300" dirty="0">
                <a:solidFill>
                  <a:srgbClr val="000000"/>
                </a:solidFill>
                <a:latin typeface="Futura Medium"/>
              </a:rPr>
              <a:t>is an Epsilon Theory measure which calculates each node’s centrality from the </a:t>
            </a:r>
            <a:r>
              <a:rPr lang="en-US" sz="1300" i="1" dirty="0">
                <a:solidFill>
                  <a:srgbClr val="000000"/>
                </a:solidFill>
                <a:latin typeface="Futura Medium"/>
              </a:rPr>
              <a:t>Cohesion </a:t>
            </a:r>
            <a:r>
              <a:rPr lang="en-US" sz="1300" dirty="0">
                <a:solidFill>
                  <a:srgbClr val="000000"/>
                </a:solidFill>
                <a:latin typeface="Futura Medium"/>
              </a:rPr>
              <a:t>of the broad universe. It then maps those nodes to individual topics (e.g. Inflation or Trade), and calculates whether the number of articles of high influence on the broader financial market network is higher or lower than the historical average for that topic. Attention is scored between -1 and +1, where a positive value indicates that the topic has produced a greater share of central, high influence articles in the broad network than that topic’s historical average. </a:t>
            </a:r>
          </a:p>
          <a:p>
            <a:endParaRPr lang="en-US" sz="1300" b="1" i="0" dirty="0">
              <a:solidFill>
                <a:srgbClr val="000000"/>
              </a:solidFill>
              <a:effectLst/>
              <a:latin typeface="Futura Medium"/>
            </a:endParaRPr>
          </a:p>
          <a:p>
            <a:r>
              <a:rPr lang="en-US" sz="1300" b="1" i="0" dirty="0">
                <a:solidFill>
                  <a:srgbClr val="000000"/>
                </a:solidFill>
                <a:effectLst/>
                <a:latin typeface="Futura Medium"/>
              </a:rPr>
              <a:t>Sentiment </a:t>
            </a:r>
            <a:r>
              <a:rPr lang="en-US" sz="1300" i="0" dirty="0">
                <a:solidFill>
                  <a:srgbClr val="000000"/>
                </a:solidFill>
                <a:effectLst/>
                <a:latin typeface="Futura Medium"/>
              </a:rPr>
              <a:t>is a Quid-based measure based on scores of the positive or negative characteristics of each n-gram (phrases, words, etc.). </a:t>
            </a:r>
            <a:r>
              <a:rPr lang="en-US" sz="1300" dirty="0">
                <a:solidFill>
                  <a:srgbClr val="000000"/>
                </a:solidFill>
                <a:latin typeface="Futura Medium"/>
              </a:rPr>
              <a:t>Our measure is calculating as (% net positive – % net negative) / (% either positive or negative). </a:t>
            </a:r>
          </a:p>
          <a:p>
            <a:endParaRPr lang="en-US" sz="1300" b="1" i="0" dirty="0">
              <a:solidFill>
                <a:srgbClr val="000000"/>
              </a:solidFill>
              <a:effectLst/>
              <a:latin typeface="Futura Medium"/>
            </a:endParaRPr>
          </a:p>
          <a:p>
            <a:r>
              <a:rPr lang="en-US" sz="1300" b="1" i="0" dirty="0">
                <a:solidFill>
                  <a:srgbClr val="000000"/>
                </a:solidFill>
                <a:effectLst/>
                <a:latin typeface="Futura Medium"/>
              </a:rPr>
              <a:t>Fiat News</a:t>
            </a:r>
            <a:r>
              <a:rPr lang="en-US" sz="1300" i="0" dirty="0">
                <a:solidFill>
                  <a:srgbClr val="000000"/>
                </a:solidFill>
                <a:effectLst/>
                <a:latin typeface="Futura Medium"/>
              </a:rPr>
              <a:t> is a</a:t>
            </a:r>
            <a:r>
              <a:rPr lang="en-US" sz="1300" dirty="0">
                <a:solidFill>
                  <a:srgbClr val="000000"/>
                </a:solidFill>
                <a:latin typeface="Futura Medium"/>
              </a:rPr>
              <a:t>n Epsilon Theory-only measure of the use of words or phrases which communicate assertions of </a:t>
            </a:r>
            <a:r>
              <a:rPr lang="en-US" sz="1300" dirty="0" err="1">
                <a:solidFill>
                  <a:srgbClr val="000000"/>
                </a:solidFill>
                <a:latin typeface="Futura Medium"/>
              </a:rPr>
              <a:t>casuality</a:t>
            </a:r>
            <a:r>
              <a:rPr lang="en-US" sz="1300" dirty="0">
                <a:solidFill>
                  <a:srgbClr val="000000"/>
                </a:solidFill>
                <a:latin typeface="Futura Medium"/>
              </a:rPr>
              <a:t>, value judgments or self-evidence (e.g. “obviously”). We use it to measure the aggregate tendency of articles to </a:t>
            </a:r>
            <a:r>
              <a:rPr lang="en-US" sz="1300" i="1" dirty="0">
                <a:solidFill>
                  <a:srgbClr val="000000"/>
                </a:solidFill>
                <a:latin typeface="Futura Medium"/>
              </a:rPr>
              <a:t>explain</a:t>
            </a:r>
            <a:r>
              <a:rPr lang="en-US" sz="1300" dirty="0">
                <a:solidFill>
                  <a:srgbClr val="000000"/>
                </a:solidFill>
                <a:latin typeface="Futura Medium"/>
              </a:rPr>
              <a:t> content, which can sometimes be related to periods of heightened narrative promotion. </a:t>
            </a:r>
          </a:p>
          <a:p>
            <a:endParaRPr lang="en-US" sz="1300" b="1" i="0" dirty="0">
              <a:solidFill>
                <a:srgbClr val="000000"/>
              </a:solidFill>
              <a:effectLst/>
              <a:latin typeface="Futura Medium"/>
            </a:endParaRPr>
          </a:p>
          <a:p>
            <a:r>
              <a:rPr lang="en-US" sz="1300" b="1" i="0" dirty="0">
                <a:solidFill>
                  <a:srgbClr val="000000"/>
                </a:solidFill>
                <a:effectLst/>
                <a:latin typeface="Futura Medium"/>
              </a:rPr>
              <a:t>Narrative Maps</a:t>
            </a:r>
            <a:r>
              <a:rPr lang="en-US" sz="1300" i="0" dirty="0">
                <a:solidFill>
                  <a:srgbClr val="000000"/>
                </a:solidFill>
                <a:effectLst/>
                <a:latin typeface="Futura Medium"/>
              </a:rPr>
              <a:t> are Quid</a:t>
            </a:r>
            <a:r>
              <a:rPr lang="en-US" sz="1300" dirty="0">
                <a:solidFill>
                  <a:srgbClr val="000000"/>
                </a:solidFill>
                <a:latin typeface="Futura Medium"/>
              </a:rPr>
              <a:t>-driven content, but the categories and cluster titles are based on Epsilon Theory analysis of the underlying articles’ content and Quid-identified n-grams.</a:t>
            </a:r>
            <a:endParaRPr lang="en-US" sz="1300" b="1" i="0" dirty="0">
              <a:solidFill>
                <a:srgbClr val="000000"/>
              </a:solidFill>
              <a:effectLst/>
              <a:latin typeface="Futura Medium"/>
            </a:endParaRPr>
          </a:p>
        </p:txBody>
      </p:sp>
    </p:spTree>
    <p:extLst>
      <p:ext uri="{BB962C8B-B14F-4D97-AF65-F5344CB8AC3E}">
        <p14:creationId xmlns:p14="http://schemas.microsoft.com/office/powerpoint/2010/main" val="3127349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200" dirty="0"/>
              <a:t>Disclaimers and Use</a:t>
            </a:r>
          </a:p>
        </p:txBody>
      </p:sp>
      <p:sp>
        <p:nvSpPr>
          <p:cNvPr id="4" name="Rectangle 3">
            <a:extLst>
              <a:ext uri="{FF2B5EF4-FFF2-40B4-BE49-F238E27FC236}">
                <a16:creationId xmlns:a16="http://schemas.microsoft.com/office/drawing/2014/main" id="{ADED1558-4F44-4B4D-AD80-A0791B530E72}"/>
              </a:ext>
            </a:extLst>
          </p:cNvPr>
          <p:cNvSpPr/>
          <p:nvPr/>
        </p:nvSpPr>
        <p:spPr>
          <a:xfrm>
            <a:off x="450850" y="1056729"/>
            <a:ext cx="8488964" cy="3785652"/>
          </a:xfrm>
          <a:prstGeom prst="rect">
            <a:avLst/>
          </a:prstGeom>
        </p:spPr>
        <p:txBody>
          <a:bodyPr wrap="square">
            <a:spAutoFit/>
          </a:bodyPr>
          <a:lstStyle/>
          <a:p>
            <a:r>
              <a:rPr lang="en-US" sz="1500" dirty="0">
                <a:solidFill>
                  <a:srgbClr val="000000"/>
                </a:solidFill>
                <a:latin typeface="Futura Medium"/>
              </a:rPr>
              <a:t>This analysis is prepared as general research and commentary, and is </a:t>
            </a:r>
            <a:r>
              <a:rPr lang="en-US" sz="1500" u="sng" dirty="0">
                <a:solidFill>
                  <a:srgbClr val="000000"/>
                </a:solidFill>
                <a:latin typeface="Futura Medium"/>
              </a:rPr>
              <a:t>not</a:t>
            </a:r>
            <a:r>
              <a:rPr lang="en-US" sz="1500" dirty="0">
                <a:solidFill>
                  <a:srgbClr val="000000"/>
                </a:solidFill>
                <a:latin typeface="Futura Medium"/>
              </a:rPr>
              <a:t> a recommendation to buy or sell any security. It does not take into account individual facts and circumstances, and should be supplemented by additional such analysis to guide any investment decisions. </a:t>
            </a:r>
          </a:p>
          <a:p>
            <a:endParaRPr lang="en-US" sz="1500" i="0" dirty="0">
              <a:solidFill>
                <a:srgbClr val="000000"/>
              </a:solidFill>
              <a:effectLst/>
              <a:latin typeface="Futura Medium"/>
            </a:endParaRPr>
          </a:p>
          <a:p>
            <a:r>
              <a:rPr lang="en-US" sz="1500" i="0" dirty="0">
                <a:solidFill>
                  <a:srgbClr val="000000"/>
                </a:solidFill>
                <a:effectLst/>
                <a:latin typeface="Futura Medium"/>
              </a:rPr>
              <a:t>If you are a</a:t>
            </a:r>
            <a:r>
              <a:rPr lang="en-US" sz="1500" dirty="0">
                <a:solidFill>
                  <a:srgbClr val="000000"/>
                </a:solidFill>
                <a:latin typeface="Futura Medium"/>
              </a:rPr>
              <a:t>n ET Professional Subscriber, you may use these slides for personal or commercial use in any client presentation at which the subscriber is present.</a:t>
            </a:r>
          </a:p>
          <a:p>
            <a:endParaRPr lang="en-US" sz="1500" dirty="0">
              <a:solidFill>
                <a:srgbClr val="000000"/>
              </a:solidFill>
              <a:latin typeface="Futura Medium"/>
            </a:endParaRPr>
          </a:p>
          <a:p>
            <a:r>
              <a:rPr lang="en-US" sz="1500" dirty="0">
                <a:solidFill>
                  <a:srgbClr val="000000"/>
                </a:solidFill>
                <a:latin typeface="Futura Medium"/>
              </a:rPr>
              <a:t>In those uses, you may modify the slides to use your branding and format, provided that Epsilon Theory and Quid are described as sources on those pages (footnotes are fine). </a:t>
            </a:r>
          </a:p>
          <a:p>
            <a:endParaRPr lang="en-US" sz="1500" dirty="0">
              <a:solidFill>
                <a:srgbClr val="000000"/>
              </a:solidFill>
              <a:latin typeface="Futura Medium"/>
            </a:endParaRPr>
          </a:p>
          <a:p>
            <a:r>
              <a:rPr lang="en-US" sz="1500" dirty="0">
                <a:solidFill>
                  <a:srgbClr val="000000"/>
                </a:solidFill>
                <a:latin typeface="Futura Medium"/>
              </a:rPr>
              <a:t>You may not distribute these slides publicly (e.g. on Social Media, on your website, etc.) without the permission of Epsilon Theory. </a:t>
            </a:r>
          </a:p>
          <a:p>
            <a:endParaRPr lang="en-US" sz="1500" dirty="0">
              <a:solidFill>
                <a:srgbClr val="000000"/>
              </a:solidFill>
              <a:latin typeface="Futura Medium"/>
            </a:endParaRPr>
          </a:p>
          <a:p>
            <a:endParaRPr lang="en-US" sz="1500" dirty="0">
              <a:solidFill>
                <a:srgbClr val="000000"/>
              </a:solidFill>
              <a:latin typeface="Futura Medium"/>
            </a:endParaRPr>
          </a:p>
          <a:p>
            <a:endParaRPr lang="en-US" sz="1500" dirty="0">
              <a:solidFill>
                <a:srgbClr val="000000"/>
              </a:solidFill>
              <a:latin typeface="Futura Medium"/>
            </a:endParaRPr>
          </a:p>
        </p:txBody>
      </p:sp>
    </p:spTree>
    <p:extLst>
      <p:ext uri="{BB962C8B-B14F-4D97-AF65-F5344CB8AC3E}">
        <p14:creationId xmlns:p14="http://schemas.microsoft.com/office/powerpoint/2010/main" val="180779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Inflation Attention – December 2019</a:t>
            </a:r>
          </a:p>
        </p:txBody>
      </p:sp>
      <p:sp>
        <p:nvSpPr>
          <p:cNvPr id="27" name="TextBox 26">
            <a:extLst>
              <a:ext uri="{FF2B5EF4-FFF2-40B4-BE49-F238E27FC236}">
                <a16:creationId xmlns:a16="http://schemas.microsoft.com/office/drawing/2014/main" id="{86C7DF67-CD6B-436D-B468-86F610521CB8}"/>
              </a:ext>
            </a:extLst>
          </p:cNvPr>
          <p:cNvSpPr txBox="1"/>
          <p:nvPr/>
        </p:nvSpPr>
        <p:spPr>
          <a:xfrm>
            <a:off x="450850" y="929624"/>
            <a:ext cx="8080592" cy="400110"/>
          </a:xfrm>
          <a:prstGeom prst="rect">
            <a:avLst/>
          </a:prstGeom>
          <a:noFill/>
        </p:spPr>
        <p:txBody>
          <a:bodyPr wrap="square" rtlCol="0">
            <a:spAutoFit/>
          </a:bodyPr>
          <a:lstStyle/>
          <a:p>
            <a:r>
              <a:rPr lang="en-US" sz="1000" i="1" dirty="0">
                <a:latin typeface="Futura Medium"/>
              </a:rPr>
              <a:t>Full network reflects all articles referencing stocks/equities. Bold-faced nodes represent articles discussing inflation, producer prices, wage pressures and costs. </a:t>
            </a:r>
          </a:p>
        </p:txBody>
      </p:sp>
      <p:pic>
        <p:nvPicPr>
          <p:cNvPr id="6" name="Picture 5">
            <a:extLst>
              <a:ext uri="{FF2B5EF4-FFF2-40B4-BE49-F238E27FC236}">
                <a16:creationId xmlns:a16="http://schemas.microsoft.com/office/drawing/2014/main" id="{8DB151E7-48C9-4A0D-B3F3-E5750FDD44B0}"/>
              </a:ext>
            </a:extLst>
          </p:cNvPr>
          <p:cNvPicPr>
            <a:picLocks noChangeAspect="1"/>
          </p:cNvPicPr>
          <p:nvPr/>
        </p:nvPicPr>
        <p:blipFill>
          <a:blip r:embed="rId2"/>
          <a:stretch>
            <a:fillRect/>
          </a:stretch>
        </p:blipFill>
        <p:spPr>
          <a:xfrm>
            <a:off x="822257" y="1420791"/>
            <a:ext cx="7337777" cy="4686394"/>
          </a:xfrm>
          <a:prstGeom prst="rect">
            <a:avLst/>
          </a:prstGeom>
        </p:spPr>
      </p:pic>
    </p:spTree>
    <p:extLst>
      <p:ext uri="{BB962C8B-B14F-4D97-AF65-F5344CB8AC3E}">
        <p14:creationId xmlns:p14="http://schemas.microsoft.com/office/powerpoint/2010/main" val="3001297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Inflation Attention Monitor – December 2019</a:t>
            </a:r>
          </a:p>
        </p:txBody>
      </p:sp>
      <p:pic>
        <p:nvPicPr>
          <p:cNvPr id="5" name="Picture 4">
            <a:extLst>
              <a:ext uri="{FF2B5EF4-FFF2-40B4-BE49-F238E27FC236}">
                <a16:creationId xmlns:a16="http://schemas.microsoft.com/office/drawing/2014/main" id="{868E30A8-B153-4D69-9044-08CF4A7D518C}"/>
              </a:ext>
            </a:extLst>
          </p:cNvPr>
          <p:cNvPicPr>
            <a:picLocks noChangeAspect="1"/>
          </p:cNvPicPr>
          <p:nvPr/>
        </p:nvPicPr>
        <p:blipFill>
          <a:blip r:embed="rId2"/>
          <a:stretch>
            <a:fillRect/>
          </a:stretch>
        </p:blipFill>
        <p:spPr>
          <a:xfrm>
            <a:off x="540190" y="949766"/>
            <a:ext cx="8365614" cy="4922528"/>
          </a:xfrm>
          <a:prstGeom prst="rect">
            <a:avLst/>
          </a:prstGeom>
        </p:spPr>
      </p:pic>
    </p:spTree>
    <p:extLst>
      <p:ext uri="{BB962C8B-B14F-4D97-AF65-F5344CB8AC3E}">
        <p14:creationId xmlns:p14="http://schemas.microsoft.com/office/powerpoint/2010/main" val="2814433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Inflation Cohesion Monitor – December 2019</a:t>
            </a:r>
          </a:p>
        </p:txBody>
      </p:sp>
      <p:pic>
        <p:nvPicPr>
          <p:cNvPr id="2" name="Picture 1">
            <a:extLst>
              <a:ext uri="{FF2B5EF4-FFF2-40B4-BE49-F238E27FC236}">
                <a16:creationId xmlns:a16="http://schemas.microsoft.com/office/drawing/2014/main" id="{F0335508-17EC-44E5-B66D-E5B7C34F9D0B}"/>
              </a:ext>
            </a:extLst>
          </p:cNvPr>
          <p:cNvPicPr>
            <a:picLocks noChangeAspect="1"/>
          </p:cNvPicPr>
          <p:nvPr/>
        </p:nvPicPr>
        <p:blipFill>
          <a:blip r:embed="rId2"/>
          <a:stretch>
            <a:fillRect/>
          </a:stretch>
        </p:blipFill>
        <p:spPr>
          <a:xfrm>
            <a:off x="398211" y="1013978"/>
            <a:ext cx="8317950" cy="4901086"/>
          </a:xfrm>
          <a:prstGeom prst="rect">
            <a:avLst/>
          </a:prstGeom>
        </p:spPr>
      </p:pic>
    </p:spTree>
    <p:extLst>
      <p:ext uri="{BB962C8B-B14F-4D97-AF65-F5344CB8AC3E}">
        <p14:creationId xmlns:p14="http://schemas.microsoft.com/office/powerpoint/2010/main" val="227954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7DA804-4844-44C1-B37A-83487AF84296}"/>
              </a:ext>
            </a:extLst>
          </p:cNvPr>
          <p:cNvSpPr txBox="1">
            <a:spLocks/>
          </p:cNvSpPr>
          <p:nvPr/>
        </p:nvSpPr>
        <p:spPr>
          <a:xfrm>
            <a:off x="450850" y="356247"/>
            <a:ext cx="7886700" cy="5935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Futura Medium" charset="0"/>
                <a:ea typeface="Futura Medium" charset="0"/>
                <a:cs typeface="Futura Medium" charset="0"/>
              </a:defRPr>
            </a:lvl1pPr>
          </a:lstStyle>
          <a:p>
            <a:r>
              <a:rPr lang="en-US" sz="2400" dirty="0"/>
              <a:t>Inflation Fiat News Monitor – December 2019</a:t>
            </a:r>
          </a:p>
        </p:txBody>
      </p:sp>
      <p:pic>
        <p:nvPicPr>
          <p:cNvPr id="2" name="Picture 1">
            <a:extLst>
              <a:ext uri="{FF2B5EF4-FFF2-40B4-BE49-F238E27FC236}">
                <a16:creationId xmlns:a16="http://schemas.microsoft.com/office/drawing/2014/main" id="{3CE91BFD-C5C0-456F-89DF-008CE97318C4}"/>
              </a:ext>
            </a:extLst>
          </p:cNvPr>
          <p:cNvPicPr>
            <a:picLocks noChangeAspect="1"/>
          </p:cNvPicPr>
          <p:nvPr/>
        </p:nvPicPr>
        <p:blipFill>
          <a:blip r:embed="rId2"/>
          <a:stretch>
            <a:fillRect/>
          </a:stretch>
        </p:blipFill>
        <p:spPr>
          <a:xfrm>
            <a:off x="378208" y="949766"/>
            <a:ext cx="8384385" cy="4972862"/>
          </a:xfrm>
          <a:prstGeom prst="rect">
            <a:avLst/>
          </a:prstGeom>
        </p:spPr>
      </p:pic>
    </p:spTree>
    <p:extLst>
      <p:ext uri="{BB962C8B-B14F-4D97-AF65-F5344CB8AC3E}">
        <p14:creationId xmlns:p14="http://schemas.microsoft.com/office/powerpoint/2010/main" val="2577939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11714</TotalTime>
  <Words>1809</Words>
  <Application>Microsoft Office PowerPoint</Application>
  <PresentationFormat>On-screen Show (4:3)</PresentationFormat>
  <Paragraphs>137</Paragraphs>
  <Slides>51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Baskerville</vt:lpstr>
      <vt:lpstr>Calibri</vt:lpstr>
      <vt:lpstr>Calibri Light</vt:lpstr>
      <vt:lpstr>Futura Medium</vt:lpstr>
      <vt:lpstr>Helvetica Neue Medium</vt:lpstr>
      <vt:lpstr>Office Theme</vt:lpstr>
      <vt:lpstr>December 2019</vt:lpstr>
      <vt:lpstr>Contents</vt:lpstr>
      <vt:lpstr>PowerPoint Presentation</vt:lpstr>
      <vt:lpstr>Inflation Network Map – December 2019</vt:lpstr>
      <vt:lpstr>Inflation Sentiment Map – December 2019</vt:lpstr>
      <vt:lpstr>Inflation Attention – December 2019</vt:lpstr>
      <vt:lpstr>PowerPoint Presentation</vt:lpstr>
      <vt:lpstr>PowerPoint Presentation</vt:lpstr>
      <vt:lpstr>PowerPoint Presentation</vt:lpstr>
      <vt:lpstr>PowerPoint Presentation</vt:lpstr>
      <vt:lpstr>PowerPoint Presentation</vt:lpstr>
      <vt:lpstr>Central Bank Omnipotence Network Map – December 2019</vt:lpstr>
      <vt:lpstr>Central Bank Omnipotence Sentiment Map – December 2019</vt:lpstr>
      <vt:lpstr>Central Bank Omnipotence Attention – December 2019</vt:lpstr>
      <vt:lpstr>PowerPoint Presentation</vt:lpstr>
      <vt:lpstr>PowerPoint Presentation</vt:lpstr>
      <vt:lpstr>PowerPoint Presentation</vt:lpstr>
      <vt:lpstr>PowerPoint Presentation</vt:lpstr>
      <vt:lpstr>PowerPoint Presentation</vt:lpstr>
      <vt:lpstr>Trade and Tariffs Network Map – December 2019</vt:lpstr>
      <vt:lpstr>Trade and Tariffs Sentiment Map – December 2019</vt:lpstr>
      <vt:lpstr>Trade and Tariffs Attention – December 2019</vt:lpstr>
      <vt:lpstr>PowerPoint Presentation</vt:lpstr>
      <vt:lpstr>PowerPoint Presentation</vt:lpstr>
      <vt:lpstr>PowerPoint Presentation</vt:lpstr>
      <vt:lpstr>PowerPoint Presentation</vt:lpstr>
      <vt:lpstr>PowerPoint Presentation</vt:lpstr>
      <vt:lpstr>US Recession Network Map – December 2019</vt:lpstr>
      <vt:lpstr>US Recession Sentiment Map – December 2019</vt:lpstr>
      <vt:lpstr>US Recession Attention – December 2019</vt:lpstr>
      <vt:lpstr>PowerPoint Presentation</vt:lpstr>
      <vt:lpstr>PowerPoint Presentation</vt:lpstr>
      <vt:lpstr>PowerPoint Presentation</vt:lpstr>
      <vt:lpstr>PowerPoint Presentation</vt:lpstr>
      <vt:lpstr>PowerPoint Presentation</vt:lpstr>
      <vt:lpstr>US Fiscal Policy Network Map – December 2019</vt:lpstr>
      <vt:lpstr>US Fiscal Policy Sentiment Map – December 2019</vt:lpstr>
      <vt:lpstr>US Fiscal Policy Attention – December 2019</vt:lpstr>
      <vt:lpstr>PowerPoint Presentation</vt:lpstr>
      <vt:lpstr>PowerPoint Presentation</vt:lpstr>
      <vt:lpstr>PowerPoint Presentation</vt:lpstr>
      <vt:lpstr>PowerPoint Presentation</vt:lpstr>
      <vt:lpstr>Debt and Credit Network Map – December 2019</vt:lpstr>
      <vt:lpstr>Debt and Credit Sentiment Map – December 2019</vt:lpstr>
      <vt:lpstr>Debt and Credit Attention – December 2019</vt:lpstr>
      <vt:lpstr>PowerPoint Presentation</vt:lpstr>
      <vt:lpstr>PowerPoint Presentation</vt:lpstr>
      <vt:lpstr>PowerPoint Presentation</vt:lpstr>
      <vt:lpstr>Text Analytics Background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 2019</dc:title>
  <dc:creator>William Guinn</dc:creator>
  <cp:lastModifiedBy>William Guinn</cp:lastModifiedBy>
  <cp:revision>215</cp:revision>
  <dcterms:created xsi:type="dcterms:W3CDTF">2019-07-05T19:59:01Z</dcterms:created>
  <dcterms:modified xsi:type="dcterms:W3CDTF">2020-01-10T13:51:50Z</dcterms:modified>
</cp:coreProperties>
</file>